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4" r:id="rId4"/>
    <p:sldId id="282" r:id="rId5"/>
    <p:sldId id="287" r:id="rId6"/>
    <p:sldId id="261" r:id="rId7"/>
    <p:sldId id="281" r:id="rId8"/>
    <p:sldId id="283" r:id="rId9"/>
    <p:sldId id="285" r:id="rId10"/>
    <p:sldId id="263" r:id="rId11"/>
    <p:sldId id="264" r:id="rId12"/>
    <p:sldId id="286" r:id="rId13"/>
    <p:sldId id="266" r:id="rId14"/>
    <p:sldId id="288" r:id="rId15"/>
    <p:sldId id="289" r:id="rId16"/>
    <p:sldId id="257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68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58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38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3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1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565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3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9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3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6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69533-336C-4FC0-B3A0-6CF968D0FCB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DC9F0-83CA-4937-951D-803D204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6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About Data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99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advance </a:t>
            </a:r>
            <a:r>
              <a:rPr lang="en-US" dirty="0" err="1" smtClean="0"/>
              <a:t>FeatEngi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Bin counting</a:t>
            </a:r>
          </a:p>
          <a:p>
            <a:r>
              <a:rPr lang="en-US" sz="2400" dirty="0" smtClean="0"/>
              <a:t>Math transform: </a:t>
            </a:r>
            <a:r>
              <a:rPr lang="en-US" sz="2400" dirty="0" err="1" smtClean="0"/>
              <a:t>Fouriour</a:t>
            </a:r>
            <a:r>
              <a:rPr lang="en-US" sz="2400" dirty="0" smtClean="0"/>
              <a:t>, Laplace, wavelet, spectral.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Discretization with </a:t>
            </a:r>
            <a:r>
              <a:rPr lang="en-US" sz="2400" dirty="0" smtClean="0"/>
              <a:t>trees</a:t>
            </a:r>
          </a:p>
          <a:p>
            <a:r>
              <a:rPr lang="en-US" sz="2400" dirty="0" smtClean="0"/>
              <a:t>Ranking, differencing, returns, </a:t>
            </a:r>
          </a:p>
          <a:p>
            <a:r>
              <a:rPr lang="en-US" sz="2400" dirty="0" smtClean="0"/>
              <a:t>moving average, </a:t>
            </a:r>
            <a:r>
              <a:rPr lang="en-US" sz="2400" dirty="0" err="1" smtClean="0"/>
              <a:t>recency</a:t>
            </a:r>
            <a:r>
              <a:rPr lang="en-US" sz="2400" dirty="0" smtClean="0"/>
              <a:t> weighted moving average.</a:t>
            </a:r>
          </a:p>
          <a:p>
            <a:r>
              <a:rPr lang="en-US" sz="2400" dirty="0" smtClean="0"/>
              <a:t>Imputing (</a:t>
            </a:r>
            <a:r>
              <a:rPr lang="en-US" sz="2400" dirty="0" smtClean="0"/>
              <a:t>MICE …)</a:t>
            </a:r>
            <a:endParaRPr lang="en-US" sz="2400" dirty="0" smtClean="0"/>
          </a:p>
          <a:p>
            <a:r>
              <a:rPr lang="en-US" sz="2400" dirty="0"/>
              <a:t>Use of correlation, </a:t>
            </a:r>
            <a:r>
              <a:rPr lang="en-US" sz="2400" dirty="0" smtClean="0"/>
              <a:t>covariance</a:t>
            </a:r>
          </a:p>
          <a:p>
            <a:r>
              <a:rPr lang="en-US" sz="2400" dirty="0" smtClean="0"/>
              <a:t>Mutual information</a:t>
            </a:r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0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Similarity measures.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Use first few layers of </a:t>
            </a:r>
            <a:r>
              <a:rPr lang="en-US" sz="2000" dirty="0" err="1" smtClean="0"/>
              <a:t>nnets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AutoEncoder</a:t>
            </a:r>
            <a:r>
              <a:rPr lang="en-US" sz="2000" dirty="0" smtClean="0"/>
              <a:t>, VAE, stacked auto-encoder, </a:t>
            </a:r>
          </a:p>
          <a:p>
            <a:r>
              <a:rPr lang="en-US" sz="2000" dirty="0" smtClean="0"/>
              <a:t>Restricted </a:t>
            </a:r>
            <a:r>
              <a:rPr lang="en-US" sz="2000" dirty="0" err="1" smtClean="0"/>
              <a:t>Boltzman</a:t>
            </a:r>
            <a:r>
              <a:rPr lang="en-US" sz="2000" dirty="0"/>
              <a:t> </a:t>
            </a:r>
            <a:r>
              <a:rPr lang="en-US" sz="2000" dirty="0" smtClean="0"/>
              <a:t>machine</a:t>
            </a:r>
          </a:p>
          <a:p>
            <a:r>
              <a:rPr lang="en-US" sz="2000" dirty="0" smtClean="0"/>
              <a:t>Matrix factorization</a:t>
            </a: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893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Use of the membership of (e.g., K-means) clusters or distances to the hubs of clusters.</a:t>
            </a:r>
          </a:p>
          <a:p>
            <a:r>
              <a:rPr lang="en-US" sz="2400" dirty="0"/>
              <a:t>Meta features (R-pub functions)</a:t>
            </a:r>
          </a:p>
          <a:p>
            <a:r>
              <a:rPr lang="en-US" sz="2400" dirty="0"/>
              <a:t>Data augmentation</a:t>
            </a:r>
          </a:p>
          <a:p>
            <a:r>
              <a:rPr lang="en-US" sz="2400" dirty="0"/>
              <a:t>Representation </a:t>
            </a:r>
            <a:r>
              <a:rPr lang="en-US" sz="2400" dirty="0" smtClean="0"/>
              <a:t>learning …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87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tips for </a:t>
            </a:r>
            <a:r>
              <a:rPr lang="en-US" dirty="0" err="1" smtClean="0"/>
              <a:t>FeatEngi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Use complex models for feature construction, and use simple models for final stacking.</a:t>
            </a:r>
          </a:p>
          <a:p>
            <a:r>
              <a:rPr lang="en-US" sz="2400" dirty="0" smtClean="0"/>
              <a:t>Data understanding + creativity = Good </a:t>
            </a:r>
            <a:r>
              <a:rPr lang="en-US" sz="2400" dirty="0" err="1" smtClean="0"/>
              <a:t>featEngi</a:t>
            </a:r>
            <a:endParaRPr lang="en-US" sz="2400" dirty="0" smtClean="0"/>
          </a:p>
          <a:p>
            <a:r>
              <a:rPr lang="en-US" sz="2400" dirty="0" smtClean="0"/>
              <a:t>Lots of ideas (good or bad)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+ quick and efficient iteration/checking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+ double check data points where your predictions are poor</a:t>
            </a:r>
          </a:p>
          <a:p>
            <a:r>
              <a:rPr lang="en-US" sz="2400" dirty="0" smtClean="0"/>
              <a:t>One important/sound expert idea =&gt; construct feature to reflect it =&gt; verify its goodness.</a:t>
            </a:r>
          </a:p>
          <a:p>
            <a:r>
              <a:rPr lang="en-US" sz="2400" dirty="0" smtClean="0"/>
              <a:t>Learn “</a:t>
            </a:r>
            <a:r>
              <a:rPr lang="en-US" sz="2400" dirty="0" err="1" smtClean="0"/>
              <a:t>featureTools</a:t>
            </a:r>
            <a:r>
              <a:rPr lang="en-US" sz="2400" dirty="0" smtClean="0"/>
              <a:t>”.</a:t>
            </a:r>
          </a:p>
          <a:p>
            <a:r>
              <a:rPr lang="en-US" sz="2400" dirty="0" smtClean="0"/>
              <a:t>Meta-feature (check R-pub).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396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list of Some ML/Stat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Supervised Learning:</a:t>
            </a:r>
          </a:p>
          <a:p>
            <a:r>
              <a:rPr lang="en-US" sz="2200" dirty="0" smtClean="0"/>
              <a:t>Linear regression</a:t>
            </a:r>
          </a:p>
          <a:p>
            <a:r>
              <a:rPr lang="en-US" sz="2200" dirty="0" smtClean="0"/>
              <a:t>Nonlinear regression: local polynomial, spline,…</a:t>
            </a:r>
          </a:p>
          <a:p>
            <a:r>
              <a:rPr lang="en-US" sz="2200" dirty="0" smtClean="0"/>
              <a:t>Generalized linear models: (e.g., logistic regression…)</a:t>
            </a:r>
          </a:p>
          <a:p>
            <a:r>
              <a:rPr lang="en-US" sz="2200" dirty="0" smtClean="0"/>
              <a:t>KNN</a:t>
            </a:r>
          </a:p>
          <a:p>
            <a:r>
              <a:rPr lang="en-US" sz="2200" dirty="0" smtClean="0"/>
              <a:t>Naive Bayes</a:t>
            </a:r>
          </a:p>
          <a:p>
            <a:r>
              <a:rPr lang="en-US" sz="2200" dirty="0" smtClean="0"/>
              <a:t>LDA, QDA,  ..</a:t>
            </a:r>
          </a:p>
          <a:p>
            <a:r>
              <a:rPr lang="en-US" sz="2200" dirty="0" smtClean="0"/>
              <a:t>SVM …</a:t>
            </a:r>
          </a:p>
          <a:p>
            <a:r>
              <a:rPr lang="en-US" sz="2200" dirty="0" smtClean="0"/>
              <a:t>Tree based … (</a:t>
            </a:r>
            <a:r>
              <a:rPr lang="en-US" sz="2200" dirty="0" err="1" smtClean="0"/>
              <a:t>eg</a:t>
            </a:r>
            <a:r>
              <a:rPr lang="en-US" sz="2200" dirty="0" smtClean="0"/>
              <a:t>., decision trees, random forest….)</a:t>
            </a:r>
          </a:p>
          <a:p>
            <a:r>
              <a:rPr lang="en-US" sz="2200" dirty="0" smtClean="0"/>
              <a:t>Ensemble: … (e.g., bagging, </a:t>
            </a:r>
            <a:r>
              <a:rPr lang="en-US" sz="2200" dirty="0" err="1" smtClean="0"/>
              <a:t>boostings</a:t>
            </a:r>
            <a:r>
              <a:rPr lang="en-US" sz="2200" dirty="0" smtClean="0"/>
              <a:t>, stacking/blending…)</a:t>
            </a:r>
          </a:p>
          <a:p>
            <a:r>
              <a:rPr lang="en-US" sz="2200" dirty="0" smtClean="0"/>
              <a:t>Neural nets …………………</a:t>
            </a:r>
          </a:p>
          <a:p>
            <a:r>
              <a:rPr lang="en-US" sz="2200" dirty="0" smtClean="0"/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1218008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Unsupervised learning</a:t>
            </a:r>
            <a:r>
              <a:rPr lang="en-US" dirty="0" smtClean="0"/>
              <a:t>:</a:t>
            </a:r>
          </a:p>
          <a:p>
            <a:r>
              <a:rPr lang="en-US" sz="2000" dirty="0" smtClean="0"/>
              <a:t>PCA, ICA, ..</a:t>
            </a:r>
          </a:p>
          <a:p>
            <a:r>
              <a:rPr lang="en-US" sz="2000" dirty="0" smtClean="0"/>
              <a:t>Factor analysis.</a:t>
            </a:r>
          </a:p>
          <a:p>
            <a:r>
              <a:rPr lang="en-US" sz="2000" dirty="0" smtClean="0"/>
              <a:t>Cluster analysis.</a:t>
            </a:r>
          </a:p>
          <a:p>
            <a:r>
              <a:rPr lang="en-US" sz="2000" dirty="0" smtClean="0"/>
              <a:t>Representation learning.</a:t>
            </a:r>
          </a:p>
          <a:p>
            <a:r>
              <a:rPr lang="en-US" sz="2000" dirty="0" smtClean="0"/>
              <a:t>…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8031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key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smtClean="0"/>
              <a:t>Bayesia</a:t>
            </a:r>
            <a:r>
              <a:rPr lang="en-US" sz="2000" i="1" smtClean="0"/>
              <a:t>n Methods</a:t>
            </a:r>
            <a:endParaRPr lang="en-US" sz="2000" i="1" dirty="0" smtClean="0"/>
          </a:p>
          <a:p>
            <a:r>
              <a:rPr lang="en-US" sz="2000" i="1" dirty="0" smtClean="0"/>
              <a:t>Model </a:t>
            </a:r>
            <a:r>
              <a:rPr lang="en-US" sz="2000" i="1" dirty="0"/>
              <a:t>checking/Model selection/Model combination</a:t>
            </a:r>
            <a:r>
              <a:rPr lang="en-US" sz="2000" i="1" dirty="0" smtClean="0"/>
              <a:t>.</a:t>
            </a:r>
          </a:p>
          <a:p>
            <a:r>
              <a:rPr lang="en-US" sz="2000" i="1" dirty="0"/>
              <a:t>Validation/Cross validation</a:t>
            </a:r>
            <a:r>
              <a:rPr lang="en-US" sz="2000" i="1" dirty="0" smtClean="0"/>
              <a:t>.</a:t>
            </a:r>
          </a:p>
          <a:p>
            <a:r>
              <a:rPr lang="en-US" sz="2000" i="1" dirty="0" smtClean="0"/>
              <a:t>Regularization: Lasso, ridge, slow-learning, early-stopping, dropout….</a:t>
            </a:r>
          </a:p>
          <a:p>
            <a:r>
              <a:rPr lang="en-US" sz="2000" dirty="0" smtClean="0"/>
              <a:t>…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02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95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48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Processing Pipeline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594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    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</a:p>
          <a:p>
            <a:pPr marL="0" indent="0">
              <a:buNone/>
            </a:pPr>
            <a:r>
              <a:rPr lang="en-US" sz="1800" dirty="0" smtClean="0"/>
              <a:t>  Define problem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            data cleaning                           data  preparation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  acquire data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Model training/validation </a:t>
            </a:r>
            <a:r>
              <a:rPr lang="en-US" sz="1800" dirty="0" smtClean="0"/>
              <a:t>                                                   Feature </a:t>
            </a:r>
            <a:r>
              <a:rPr lang="en-US" sz="1800" dirty="0"/>
              <a:t>Engineering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Prediction/interpretation                                                                  solution </a:t>
            </a:r>
            <a:endParaRPr lang="en-US" sz="1800" dirty="0"/>
          </a:p>
        </p:txBody>
      </p:sp>
      <p:sp>
        <p:nvSpPr>
          <p:cNvPr id="6" name="Oval 5"/>
          <p:cNvSpPr/>
          <p:nvPr/>
        </p:nvSpPr>
        <p:spPr>
          <a:xfrm>
            <a:off x="1082870" y="2750326"/>
            <a:ext cx="504056" cy="356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051720" y="2640100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702801" y="3119901"/>
            <a:ext cx="36004" cy="9414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419872" y="4729246"/>
            <a:ext cx="13663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550606" y="2461811"/>
            <a:ext cx="504056" cy="356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111927" y="2052470"/>
            <a:ext cx="504056" cy="356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444208" y="2422434"/>
            <a:ext cx="504056" cy="356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450773" y="4437112"/>
            <a:ext cx="504056" cy="356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276400" y="4437112"/>
            <a:ext cx="504056" cy="356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245078" y="5805264"/>
            <a:ext cx="504056" cy="356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makchen\Desktop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640" y="5683862"/>
            <a:ext cx="682321" cy="520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Arrow Connector 21"/>
          <p:cNvCxnSpPr/>
          <p:nvPr/>
        </p:nvCxnSpPr>
        <p:spPr>
          <a:xfrm>
            <a:off x="4355976" y="2640100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419872" y="5944155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497106" y="4941168"/>
            <a:ext cx="816" cy="4558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Straight Connector 1028"/>
          <p:cNvCxnSpPr/>
          <p:nvPr/>
        </p:nvCxnSpPr>
        <p:spPr>
          <a:xfrm>
            <a:off x="1824233" y="2247310"/>
            <a:ext cx="1554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Straight Connector 1030"/>
          <p:cNvCxnSpPr/>
          <p:nvPr/>
        </p:nvCxnSpPr>
        <p:spPr>
          <a:xfrm>
            <a:off x="1824233" y="2928615"/>
            <a:ext cx="176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Straight Connector 1032"/>
          <p:cNvCxnSpPr/>
          <p:nvPr/>
        </p:nvCxnSpPr>
        <p:spPr>
          <a:xfrm>
            <a:off x="1979712" y="2230759"/>
            <a:ext cx="0" cy="697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993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Elementary Feature </a:t>
            </a:r>
            <a:r>
              <a:rPr lang="en-US" dirty="0" err="1"/>
              <a:t>Engieering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Feature Scaling:</a:t>
            </a:r>
          </a:p>
          <a:p>
            <a:pPr lvl="1" fontAlgn="base"/>
            <a:r>
              <a:rPr lang="en-US" dirty="0" smtClean="0"/>
              <a:t>Standardization :    </a:t>
            </a:r>
            <a:r>
              <a:rPr lang="en-US" i="1" dirty="0" smtClean="0"/>
              <a:t>(x- mean)/</a:t>
            </a:r>
            <a:r>
              <a:rPr lang="en-US" i="1" dirty="0" err="1" smtClean="0"/>
              <a:t>sd</a:t>
            </a:r>
            <a:endParaRPr lang="en-US" i="1" dirty="0"/>
          </a:p>
          <a:p>
            <a:pPr lvl="1" fontAlgn="base"/>
            <a:r>
              <a:rPr lang="en-US" dirty="0" err="1"/>
              <a:t>MinMax</a:t>
            </a:r>
            <a:r>
              <a:rPr lang="en-US" dirty="0"/>
              <a:t> </a:t>
            </a:r>
            <a:r>
              <a:rPr lang="en-US" dirty="0" smtClean="0"/>
              <a:t>Scaling:     </a:t>
            </a:r>
            <a:r>
              <a:rPr lang="en-US" i="1" dirty="0" smtClean="0"/>
              <a:t>(x- min)/(max-min)</a:t>
            </a:r>
            <a:endParaRPr lang="en-US" i="1" dirty="0"/>
          </a:p>
          <a:p>
            <a:pPr lvl="1" fontAlgn="base"/>
            <a:r>
              <a:rPr lang="en-US" dirty="0"/>
              <a:t>Mean </a:t>
            </a:r>
            <a:r>
              <a:rPr lang="en-US" dirty="0" smtClean="0"/>
              <a:t>Scaling:            </a:t>
            </a:r>
            <a:r>
              <a:rPr lang="en-US" i="1" dirty="0" smtClean="0"/>
              <a:t>(x-mean)/(max- min)</a:t>
            </a:r>
            <a:endParaRPr lang="en-US" i="1" dirty="0"/>
          </a:p>
          <a:p>
            <a:pPr lvl="1" fontAlgn="base"/>
            <a:r>
              <a:rPr lang="en-US" dirty="0"/>
              <a:t>Max Absolute </a:t>
            </a:r>
            <a:r>
              <a:rPr lang="en-US" dirty="0" smtClean="0"/>
              <a:t>Scaling :   </a:t>
            </a:r>
            <a:r>
              <a:rPr lang="en-US" i="1" dirty="0" smtClean="0"/>
              <a:t>x/max(|x|) </a:t>
            </a:r>
            <a:endParaRPr lang="en-US" i="1" dirty="0"/>
          </a:p>
          <a:p>
            <a:pPr lvl="1" fontAlgn="base"/>
            <a:r>
              <a:rPr lang="en-US" dirty="0"/>
              <a:t>Unit </a:t>
            </a:r>
            <a:r>
              <a:rPr lang="en-US" dirty="0" smtClean="0"/>
              <a:t>norm-Scaling:         </a:t>
            </a:r>
            <a:r>
              <a:rPr lang="en-US" i="1" dirty="0" smtClean="0"/>
              <a:t>x/||x||</a:t>
            </a:r>
            <a:endParaRPr lang="en-US" i="1" dirty="0"/>
          </a:p>
          <a:p>
            <a:pPr fontAlgn="base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36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fontAlgn="base"/>
                <a:r>
                  <a:rPr lang="en-US" dirty="0" smtClean="0"/>
                  <a:t>Variable Transformation</a:t>
                </a:r>
                <a:r>
                  <a:rPr lang="en-US" sz="2800" dirty="0"/>
                  <a:t>:</a:t>
                </a:r>
              </a:p>
              <a:p>
                <a:pPr lvl="1" fontAlgn="base"/>
                <a:r>
                  <a:rPr lang="en-US" sz="2400" dirty="0" smtClean="0"/>
                  <a:t>Logarithm:    </a:t>
                </a:r>
                <a:r>
                  <a:rPr lang="en-US" sz="2400" i="1" dirty="0" smtClean="0"/>
                  <a:t>log(x)</a:t>
                </a:r>
                <a:endParaRPr lang="en-US" sz="2400" i="1" dirty="0"/>
              </a:p>
              <a:p>
                <a:pPr lvl="1" fontAlgn="base"/>
                <a:r>
                  <a:rPr lang="en-US" sz="2400" dirty="0" smtClean="0"/>
                  <a:t>Reciprocal:    </a:t>
                </a:r>
                <a:r>
                  <a:rPr lang="en-US" sz="2400" i="1" dirty="0" smtClean="0"/>
                  <a:t>1/x</a:t>
                </a:r>
                <a:endParaRPr lang="en-US" sz="2400" i="1" dirty="0"/>
              </a:p>
              <a:p>
                <a:pPr lvl="1" fontAlgn="base"/>
                <a:r>
                  <a:rPr lang="en-US" sz="2400" dirty="0"/>
                  <a:t>Square </a:t>
                </a:r>
                <a:r>
                  <a:rPr lang="en-US" sz="2400" dirty="0" smtClean="0"/>
                  <a:t>root:  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rad>
                  </m:oMath>
                </a14:m>
                <a:endParaRPr lang="en-US" sz="2400" dirty="0"/>
              </a:p>
              <a:p>
                <a:pPr lvl="1" fontAlgn="base"/>
                <a:r>
                  <a:rPr lang="en-US" sz="2400" dirty="0" smtClean="0"/>
                  <a:t>Exponential: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endParaRPr lang="en-US" sz="2400" dirty="0"/>
              </a:p>
              <a:p>
                <a:pPr lvl="1" fontAlgn="base"/>
                <a:r>
                  <a:rPr lang="en-US" sz="2400" dirty="0"/>
                  <a:t>Box-Cox  (Yeo-Johnson</a:t>
                </a:r>
                <a:r>
                  <a:rPr lang="en-US" sz="2400" dirty="0" smtClean="0"/>
                  <a:t>): power transformation.</a:t>
                </a:r>
              </a:p>
              <a:p>
                <a:pPr marL="457200" lvl="1" indent="0" fontAlgn="base">
                  <a:buNone/>
                </a:pPr>
                <a:endParaRPr lang="en-US" sz="2400" dirty="0" smtClean="0"/>
              </a:p>
              <a:p>
                <a:pPr marL="457200" lvl="1" indent="0" fontAlgn="base">
                  <a:buNone/>
                </a:pPr>
                <a:r>
                  <a:rPr lang="en-US" sz="1800" dirty="0" smtClean="0"/>
                  <a:t>General theme: bring variable to more workable form without affecting monotonicity</a:t>
                </a:r>
                <a:r>
                  <a:rPr lang="en-US" sz="2400" dirty="0" smtClean="0"/>
                  <a:t>.</a:t>
                </a:r>
                <a:endParaRPr lang="en-US" sz="2400" dirty="0"/>
              </a:p>
              <a:p>
                <a:pPr fontAlgn="base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5228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fontAlgn="base"/>
            <a:r>
              <a:rPr lang="en-US" sz="4300" dirty="0"/>
              <a:t>Discretization:</a:t>
            </a:r>
          </a:p>
          <a:p>
            <a:pPr lvl="1" fontAlgn="base"/>
            <a:r>
              <a:rPr lang="en-US" dirty="0"/>
              <a:t>Equal frequency </a:t>
            </a:r>
            <a:r>
              <a:rPr lang="en-US" dirty="0" smtClean="0"/>
              <a:t>discretization</a:t>
            </a:r>
            <a:endParaRPr lang="en-US" dirty="0"/>
          </a:p>
          <a:p>
            <a:pPr lvl="1" fontAlgn="base"/>
            <a:r>
              <a:rPr lang="en-US" dirty="0"/>
              <a:t>Equal length </a:t>
            </a:r>
            <a:r>
              <a:rPr lang="en-US" dirty="0" smtClean="0"/>
              <a:t>discretization</a:t>
            </a:r>
            <a:endParaRPr lang="en-US" dirty="0"/>
          </a:p>
          <a:p>
            <a:pPr lvl="1" fontAlgn="base"/>
            <a:r>
              <a:rPr lang="en-US" dirty="0" smtClean="0"/>
              <a:t>Discretization </a:t>
            </a:r>
            <a:r>
              <a:rPr lang="en-US" dirty="0"/>
              <a:t>with trees</a:t>
            </a:r>
          </a:p>
          <a:p>
            <a:pPr lvl="1" fontAlgn="base"/>
            <a:r>
              <a:rPr lang="en-US" dirty="0" smtClean="0"/>
              <a:t>Discretization </a:t>
            </a:r>
            <a:r>
              <a:rPr lang="en-US" dirty="0"/>
              <a:t>with </a:t>
            </a:r>
            <a:r>
              <a:rPr lang="en-US" dirty="0" err="1"/>
              <a:t>ChiMerge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672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36712"/>
            <a:ext cx="8229600" cy="452596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sz="4300" dirty="0"/>
              <a:t>Missing Data </a:t>
            </a:r>
            <a:r>
              <a:rPr lang="en-US" sz="4300" dirty="0" smtClean="0"/>
              <a:t>Imputation: </a:t>
            </a:r>
          </a:p>
          <a:p>
            <a:pPr lvl="1" fontAlgn="base"/>
            <a:r>
              <a:rPr lang="en-US" dirty="0" smtClean="0"/>
              <a:t>Complete </a:t>
            </a:r>
            <a:r>
              <a:rPr lang="en-US" dirty="0"/>
              <a:t>case analysis</a:t>
            </a:r>
          </a:p>
          <a:p>
            <a:pPr lvl="1" fontAlgn="base"/>
            <a:r>
              <a:rPr lang="en-US" dirty="0"/>
              <a:t>Mean / Median / Mode imputation</a:t>
            </a:r>
          </a:p>
          <a:p>
            <a:pPr lvl="1" fontAlgn="base"/>
            <a:r>
              <a:rPr lang="en-US" dirty="0"/>
              <a:t>Random Sample Imputation</a:t>
            </a:r>
          </a:p>
          <a:p>
            <a:pPr lvl="1" fontAlgn="base"/>
            <a:r>
              <a:rPr lang="en-US" dirty="0"/>
              <a:t>Replacement by Arbitrary Value</a:t>
            </a:r>
          </a:p>
          <a:p>
            <a:pPr lvl="1" fontAlgn="base"/>
            <a:r>
              <a:rPr lang="en-US" dirty="0"/>
              <a:t>Missing Value Indicator</a:t>
            </a:r>
          </a:p>
          <a:p>
            <a:pPr lvl="1" fontAlgn="base"/>
            <a:r>
              <a:rPr lang="en-US" dirty="0"/>
              <a:t>Multivariate </a:t>
            </a:r>
            <a:r>
              <a:rPr lang="en-US" dirty="0" smtClean="0"/>
              <a:t>imputation</a:t>
            </a:r>
          </a:p>
          <a:p>
            <a:pPr fontAlgn="base"/>
            <a:endParaRPr lang="en-US" dirty="0"/>
          </a:p>
          <a:p>
            <a:pPr fontAlgn="base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06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Categorical Encoding:</a:t>
            </a:r>
          </a:p>
          <a:p>
            <a:pPr lvl="1" fontAlgn="base"/>
            <a:r>
              <a:rPr lang="en-US" sz="2400" dirty="0"/>
              <a:t>One hot encoding</a:t>
            </a:r>
          </a:p>
          <a:p>
            <a:pPr lvl="1" fontAlgn="base"/>
            <a:r>
              <a:rPr lang="en-US" sz="2400" dirty="0"/>
              <a:t>Count and Frequency encoding</a:t>
            </a:r>
          </a:p>
          <a:p>
            <a:pPr lvl="1" fontAlgn="base"/>
            <a:r>
              <a:rPr lang="en-US" sz="2400" dirty="0"/>
              <a:t>Target encoding / Mean encoding</a:t>
            </a:r>
          </a:p>
          <a:p>
            <a:pPr lvl="1" fontAlgn="base"/>
            <a:r>
              <a:rPr lang="en-US" sz="2400" dirty="0"/>
              <a:t>Ordinal encoding</a:t>
            </a:r>
          </a:p>
          <a:p>
            <a:pPr lvl="1" fontAlgn="base"/>
            <a:r>
              <a:rPr lang="en-US" sz="2400" dirty="0"/>
              <a:t>Weight of Evidence</a:t>
            </a:r>
          </a:p>
          <a:p>
            <a:pPr lvl="1" fontAlgn="base"/>
            <a:r>
              <a:rPr lang="en-US" sz="2400" dirty="0"/>
              <a:t>Rare label encoding</a:t>
            </a:r>
          </a:p>
          <a:p>
            <a:pPr lvl="1" fontAlgn="base"/>
            <a:r>
              <a:rPr lang="en-US" sz="2400" dirty="0" err="1"/>
              <a:t>BaseN</a:t>
            </a:r>
            <a:r>
              <a:rPr lang="en-US" sz="2400" dirty="0"/>
              <a:t>, feature hashing and others</a:t>
            </a:r>
          </a:p>
          <a:p>
            <a:pPr fontAlgn="base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259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Outlier Removal:</a:t>
            </a:r>
          </a:p>
          <a:p>
            <a:pPr lvl="1" fontAlgn="base"/>
            <a:r>
              <a:rPr lang="en-US" dirty="0"/>
              <a:t>Removing outliers</a:t>
            </a:r>
          </a:p>
          <a:p>
            <a:pPr lvl="1" fontAlgn="base"/>
            <a:r>
              <a:rPr lang="en-US" dirty="0"/>
              <a:t>Treating outliers as </a:t>
            </a:r>
            <a:r>
              <a:rPr lang="en-US" dirty="0" err="1"/>
              <a:t>NaN</a:t>
            </a:r>
            <a:endParaRPr lang="en-US" dirty="0"/>
          </a:p>
          <a:p>
            <a:pPr lvl="1" fontAlgn="base"/>
            <a:r>
              <a:rPr lang="en-US" dirty="0"/>
              <a:t>Capping, </a:t>
            </a:r>
            <a:r>
              <a:rPr lang="en-US" dirty="0" err="1" smtClean="0"/>
              <a:t>Winsorization</a:t>
            </a:r>
            <a:endParaRPr lang="en-US" dirty="0"/>
          </a:p>
          <a:p>
            <a:pPr fontAlgn="base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490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Date and Time Engineering:</a:t>
            </a:r>
          </a:p>
          <a:p>
            <a:pPr lvl="1" fontAlgn="base"/>
            <a:r>
              <a:rPr lang="en-US" dirty="0"/>
              <a:t>Extracting days, months, years, quarters, time elapsed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Feature Creation:</a:t>
            </a:r>
          </a:p>
          <a:p>
            <a:pPr lvl="1" fontAlgn="base"/>
            <a:r>
              <a:rPr lang="en-US" dirty="0"/>
              <a:t>Sum, subtraction, mean, min, max, product, quotient of group of features</a:t>
            </a:r>
          </a:p>
          <a:p>
            <a:pPr fontAlgn="base"/>
            <a:endParaRPr lang="en-US" dirty="0"/>
          </a:p>
          <a:p>
            <a:pPr fontAlgn="base"/>
            <a:r>
              <a:rPr lang="en-US" dirty="0"/>
              <a:t>Aggregating Transaction Data:</a:t>
            </a:r>
          </a:p>
          <a:p>
            <a:pPr lvl="1" fontAlgn="base"/>
            <a:r>
              <a:rPr lang="en-US" dirty="0"/>
              <a:t>Same as above but in same feature over time window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5616</TotalTime>
  <Words>531</Words>
  <Application>Microsoft Office PowerPoint</Application>
  <PresentationFormat>On-screen Show (4:3)</PresentationFormat>
  <Paragraphs>123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About Data Analysis</vt:lpstr>
      <vt:lpstr>Data Processing Pipeline </vt:lpstr>
      <vt:lpstr>Elementary Feature Engieering</vt:lpstr>
      <vt:lpstr>PowerPoint Presentation</vt:lpstr>
      <vt:lpstr>PowerPoint Presentation</vt:lpstr>
      <vt:lpstr>  </vt:lpstr>
      <vt:lpstr>PowerPoint Presentation</vt:lpstr>
      <vt:lpstr>PowerPoint Presentation</vt:lpstr>
      <vt:lpstr>PowerPoint Presentation</vt:lpstr>
      <vt:lpstr>More advance FeatEngi</vt:lpstr>
      <vt:lpstr>PowerPoint Presentation</vt:lpstr>
      <vt:lpstr>PowerPoint Presentation</vt:lpstr>
      <vt:lpstr>General tips for FeatEngi</vt:lpstr>
      <vt:lpstr>Short list of Some ML/Stat models</vt:lpstr>
      <vt:lpstr>PowerPoint Presentation</vt:lpstr>
      <vt:lpstr>A few key techniques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AutoML   Startup</dc:title>
  <dc:creator>CHEN, Kani</dc:creator>
  <cp:lastModifiedBy>CHEN, Kani</cp:lastModifiedBy>
  <cp:revision>49</cp:revision>
  <dcterms:created xsi:type="dcterms:W3CDTF">2019-09-05T09:54:01Z</dcterms:created>
  <dcterms:modified xsi:type="dcterms:W3CDTF">2019-09-18T01:25:07Z</dcterms:modified>
</cp:coreProperties>
</file>