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21"/>
  </p:handoutMasterIdLst>
  <p:sldIdLst>
    <p:sldId id="304" r:id="rId2"/>
    <p:sldId id="437" r:id="rId3"/>
    <p:sldId id="453" r:id="rId4"/>
    <p:sldId id="455" r:id="rId5"/>
    <p:sldId id="454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1" autoAdjust="0"/>
    <p:restoredTop sz="90929"/>
  </p:normalViewPr>
  <p:slideViewPr>
    <p:cSldViewPr>
      <p:cViewPr>
        <p:scale>
          <a:sx n="97" d="100"/>
          <a:sy n="97" d="100"/>
        </p:scale>
        <p:origin x="-2816" y="-1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4" Type="http://schemas.openxmlformats.org/officeDocument/2006/relationships/image" Target="../media/image19.wmf"/><Relationship Id="rId1" Type="http://schemas.openxmlformats.org/officeDocument/2006/relationships/image" Target="../media/image14.wmf"/><Relationship Id="rId2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Relationship Id="rId2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Relationship Id="rId2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Relationship Id="rId2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Relationship Id="rId3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8.wmf"/><Relationship Id="rId3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344837-F54C-49FC-A824-0BE50C2D12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62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E6CD-CAFE-4C60-AA53-8EA9ABC70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4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8642-37B6-4C85-B260-61ECB17AC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4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5B6-BF78-402E-BC78-DA3D3EA07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7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EE5-051C-42FC-B26C-8966553FF4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E0AF-5D05-4DAD-BC7B-A45754F33B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3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C8E3-6394-445F-B040-E7A8724182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26C0-06F1-4DCD-BDB9-FE6EA96E1D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1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47F3D-EDF1-44C0-8F49-4F13E22655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2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48E-3EB5-4EC5-829B-2022490740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9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DE80-6736-4FF7-AFBD-5999F4502E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4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B393-DE91-4235-8CCB-58FDB7DC5A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3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3E87A-1A47-4D8D-803E-CD822C0FD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6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13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16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18.wmf"/><Relationship Id="rId9" Type="http://schemas.openxmlformats.org/officeDocument/2006/relationships/oleObject" Target="../embeddings/oleObject27.bin"/><Relationship Id="rId10" Type="http://schemas.openxmlformats.org/officeDocument/2006/relationships/image" Target="../media/image19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image" Target="../media/image20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21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image" Target="../media/image22.wmf"/><Relationship Id="rId5" Type="http://schemas.openxmlformats.org/officeDocument/2006/relationships/oleObject" Target="../embeddings/oleObject31.bin"/><Relationship Id="rId6" Type="http://schemas.openxmlformats.org/officeDocument/2006/relationships/image" Target="../media/image23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33.bin"/><Relationship Id="rId6" Type="http://schemas.openxmlformats.org/officeDocument/2006/relationships/image" Target="../media/image24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25.wmf"/><Relationship Id="rId5" Type="http://schemas.openxmlformats.org/officeDocument/2006/relationships/oleObject" Target="../embeddings/oleObject35.bin"/><Relationship Id="rId6" Type="http://schemas.openxmlformats.org/officeDocument/2006/relationships/image" Target="../media/image16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0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3200" b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3200" b="1" baseline="3000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3200" b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10.1:  </a:t>
            </a:r>
            <a:b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Two-Point Boundary Value 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Problems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 many important physical problems there are two or more independent variables, so the corresponding mathematical models involve partial differential equations. </a:t>
            </a:r>
          </a:p>
          <a:p>
            <a:pPr>
              <a:lnSpc>
                <a:spcPct val="90000"/>
              </a:lnSpc>
            </a:pPr>
            <a:r>
              <a:rPr lang="en-US" sz="2400"/>
              <a:t>This chapter treats one important method for solving partial differential equations, known as </a:t>
            </a:r>
            <a:r>
              <a:rPr lang="en-US" sz="2400" b="1"/>
              <a:t>separation of variables</a:t>
            </a:r>
            <a:r>
              <a:rPr lang="en-US" sz="2400"/>
              <a:t>. </a:t>
            </a:r>
          </a:p>
          <a:p>
            <a:pPr>
              <a:lnSpc>
                <a:spcPct val="90000"/>
              </a:lnSpc>
            </a:pPr>
            <a:r>
              <a:rPr lang="en-US" sz="2400"/>
              <a:t>Its essential feature is the replacement of a partial differential equation by a set of ordinary differential equations, which must be solved subject to given initial or boundary conditions.</a:t>
            </a:r>
          </a:p>
          <a:p>
            <a:pPr>
              <a:lnSpc>
                <a:spcPct val="90000"/>
              </a:lnSpc>
            </a:pPr>
            <a:r>
              <a:rPr lang="en-US" sz="2400"/>
              <a:t>Section 10.1 deals with some basic properties of boundary value problems for ordinary differential equations.</a:t>
            </a:r>
          </a:p>
          <a:p>
            <a:pPr>
              <a:lnSpc>
                <a:spcPct val="90000"/>
              </a:lnSpc>
            </a:pPr>
            <a:r>
              <a:rPr lang="en-US" sz="2400"/>
              <a:t>The solution of the partial differential equation is then a sum, usually an infinite series, formed from the solutions to the ordinary differential equations, as we see later in the chapter.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4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Consider the boundary value problem </a:t>
            </a:r>
          </a:p>
          <a:p>
            <a:endParaRPr lang="en-US" sz="2400"/>
          </a:p>
          <a:p>
            <a:r>
              <a:rPr lang="en-US" sz="2400"/>
              <a:t>As in Example 2, the general solution is</a:t>
            </a:r>
          </a:p>
          <a:p>
            <a:endParaRPr lang="en-US" sz="2400"/>
          </a:p>
          <a:p>
            <a:r>
              <a:rPr lang="en-US" sz="2400"/>
              <a:t>The first boundary condition requires </a:t>
            </a:r>
            <a:r>
              <a:rPr lang="en-US" sz="2400" i="1"/>
              <a:t>c</a:t>
            </a:r>
            <a:r>
              <a:rPr lang="en-US" sz="2400" baseline="-25000"/>
              <a:t>1</a:t>
            </a:r>
            <a:r>
              <a:rPr lang="en-US" sz="2400"/>
              <a:t> = 0, while the second boundary condition is satisfied regardless of the value of </a:t>
            </a:r>
            <a:r>
              <a:rPr lang="en-US" sz="2400" i="1"/>
              <a:t>c</a:t>
            </a:r>
            <a:r>
              <a:rPr lang="en-US" sz="2400" baseline="-25000"/>
              <a:t>2</a:t>
            </a:r>
            <a:r>
              <a:rPr lang="en-US" sz="2400"/>
              <a:t>. </a:t>
            </a:r>
          </a:p>
          <a:p>
            <a:r>
              <a:rPr lang="en-US" sz="2400"/>
              <a:t>Thus there are infinitely many solutions of the form</a:t>
            </a:r>
          </a:p>
          <a:p>
            <a:endParaRPr lang="en-US" sz="2400"/>
          </a:p>
          <a:p>
            <a:r>
              <a:rPr lang="en-US" sz="2400"/>
              <a:t>This example illustrates that a homogeneous boundary value problem may have infinitely many (nontrivial) solutions.  </a:t>
            </a:r>
          </a:p>
        </p:txBody>
      </p:sp>
      <p:graphicFrame>
        <p:nvGraphicFramePr>
          <p:cNvPr id="265220" name="Object 4"/>
          <p:cNvGraphicFramePr>
            <a:graphicFrameLocks noChangeAspect="1"/>
          </p:cNvGraphicFramePr>
          <p:nvPr/>
        </p:nvGraphicFramePr>
        <p:xfrm>
          <a:off x="1752600" y="2133600"/>
          <a:ext cx="35274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2" name="Equation" r:id="rId3" imgW="1904760" imgH="203040" progId="Equation.3">
                  <p:embed/>
                </p:oleObj>
              </mc:Choice>
              <mc:Fallback>
                <p:oleObj name="Equation" r:id="rId3" imgW="1904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5274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1" name="Object 5"/>
          <p:cNvGraphicFramePr>
            <a:graphicFrameLocks noChangeAspect="1"/>
          </p:cNvGraphicFramePr>
          <p:nvPr/>
        </p:nvGraphicFramePr>
        <p:xfrm>
          <a:off x="2209800" y="3048000"/>
          <a:ext cx="23749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3" name="Equation" r:id="rId5" imgW="1282680" imgH="215640" progId="Equation.3">
                  <p:embed/>
                </p:oleObj>
              </mc:Choice>
              <mc:Fallback>
                <p:oleObj name="Equation" r:id="rId5" imgW="12826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048000"/>
                        <a:ext cx="23749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2" name="Object 6"/>
          <p:cNvGraphicFramePr>
            <a:graphicFrameLocks noChangeAspect="1"/>
          </p:cNvGraphicFramePr>
          <p:nvPr/>
        </p:nvGraphicFramePr>
        <p:xfrm>
          <a:off x="1905000" y="4724400"/>
          <a:ext cx="28463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4" name="Equation" r:id="rId7" imgW="1536480" imgH="215640" progId="Equation.3">
                  <p:embed/>
                </p:oleObj>
              </mc:Choice>
              <mc:Fallback>
                <p:oleObj name="Equation" r:id="rId7" imgW="15364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724400"/>
                        <a:ext cx="284638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Linear Boundary Value Problems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Thus examples 1 through 4 </a:t>
            </a:r>
            <a:r>
              <a:rPr lang="en-US" sz="2400" dirty="0" smtClean="0"/>
              <a:t>illustrate (</a:t>
            </a:r>
            <a:r>
              <a:rPr lang="en-US" sz="2400" dirty="0"/>
              <a:t>but do not prove) that there is the same relationship between homogeneous and nonhomogeneous linear boundary value problems as there is between homogeneous and nonhomogeneous linear algebraic systems. </a:t>
            </a:r>
          </a:p>
          <a:p>
            <a:r>
              <a:rPr lang="en-US" sz="2400" dirty="0"/>
              <a:t>A nonhomogeneous boundary value problem (Example 1) has a unique solution, and the corresponding homogeneous problem (Example 3) has only the trivial solution.</a:t>
            </a:r>
          </a:p>
          <a:p>
            <a:r>
              <a:rPr lang="en-US" sz="2400" dirty="0"/>
              <a:t>Further, a nonhomogeneous problem (Example 2) has either no solution or infinitely many solutions, and the corresponding homogeneous problem (Example 4) has nontrivial solutions.</a:t>
            </a:r>
          </a:p>
          <a:p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Eigenvalue Problems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8)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Recall from Section 7.3 the eigenvalue problem </a:t>
            </a:r>
            <a:r>
              <a:rPr lang="en-US" sz="2400" b="1" dirty="0"/>
              <a:t>Ax</a:t>
            </a:r>
            <a:r>
              <a:rPr lang="en-US" sz="2400" dirty="0"/>
              <a:t> =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b="1" dirty="0"/>
              <a:t>x</a:t>
            </a:r>
            <a:r>
              <a:rPr lang="en-US" sz="2400" dirty="0"/>
              <a:t>.</a:t>
            </a:r>
          </a:p>
          <a:p>
            <a:r>
              <a:rPr lang="en-US" sz="2400" dirty="0"/>
              <a:t>Note that </a:t>
            </a:r>
            <a:r>
              <a:rPr lang="en-US" sz="2400" b="1" dirty="0"/>
              <a:t>x</a:t>
            </a:r>
            <a:r>
              <a:rPr lang="en-US" sz="2400" dirty="0"/>
              <a:t> = </a:t>
            </a:r>
            <a:r>
              <a:rPr lang="en-US" sz="2400" b="1" dirty="0"/>
              <a:t>0</a:t>
            </a:r>
            <a:r>
              <a:rPr lang="en-US" sz="2400" dirty="0"/>
              <a:t> is a solution for all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, but for certain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, called eigenvalues, there are nonzero solutions, called eigenvectors. </a:t>
            </a:r>
          </a:p>
          <a:p>
            <a:r>
              <a:rPr lang="en-US" sz="2400" dirty="0">
                <a:sym typeface="Symbol" pitchFamily="18" charset="2"/>
              </a:rPr>
              <a:t>The situation is similar for boundary value problems. </a:t>
            </a:r>
          </a:p>
          <a:p>
            <a:r>
              <a:rPr lang="en-US" sz="2400" dirty="0"/>
              <a:t>Consider the boundary value problem</a:t>
            </a:r>
          </a:p>
          <a:p>
            <a:endParaRPr lang="en-US" sz="2400" dirty="0" smtClean="0"/>
          </a:p>
          <a:p>
            <a:r>
              <a:rPr lang="en-US" sz="2400" dirty="0">
                <a:sym typeface="Symbol" pitchFamily="18" charset="2"/>
              </a:rPr>
              <a:t>By extension of the terminology for linear algebraic systems, the values of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for which nontrivial solutions occur are called </a:t>
            </a:r>
            <a:r>
              <a:rPr lang="en-US" sz="2400" b="1" dirty="0">
                <a:sym typeface="Symbol" pitchFamily="18" charset="2"/>
              </a:rPr>
              <a:t>eigenvalues</a:t>
            </a:r>
            <a:r>
              <a:rPr lang="en-US" sz="2400" dirty="0">
                <a:sym typeface="Symbol" pitchFamily="18" charset="2"/>
              </a:rPr>
              <a:t>, and the nontrivial solutions are </a:t>
            </a:r>
            <a:r>
              <a:rPr lang="en-US" sz="2400" b="1" dirty="0" err="1">
                <a:sym typeface="Symbol" pitchFamily="18" charset="2"/>
              </a:rPr>
              <a:t>eigenfunctions</a:t>
            </a:r>
            <a:r>
              <a:rPr lang="en-US" sz="2400" dirty="0">
                <a:sym typeface="Symbol" pitchFamily="18" charset="2"/>
              </a:rPr>
              <a:t>.  </a:t>
            </a:r>
          </a:p>
          <a:p>
            <a:endParaRPr lang="en-US" sz="2400" dirty="0"/>
          </a:p>
        </p:txBody>
      </p:sp>
      <p:graphicFrame>
        <p:nvGraphicFramePr>
          <p:cNvPr id="267268" name="Object 4"/>
          <p:cNvGraphicFramePr>
            <a:graphicFrameLocks noChangeAspect="1"/>
          </p:cNvGraphicFramePr>
          <p:nvPr/>
        </p:nvGraphicFramePr>
        <p:xfrm>
          <a:off x="1752600" y="3810000"/>
          <a:ext cx="3644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6" name="Equation" r:id="rId3" imgW="1968480" imgH="203040" progId="Equation.3">
                  <p:embed/>
                </p:oleObj>
              </mc:Choice>
              <mc:Fallback>
                <p:oleObj name="Equation" r:id="rId3" imgW="1968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810000"/>
                        <a:ext cx="3644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Eigenvalues and </a:t>
            </a:r>
            <a:r>
              <a:rPr lang="en-US" sz="3200" b="1" dirty="0" err="1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Eigenfunctions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8)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 smtClean="0"/>
              <a:t>Thus our boundary value problem</a:t>
            </a:r>
          </a:p>
          <a:p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>
                <a:sym typeface="Symbol" pitchFamily="18" charset="2"/>
              </a:rPr>
              <a:t>	has only the trivial solution for </a:t>
            </a:r>
            <a:r>
              <a:rPr lang="en-US" sz="2400" i="1" dirty="0" smtClean="0">
                <a:sym typeface="Symbol" pitchFamily="18" charset="2"/>
              </a:rPr>
              <a:t></a:t>
            </a:r>
            <a:r>
              <a:rPr lang="en-US" sz="2400" dirty="0" smtClean="0">
                <a:sym typeface="Symbol" pitchFamily="18" charset="2"/>
              </a:rPr>
              <a:t> = 2, and has other, nontrivial solutions for </a:t>
            </a:r>
            <a:r>
              <a:rPr lang="en-US" sz="2400" i="1" dirty="0" smtClean="0">
                <a:sym typeface="Symbol" pitchFamily="18" charset="2"/>
              </a:rPr>
              <a:t></a:t>
            </a:r>
            <a:r>
              <a:rPr lang="en-US" sz="2400" dirty="0" smtClean="0">
                <a:sym typeface="Symbol" pitchFamily="18" charset="2"/>
              </a:rPr>
              <a:t> = 1.</a:t>
            </a:r>
          </a:p>
          <a:p>
            <a:r>
              <a:rPr lang="en-US" sz="2400" dirty="0" smtClean="0">
                <a:sym typeface="Symbol" pitchFamily="18" charset="2"/>
              </a:rPr>
              <a:t>By </a:t>
            </a:r>
            <a:r>
              <a:rPr lang="en-US" sz="2400" dirty="0">
                <a:sym typeface="Symbol" pitchFamily="18" charset="2"/>
              </a:rPr>
              <a:t>extension of the terminology for linear algebraic systems, the values of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for which nontrivial solutions occur are called </a:t>
            </a:r>
            <a:r>
              <a:rPr lang="en-US" sz="2400" b="1" dirty="0">
                <a:sym typeface="Symbol" pitchFamily="18" charset="2"/>
              </a:rPr>
              <a:t>eigenvalues</a:t>
            </a:r>
            <a:r>
              <a:rPr lang="en-US" sz="2400" dirty="0">
                <a:sym typeface="Symbol" pitchFamily="18" charset="2"/>
              </a:rPr>
              <a:t>, and the nontrivial solutions are </a:t>
            </a:r>
            <a:r>
              <a:rPr lang="en-US" sz="2400" b="1" dirty="0" err="1">
                <a:sym typeface="Symbol" pitchFamily="18" charset="2"/>
              </a:rPr>
              <a:t>eigenfunctions</a:t>
            </a:r>
            <a:r>
              <a:rPr lang="en-US" sz="2400" dirty="0">
                <a:sym typeface="Symbol" pitchFamily="18" charset="2"/>
              </a:rPr>
              <a:t>.  </a:t>
            </a:r>
          </a:p>
          <a:p>
            <a:r>
              <a:rPr lang="en-US" sz="2400" dirty="0">
                <a:sym typeface="Symbol" pitchFamily="18" charset="2"/>
              </a:rPr>
              <a:t>Thus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= 1 is an eigenvalue of the boundary value problem and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= 2 is not. </a:t>
            </a:r>
          </a:p>
          <a:p>
            <a:r>
              <a:rPr lang="en-US" sz="2400" dirty="0">
                <a:sym typeface="Symbol" pitchFamily="18" charset="2"/>
              </a:rPr>
              <a:t>Further, any nonzero multiple of sin</a:t>
            </a:r>
            <a:r>
              <a:rPr lang="en-US" sz="800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is an </a:t>
            </a:r>
            <a:r>
              <a:rPr lang="en-US" sz="2400" dirty="0" err="1">
                <a:sym typeface="Symbol" pitchFamily="18" charset="2"/>
              </a:rPr>
              <a:t>eigenfunction</a:t>
            </a:r>
            <a:r>
              <a:rPr lang="en-US" sz="2400" dirty="0">
                <a:sym typeface="Symbol" pitchFamily="18" charset="2"/>
              </a:rPr>
              <a:t> corresponding to the eigenvalue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= 1.</a:t>
            </a:r>
          </a:p>
        </p:txBody>
      </p:sp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1600200" y="2133600"/>
          <a:ext cx="3644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00" name="Equation" r:id="rId3" imgW="1968480" imgH="203040" progId="Equation.3">
                  <p:embed/>
                </p:oleObj>
              </mc:Choice>
              <mc:Fallback>
                <p:oleObj name="Equation" r:id="rId3" imgW="1968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3644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Boundary Value Problem for </a:t>
            </a:r>
            <a:r>
              <a:rPr lang="en-US" sz="3200" b="1" i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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&gt; 0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of 8)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We now seek other eigenvalues and </a:t>
            </a:r>
            <a:r>
              <a:rPr lang="en-US" sz="2400" dirty="0" err="1"/>
              <a:t>eigenfunctions</a:t>
            </a:r>
            <a:r>
              <a:rPr lang="en-US" sz="2400" dirty="0"/>
              <a:t> of</a:t>
            </a:r>
          </a:p>
          <a:p>
            <a:endParaRPr lang="en-US" sz="2400" dirty="0"/>
          </a:p>
          <a:p>
            <a:r>
              <a:rPr lang="en-US" sz="2400" dirty="0">
                <a:sym typeface="Symbol" pitchFamily="18" charset="2"/>
              </a:rPr>
              <a:t>We consider separately the cases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&lt; 0,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= 0 and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&gt; 0.</a:t>
            </a:r>
          </a:p>
          <a:p>
            <a:r>
              <a:rPr lang="en-US" sz="2400" dirty="0">
                <a:sym typeface="Symbol" pitchFamily="18" charset="2"/>
              </a:rPr>
              <a:t>Suppose first that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&gt; 0. </a:t>
            </a:r>
            <a:r>
              <a:rPr lang="en-US" sz="2400" dirty="0" smtClean="0">
                <a:sym typeface="Symbol" pitchFamily="18" charset="2"/>
              </a:rPr>
              <a:t>To </a:t>
            </a:r>
            <a:r>
              <a:rPr lang="en-US" sz="2400" dirty="0">
                <a:sym typeface="Symbol" pitchFamily="18" charset="2"/>
              </a:rPr>
              <a:t>avoid the frequent appearance of radical signs, let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, where 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2400" dirty="0">
                <a:sym typeface="Symbol" pitchFamily="18" charset="2"/>
              </a:rPr>
              <a:t> &gt; 0. </a:t>
            </a:r>
          </a:p>
          <a:p>
            <a:r>
              <a:rPr lang="en-US" sz="2400" dirty="0">
                <a:sym typeface="Symbol" pitchFamily="18" charset="2"/>
              </a:rPr>
              <a:t>Our boundary value problem is then</a:t>
            </a: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/>
              <a:t>The general solution is</a:t>
            </a:r>
          </a:p>
          <a:p>
            <a:endParaRPr lang="en-US" sz="2400" dirty="0"/>
          </a:p>
          <a:p>
            <a:r>
              <a:rPr lang="en-US" sz="2400" dirty="0"/>
              <a:t>The first boundary condition requires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0, while the second is satisfied regardless of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as long as 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, 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 = 1, 2, 3, ….    </a:t>
            </a:r>
          </a:p>
        </p:txBody>
      </p:sp>
      <p:graphicFrame>
        <p:nvGraphicFramePr>
          <p:cNvPr id="269316" name="Object 4"/>
          <p:cNvGraphicFramePr>
            <a:graphicFrameLocks noChangeAspect="1"/>
          </p:cNvGraphicFramePr>
          <p:nvPr/>
        </p:nvGraphicFramePr>
        <p:xfrm>
          <a:off x="2057400" y="2174875"/>
          <a:ext cx="3644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9" name="Equation" r:id="rId3" imgW="1968480" imgH="203040" progId="Equation.3">
                  <p:embed/>
                </p:oleObj>
              </mc:Choice>
              <mc:Fallback>
                <p:oleObj name="Equation" r:id="rId3" imgW="1968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74875"/>
                        <a:ext cx="3644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18" name="Object 6"/>
          <p:cNvGraphicFramePr>
            <a:graphicFrameLocks noChangeAspect="1"/>
          </p:cNvGraphicFramePr>
          <p:nvPr/>
        </p:nvGraphicFramePr>
        <p:xfrm>
          <a:off x="1981200" y="4267200"/>
          <a:ext cx="38322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0" name="Equation" r:id="rId5" imgW="2070000" imgH="228600" progId="Equation.3">
                  <p:embed/>
                </p:oleObj>
              </mc:Choice>
              <mc:Fallback>
                <p:oleObj name="Equation" r:id="rId5" imgW="20700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267200"/>
                        <a:ext cx="38322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19" name="Object 7"/>
          <p:cNvGraphicFramePr>
            <a:graphicFrameLocks noChangeAspect="1"/>
          </p:cNvGraphicFramePr>
          <p:nvPr/>
        </p:nvGraphicFramePr>
        <p:xfrm>
          <a:off x="2057400" y="5181600"/>
          <a:ext cx="26574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1" name="Equation" r:id="rId7" imgW="1434960" imgH="215640" progId="Equation.3">
                  <p:embed/>
                </p:oleObj>
              </mc:Choice>
              <mc:Fallback>
                <p:oleObj name="Equation" r:id="rId7" imgW="14349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81600"/>
                        <a:ext cx="26574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010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Eigenvalues, </a:t>
            </a:r>
            <a:r>
              <a:rPr lang="en-US" sz="3200" b="1" dirty="0" err="1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Eigenfunctions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for </a:t>
            </a:r>
            <a:r>
              <a:rPr lang="en-US" sz="3200" b="1" i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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&gt; 0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(4 of 8)</a:t>
            </a:r>
            <a:r>
              <a:rPr lang="en-US" sz="3600" b="1" dirty="0">
                <a:latin typeface="+mn-lt"/>
                <a:sym typeface="Symbol" pitchFamily="18" charset="2"/>
              </a:rPr>
              <a:t> 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We have</a:t>
            </a:r>
            <a:r>
              <a:rPr lang="en-US" sz="2400" i="1" dirty="0">
                <a:sym typeface="Symbol" pitchFamily="18" charset="2"/>
              </a:rPr>
              <a:t> 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 and 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.  </a:t>
            </a:r>
            <a:r>
              <a:rPr lang="en-US" sz="2400" dirty="0" smtClean="0"/>
              <a:t>Thus </a:t>
            </a:r>
            <a:r>
              <a:rPr lang="en-US" sz="2400" dirty="0"/>
              <a:t>the eigenvalues of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>
                <a:sym typeface="Symbol" pitchFamily="18" charset="2"/>
              </a:rPr>
              <a:t>	are</a:t>
            </a:r>
          </a:p>
          <a:p>
            <a:pPr>
              <a:buFontTx/>
              <a:buNone/>
            </a:pPr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 dirty="0">
                <a:sym typeface="Symbol" pitchFamily="18" charset="2"/>
              </a:rPr>
              <a:t>	with corresponding </a:t>
            </a:r>
            <a:r>
              <a:rPr lang="en-US" sz="2400" dirty="0" err="1"/>
              <a:t>eigenfunctions</a:t>
            </a: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where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,…, </a:t>
            </a:r>
            <a:r>
              <a:rPr lang="en-US" sz="2400" i="1" dirty="0"/>
              <a:t>a</a:t>
            </a:r>
            <a:r>
              <a:rPr lang="en-US" sz="2400" i="1" baseline="-25000" dirty="0"/>
              <a:t>n</a:t>
            </a:r>
            <a:r>
              <a:rPr lang="en-US" sz="2400" dirty="0"/>
              <a:t>, … are arbitrary constants. </a:t>
            </a:r>
            <a:r>
              <a:rPr lang="en-US" sz="2400" dirty="0" smtClean="0"/>
              <a:t>Choosing </a:t>
            </a:r>
            <a:r>
              <a:rPr lang="en-US" sz="2400" dirty="0"/>
              <a:t>each constant to be 1, we have</a:t>
            </a:r>
          </a:p>
        </p:txBody>
      </p:sp>
      <p:graphicFrame>
        <p:nvGraphicFramePr>
          <p:cNvPr id="270340" name="Object 4"/>
          <p:cNvGraphicFramePr>
            <a:graphicFrameLocks noChangeAspect="1"/>
          </p:cNvGraphicFramePr>
          <p:nvPr/>
        </p:nvGraphicFramePr>
        <p:xfrm>
          <a:off x="1676400" y="2209800"/>
          <a:ext cx="3644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0" name="Equation" r:id="rId3" imgW="1968480" imgH="203040" progId="Equation.3">
                  <p:embed/>
                </p:oleObj>
              </mc:Choice>
              <mc:Fallback>
                <p:oleObj name="Equation" r:id="rId3" imgW="1968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09800"/>
                        <a:ext cx="3644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2" name="Object 6"/>
          <p:cNvGraphicFramePr>
            <a:graphicFrameLocks noChangeAspect="1"/>
          </p:cNvGraphicFramePr>
          <p:nvPr/>
        </p:nvGraphicFramePr>
        <p:xfrm>
          <a:off x="1295400" y="3886200"/>
          <a:ext cx="714851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1" name="Equation" r:id="rId5" imgW="3860640" imgH="228600" progId="Equation.3">
                  <p:embed/>
                </p:oleObj>
              </mc:Choice>
              <mc:Fallback>
                <p:oleObj name="Equation" r:id="rId5" imgW="38606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86200"/>
                        <a:ext cx="714851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3" name="Object 7"/>
          <p:cNvGraphicFramePr>
            <a:graphicFrameLocks noChangeAspect="1"/>
          </p:cNvGraphicFramePr>
          <p:nvPr/>
        </p:nvGraphicFramePr>
        <p:xfrm>
          <a:off x="1600200" y="2971800"/>
          <a:ext cx="41386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2" name="Equation" r:id="rId7" imgW="2234880" imgH="241200" progId="Equation.3">
                  <p:embed/>
                </p:oleObj>
              </mc:Choice>
              <mc:Fallback>
                <p:oleObj name="Equation" r:id="rId7" imgW="22348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71800"/>
                        <a:ext cx="4138613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4" name="Object 8"/>
          <p:cNvGraphicFramePr>
            <a:graphicFrameLocks noChangeAspect="1"/>
          </p:cNvGraphicFramePr>
          <p:nvPr/>
        </p:nvGraphicFramePr>
        <p:xfrm>
          <a:off x="1524000" y="5181600"/>
          <a:ext cx="60198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3" name="Equation" r:id="rId9" imgW="3251160" imgH="228600" progId="Equation.3">
                  <p:embed/>
                </p:oleObj>
              </mc:Choice>
              <mc:Fallback>
                <p:oleObj name="Equation" r:id="rId9" imgW="325116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81600"/>
                        <a:ext cx="60198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Boundary Value Problem for </a:t>
            </a:r>
            <a:r>
              <a:rPr lang="en-US" sz="3200" b="1" i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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&lt; 0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(5 of 8)</a:t>
            </a:r>
            <a:r>
              <a:rPr lang="en-US" sz="3600" b="1" dirty="0">
                <a:latin typeface="+mn-lt"/>
                <a:sym typeface="Symbol" pitchFamily="18" charset="2"/>
              </a:rPr>
              <a:t> 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Now suppose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&lt; 0, and let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= -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, where 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2400" dirty="0">
                <a:sym typeface="Symbol" pitchFamily="18" charset="2"/>
              </a:rPr>
              <a:t> &gt; 0. </a:t>
            </a:r>
            <a:endParaRPr lang="en-US" sz="2400" dirty="0"/>
          </a:p>
          <a:p>
            <a:r>
              <a:rPr lang="en-US" sz="2400" dirty="0"/>
              <a:t>Then our boundary value problem becomes</a:t>
            </a:r>
          </a:p>
          <a:p>
            <a:endParaRPr lang="en-US" sz="2400" dirty="0"/>
          </a:p>
          <a:p>
            <a:r>
              <a:rPr lang="en-US" sz="2400" dirty="0"/>
              <a:t>The general solution is</a:t>
            </a:r>
          </a:p>
          <a:p>
            <a:endParaRPr lang="en-US" sz="2400" dirty="0"/>
          </a:p>
          <a:p>
            <a:r>
              <a:rPr lang="en-US" sz="2400" dirty="0"/>
              <a:t>We have chosen </a:t>
            </a:r>
            <a:r>
              <a:rPr lang="en-US" sz="2400" dirty="0" err="1"/>
              <a:t>cosh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800" i="1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/>
              <a:t> and </a:t>
            </a:r>
            <a:r>
              <a:rPr lang="en-US" sz="2400" dirty="0" err="1"/>
              <a:t>sinh</a:t>
            </a:r>
            <a:r>
              <a:rPr lang="en-US" sz="2400" i="1" dirty="0">
                <a:sym typeface="Symbol" pitchFamily="18" charset="2"/>
              </a:rPr>
              <a:t></a:t>
            </a:r>
            <a:r>
              <a:rPr lang="en-US" sz="800" i="1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/>
              <a:t> instead of </a:t>
            </a:r>
            <a:r>
              <a:rPr lang="en-US" sz="2400" i="1" dirty="0"/>
              <a:t>e</a:t>
            </a:r>
            <a:r>
              <a:rPr lang="en-US" sz="2400" i="1" baseline="30000" dirty="0">
                <a:sym typeface="Symbol" pitchFamily="18" charset="2"/>
              </a:rPr>
              <a:t></a:t>
            </a:r>
            <a:r>
              <a:rPr lang="en-US" sz="800" i="1" baseline="30000" dirty="0">
                <a:sym typeface="Symbol" pitchFamily="18" charset="2"/>
              </a:rPr>
              <a:t> </a:t>
            </a:r>
            <a:r>
              <a:rPr lang="en-US" sz="2400" i="1" baseline="30000" dirty="0">
                <a:sym typeface="Symbol" pitchFamily="18" charset="2"/>
              </a:rPr>
              <a:t>x</a:t>
            </a:r>
            <a:r>
              <a:rPr lang="en-US" sz="2400" dirty="0"/>
              <a:t> and </a:t>
            </a:r>
            <a:r>
              <a:rPr lang="en-US" sz="2400" i="1" dirty="0"/>
              <a:t>e</a:t>
            </a:r>
            <a:r>
              <a:rPr lang="en-US" sz="2400" i="1" baseline="30000" dirty="0"/>
              <a:t>-</a:t>
            </a:r>
            <a:r>
              <a:rPr lang="en-US" sz="2400" i="1" baseline="30000" dirty="0">
                <a:sym typeface="Symbol" pitchFamily="18" charset="2"/>
              </a:rPr>
              <a:t></a:t>
            </a:r>
            <a:r>
              <a:rPr lang="en-US" sz="800" i="1" baseline="30000" dirty="0">
                <a:sym typeface="Symbol" pitchFamily="18" charset="2"/>
              </a:rPr>
              <a:t> </a:t>
            </a:r>
            <a:r>
              <a:rPr lang="en-US" sz="2400" i="1" baseline="30000" dirty="0">
                <a:sym typeface="Symbol" pitchFamily="18" charset="2"/>
              </a:rPr>
              <a:t>x</a:t>
            </a:r>
            <a:r>
              <a:rPr lang="en-US" sz="2400" dirty="0"/>
              <a:t> for convenience in applying the boundary conditions.</a:t>
            </a:r>
          </a:p>
          <a:p>
            <a:r>
              <a:rPr lang="en-US" sz="2400" dirty="0"/>
              <a:t>The first boundary condition requires that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0, and from the second boundary condition, we have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0. </a:t>
            </a:r>
          </a:p>
          <a:p>
            <a:r>
              <a:rPr lang="en-US" sz="2400" dirty="0"/>
              <a:t>Thus the only solution is </a:t>
            </a:r>
            <a:r>
              <a:rPr lang="en-US" sz="2400" i="1" dirty="0"/>
              <a:t>y</a:t>
            </a:r>
            <a:r>
              <a:rPr lang="en-US" sz="2400" dirty="0"/>
              <a:t> = 0, and </a:t>
            </a:r>
            <a:r>
              <a:rPr lang="en-US" sz="2400" b="1" dirty="0"/>
              <a:t>hence there are no negative eigenvalues for this problem. </a:t>
            </a:r>
          </a:p>
        </p:txBody>
      </p:sp>
      <p:graphicFrame>
        <p:nvGraphicFramePr>
          <p:cNvPr id="271364" name="Object 4"/>
          <p:cNvGraphicFramePr>
            <a:graphicFrameLocks noChangeAspect="1"/>
          </p:cNvGraphicFramePr>
          <p:nvPr/>
        </p:nvGraphicFramePr>
        <p:xfrm>
          <a:off x="1898650" y="2566988"/>
          <a:ext cx="38100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0" name="Equation" r:id="rId3" imgW="2057400" imgH="228600" progId="Equation.3">
                  <p:embed/>
                </p:oleObj>
              </mc:Choice>
              <mc:Fallback>
                <p:oleObj name="Equation" r:id="rId3" imgW="2057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2566988"/>
                        <a:ext cx="38100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6" name="Object 6"/>
          <p:cNvGraphicFramePr>
            <a:graphicFrameLocks noChangeAspect="1"/>
          </p:cNvGraphicFramePr>
          <p:nvPr/>
        </p:nvGraphicFramePr>
        <p:xfrm>
          <a:off x="1676400" y="3429000"/>
          <a:ext cx="29622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1" name="Equation" r:id="rId5" imgW="1600200" imgH="215640" progId="Equation.3">
                  <p:embed/>
                </p:oleObj>
              </mc:Choice>
              <mc:Fallback>
                <p:oleObj name="Equation" r:id="rId5" imgW="16002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29622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Boundary Value Problem for </a:t>
            </a:r>
            <a:r>
              <a:rPr lang="en-US" sz="3200" b="1" i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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= 0  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(6 of 8)</a:t>
            </a:r>
            <a:r>
              <a:rPr lang="en-US" sz="3600" b="1" dirty="0">
                <a:latin typeface="+mn-lt"/>
                <a:sym typeface="Symbol" pitchFamily="18" charset="2"/>
              </a:rPr>
              <a:t> 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Now suppose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dirty="0">
                <a:sym typeface="Symbol" pitchFamily="18" charset="2"/>
              </a:rPr>
              <a:t> = 0. </a:t>
            </a:r>
            <a:r>
              <a:rPr lang="en-US" sz="2400" dirty="0" smtClean="0"/>
              <a:t>Then </a:t>
            </a:r>
            <a:r>
              <a:rPr lang="en-US" sz="2400" dirty="0"/>
              <a:t>our problem becomes</a:t>
            </a:r>
          </a:p>
          <a:p>
            <a:endParaRPr lang="en-US" sz="2400" dirty="0"/>
          </a:p>
          <a:p>
            <a:r>
              <a:rPr lang="en-US" sz="2400" dirty="0"/>
              <a:t>The general solution is</a:t>
            </a:r>
          </a:p>
          <a:p>
            <a:endParaRPr lang="en-US" sz="2400" dirty="0"/>
          </a:p>
          <a:p>
            <a:r>
              <a:rPr lang="en-US" sz="2400" dirty="0"/>
              <a:t>The first boundary condition requires that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0, and from the second boundary condition, we have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0. </a:t>
            </a:r>
          </a:p>
          <a:p>
            <a:r>
              <a:rPr lang="en-US" sz="2400" dirty="0"/>
              <a:t>Thus the only solution is </a:t>
            </a:r>
            <a:r>
              <a:rPr lang="en-US" sz="2400" i="1" dirty="0"/>
              <a:t>y</a:t>
            </a:r>
            <a:r>
              <a:rPr lang="en-US" sz="2400" dirty="0"/>
              <a:t> = 0, </a:t>
            </a:r>
            <a:r>
              <a:rPr lang="en-US" sz="2400" b="1" dirty="0"/>
              <a:t>and </a:t>
            </a:r>
            <a:r>
              <a:rPr lang="en-US" sz="2400" b="1" i="1" dirty="0">
                <a:sym typeface="Symbol" pitchFamily="18" charset="2"/>
              </a:rPr>
              <a:t></a:t>
            </a:r>
            <a:r>
              <a:rPr lang="en-US" sz="2400" b="1" dirty="0">
                <a:sym typeface="Symbol" pitchFamily="18" charset="2"/>
              </a:rPr>
              <a:t> = 0</a:t>
            </a:r>
            <a:r>
              <a:rPr lang="en-US" sz="2400" b="1" dirty="0"/>
              <a:t> is not an eigenvalue for this problem. </a:t>
            </a:r>
          </a:p>
        </p:txBody>
      </p:sp>
      <p:graphicFrame>
        <p:nvGraphicFramePr>
          <p:cNvPr id="272388" name="Object 4"/>
          <p:cNvGraphicFramePr>
            <a:graphicFrameLocks noChangeAspect="1"/>
          </p:cNvGraphicFramePr>
          <p:nvPr/>
        </p:nvGraphicFramePr>
        <p:xfrm>
          <a:off x="1981200" y="2133600"/>
          <a:ext cx="31035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03" name="Equation" r:id="rId3" imgW="1676160" imgH="203040" progId="Equation.3">
                  <p:embed/>
                </p:oleObj>
              </mc:Choice>
              <mc:Fallback>
                <p:oleObj name="Equation" r:id="rId3" imgW="16761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33600"/>
                        <a:ext cx="310356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389" name="Object 5"/>
          <p:cNvGraphicFramePr>
            <a:graphicFrameLocks noChangeAspect="1"/>
          </p:cNvGraphicFramePr>
          <p:nvPr/>
        </p:nvGraphicFramePr>
        <p:xfrm>
          <a:off x="2133600" y="3048000"/>
          <a:ext cx="13160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04" name="Equation" r:id="rId5" imgW="711000" imgH="215640" progId="Equation.3">
                  <p:embed/>
                </p:oleObj>
              </mc:Choice>
              <mc:Fallback>
                <p:oleObj name="Equation" r:id="rId5" imgW="71100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048000"/>
                        <a:ext cx="131603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724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Real Eigenvalues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(7 of 8)</a:t>
            </a:r>
            <a:r>
              <a:rPr lang="en-US" sz="3600" b="1" dirty="0">
                <a:latin typeface="+mn-lt"/>
                <a:sym typeface="Symbol" pitchFamily="18" charset="2"/>
              </a:rPr>
              <a:t> 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Thus the only real eigenvalues of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>
                <a:sym typeface="Symbol" pitchFamily="18" charset="2"/>
              </a:rPr>
              <a:t>	are </a:t>
            </a:r>
            <a:r>
              <a:rPr lang="en-US" sz="2400" i="1" dirty="0">
                <a:sym typeface="Symbol" pitchFamily="18" charset="2"/>
              </a:rPr>
              <a:t></a:t>
            </a:r>
            <a:r>
              <a:rPr lang="en-US" sz="2400" i="1" baseline="-25000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baseline="30000" dirty="0">
                <a:sym typeface="Symbol" pitchFamily="18" charset="2"/>
              </a:rPr>
              <a:t>2 </a:t>
            </a:r>
            <a:r>
              <a:rPr lang="en-US" sz="2400" dirty="0">
                <a:sym typeface="Symbol" pitchFamily="18" charset="2"/>
              </a:rPr>
              <a:t>with corresponding </a:t>
            </a:r>
            <a:r>
              <a:rPr lang="en-US" sz="2400" dirty="0" err="1"/>
              <a:t>eigenfunctions</a:t>
            </a:r>
            <a:r>
              <a:rPr lang="en-US" sz="2400" dirty="0"/>
              <a:t> proportional to</a:t>
            </a:r>
          </a:p>
          <a:p>
            <a:pPr>
              <a:buFontTx/>
              <a:buNone/>
            </a:pPr>
            <a:endParaRPr lang="en-US" sz="2400" dirty="0"/>
          </a:p>
          <a:p>
            <a:r>
              <a:rPr lang="en-US" sz="2400" dirty="0"/>
              <a:t>There is a possibility of complex eigenvalues, but for this particular boundary value problem </a:t>
            </a:r>
            <a:r>
              <a:rPr lang="en-US" sz="2400" b="1" dirty="0"/>
              <a:t>it can be shown that there are no complex eigenvalues.  </a:t>
            </a:r>
          </a:p>
          <a:p>
            <a:r>
              <a:rPr lang="en-US" sz="2400" dirty="0" smtClean="0"/>
              <a:t>One </a:t>
            </a:r>
            <a:r>
              <a:rPr lang="en-US" sz="2400" dirty="0"/>
              <a:t>of the useful properties of this class of problems is that </a:t>
            </a:r>
            <a:r>
              <a:rPr lang="en-US" sz="2400" b="1" dirty="0"/>
              <a:t>all their eigenvalues are real. </a:t>
            </a:r>
            <a:r>
              <a:rPr lang="en-US" sz="2400" dirty="0"/>
              <a:t>  </a:t>
            </a:r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1676400" y="2209800"/>
          <a:ext cx="3644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51" name="Equation" r:id="rId3" imgW="1968480" imgH="203040" progId="Equation.3">
                  <p:embed/>
                </p:oleObj>
              </mc:Choice>
              <mc:Fallback>
                <p:oleObj name="Equation" r:id="rId3" imgW="1968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09800"/>
                        <a:ext cx="3644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4437" name="Object 5"/>
          <p:cNvGraphicFramePr>
            <a:graphicFrameLocks noChangeAspect="1"/>
          </p:cNvGraphicFramePr>
          <p:nvPr/>
        </p:nvGraphicFramePr>
        <p:xfrm>
          <a:off x="1858963" y="3048000"/>
          <a:ext cx="60198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52" name="Equation" r:id="rId5" imgW="3251160" imgH="228600" progId="Equation.3">
                  <p:embed/>
                </p:oleObj>
              </mc:Choice>
              <mc:Fallback>
                <p:oleObj name="Equation" r:id="rId5" imgW="32511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3048000"/>
                        <a:ext cx="60198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724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Boundary Value Problem on [0, </a:t>
            </a:r>
            <a:r>
              <a:rPr lang="en-US" sz="3200" b="1" i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L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]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(8 of 8)</a:t>
            </a:r>
            <a:r>
              <a:rPr lang="en-US" sz="3600" b="1" dirty="0">
                <a:latin typeface="+mn-lt"/>
                <a:sym typeface="Symbol" pitchFamily="18" charset="2"/>
              </a:rPr>
              <a:t> 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In later sections of this chapter we will often encounter this boundary value problem on a more general interval [0, </a:t>
            </a:r>
            <a:r>
              <a:rPr lang="en-US" sz="2400" i="1"/>
              <a:t>L</a:t>
            </a:r>
            <a:r>
              <a:rPr lang="en-US" sz="2400"/>
              <a:t>]:</a:t>
            </a:r>
          </a:p>
          <a:p>
            <a:endParaRPr lang="en-US" sz="2400"/>
          </a:p>
          <a:p>
            <a:r>
              <a:rPr lang="en-US" sz="2400"/>
              <a:t>If we let</a:t>
            </a:r>
            <a:r>
              <a:rPr lang="en-US" sz="2400">
                <a:sym typeface="Symbol" pitchFamily="18" charset="2"/>
              </a:rPr>
              <a:t> 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i="1">
                <a:sym typeface="Symbol" pitchFamily="18" charset="2"/>
              </a:rPr>
              <a:t>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, </a:t>
            </a:r>
            <a:r>
              <a:rPr lang="en-US" sz="2400" i="1">
                <a:sym typeface="Symbol" pitchFamily="18" charset="2"/>
              </a:rPr>
              <a:t></a:t>
            </a:r>
            <a:r>
              <a:rPr lang="en-US" sz="2400">
                <a:sym typeface="Symbol" pitchFamily="18" charset="2"/>
              </a:rPr>
              <a:t> &gt; 0, as before, </a:t>
            </a:r>
            <a:r>
              <a:rPr lang="en-US" sz="2400"/>
              <a:t>the general solution is</a:t>
            </a:r>
          </a:p>
          <a:p>
            <a:endParaRPr lang="en-US" sz="2400"/>
          </a:p>
          <a:p>
            <a:r>
              <a:rPr lang="en-US" sz="2400"/>
              <a:t>The first boundary condition requires </a:t>
            </a:r>
            <a:r>
              <a:rPr lang="en-US" sz="2400" i="1"/>
              <a:t>c</a:t>
            </a:r>
            <a:r>
              <a:rPr lang="en-US" sz="2400" baseline="-25000"/>
              <a:t>1</a:t>
            </a:r>
            <a:r>
              <a:rPr lang="en-US" sz="2400"/>
              <a:t> = 0, and the second requires </a:t>
            </a:r>
            <a:r>
              <a:rPr lang="en-US" sz="2400" i="1">
                <a:sym typeface="Symbol" pitchFamily="18" charset="2"/>
              </a:rPr>
              <a:t>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i="1">
                <a:sym typeface="Symbol" pitchFamily="18" charset="2"/>
              </a:rPr>
              <a:t>n</a:t>
            </a:r>
            <a:r>
              <a:rPr lang="en-US" sz="2400">
                <a:sym typeface="Symbol" pitchFamily="18" charset="2"/>
              </a:rPr>
              <a:t> /</a:t>
            </a:r>
            <a:r>
              <a:rPr lang="en-US" sz="2400" i="1">
                <a:sym typeface="Symbol" pitchFamily="18" charset="2"/>
              </a:rPr>
              <a:t>L</a:t>
            </a:r>
            <a:r>
              <a:rPr lang="en-US" sz="2400">
                <a:sym typeface="Symbol" pitchFamily="18" charset="2"/>
              </a:rPr>
              <a:t>, regardless of the value of </a:t>
            </a:r>
            <a:r>
              <a:rPr lang="en-US" sz="2400" i="1"/>
              <a:t>c</a:t>
            </a:r>
            <a:r>
              <a:rPr lang="en-US" sz="2400" baseline="-25000"/>
              <a:t>2</a:t>
            </a:r>
            <a:r>
              <a:rPr lang="en-US" sz="2400"/>
              <a:t>. </a:t>
            </a:r>
          </a:p>
          <a:p>
            <a:r>
              <a:rPr lang="en-US" sz="2400">
                <a:sym typeface="Symbol" pitchFamily="18" charset="2"/>
              </a:rPr>
              <a:t>Thus, as before, the eigenvalues and eigenvectors are </a:t>
            </a:r>
          </a:p>
          <a:p>
            <a:pPr>
              <a:buFontTx/>
              <a:buNone/>
            </a:pPr>
            <a:r>
              <a:rPr lang="en-US" sz="2400" i="1">
                <a:sym typeface="Symbol" pitchFamily="18" charset="2"/>
              </a:rPr>
              <a:t>		</a:t>
            </a:r>
            <a:r>
              <a:rPr lang="en-US" sz="2400" i="1" baseline="-25000">
                <a:sym typeface="Symbol" pitchFamily="18" charset="2"/>
              </a:rPr>
              <a:t>n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i="1">
                <a:sym typeface="Symbol" pitchFamily="18" charset="2"/>
              </a:rPr>
              <a:t>n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>
                <a:sym typeface="Symbol" pitchFamily="18" charset="2"/>
              </a:rPr>
              <a:t>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/</a:t>
            </a:r>
            <a:r>
              <a:rPr lang="en-US" sz="2400" i="1">
                <a:sym typeface="Symbol" pitchFamily="18" charset="2"/>
              </a:rPr>
              <a:t>L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, </a:t>
            </a:r>
            <a:r>
              <a:rPr lang="en-US" sz="2400"/>
              <a:t> </a:t>
            </a:r>
            <a:r>
              <a:rPr lang="en-US" sz="2400" i="1">
                <a:sym typeface="Symbol" pitchFamily="18" charset="2"/>
              </a:rPr>
              <a:t>y</a:t>
            </a:r>
            <a:r>
              <a:rPr lang="en-US" sz="2400" i="1" baseline="-25000">
                <a:sym typeface="Symbol" pitchFamily="18" charset="2"/>
              </a:rPr>
              <a:t>n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) = sin(</a:t>
            </a:r>
            <a:r>
              <a:rPr lang="en-US" sz="2400" i="1">
                <a:sym typeface="Symbol" pitchFamily="18" charset="2"/>
              </a:rPr>
              <a:t>n x</a:t>
            </a:r>
            <a:r>
              <a:rPr lang="en-US" sz="2400">
                <a:sym typeface="Symbol" pitchFamily="18" charset="2"/>
              </a:rPr>
              <a:t>/</a:t>
            </a:r>
            <a:r>
              <a:rPr lang="en-US" sz="2400" i="1">
                <a:sym typeface="Symbol" pitchFamily="18" charset="2"/>
              </a:rPr>
              <a:t>L</a:t>
            </a:r>
            <a:r>
              <a:rPr lang="en-US" sz="2400">
                <a:sym typeface="Symbol" pitchFamily="18" charset="2"/>
              </a:rPr>
              <a:t>), </a:t>
            </a: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where the eigenfunctions </a:t>
            </a:r>
            <a:r>
              <a:rPr lang="en-US" sz="2400" i="1">
                <a:sym typeface="Symbol" pitchFamily="18" charset="2"/>
              </a:rPr>
              <a:t>y</a:t>
            </a:r>
            <a:r>
              <a:rPr lang="en-US" sz="2400" i="1" baseline="-25000">
                <a:sym typeface="Symbol" pitchFamily="18" charset="2"/>
              </a:rPr>
              <a:t>n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) are determined only up to an arbitrary multiplicative constant.  </a:t>
            </a:r>
          </a:p>
        </p:txBody>
      </p:sp>
      <p:graphicFrame>
        <p:nvGraphicFramePr>
          <p:cNvPr id="275460" name="Object 4"/>
          <p:cNvGraphicFramePr>
            <a:graphicFrameLocks noChangeAspect="1"/>
          </p:cNvGraphicFramePr>
          <p:nvPr/>
        </p:nvGraphicFramePr>
        <p:xfrm>
          <a:off x="1676400" y="2514600"/>
          <a:ext cx="3644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6" name="Equation" r:id="rId3" imgW="1968480" imgH="203040" progId="Equation.3">
                  <p:embed/>
                </p:oleObj>
              </mc:Choice>
              <mc:Fallback>
                <p:oleObj name="Equation" r:id="rId3" imgW="1968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14600"/>
                        <a:ext cx="3644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2" name="Object 6"/>
          <p:cNvGraphicFramePr>
            <a:graphicFrameLocks noChangeAspect="1"/>
          </p:cNvGraphicFramePr>
          <p:nvPr/>
        </p:nvGraphicFramePr>
        <p:xfrm>
          <a:off x="1905000" y="3429000"/>
          <a:ext cx="26574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7" name="Equation" r:id="rId5" imgW="1434960" imgH="215640" progId="Equation.3">
                  <p:embed/>
                </p:oleObj>
              </mc:Choice>
              <mc:Fallback>
                <p:oleObj name="Equation" r:id="rId5" imgW="14349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9000"/>
                        <a:ext cx="26574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Boundary Conditions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Up to this point we have dealt with initial value problems, consisting of a differential equation together with suitable initial conditions at a given point. </a:t>
            </a:r>
          </a:p>
          <a:p>
            <a:r>
              <a:rPr lang="en-US" sz="2400" dirty="0" smtClean="0"/>
              <a:t>Physical </a:t>
            </a:r>
            <a:r>
              <a:rPr lang="en-US" sz="2400" dirty="0"/>
              <a:t>applications often require the dependent variable </a:t>
            </a:r>
            <a:r>
              <a:rPr lang="en-US" sz="2400" i="1" dirty="0"/>
              <a:t>y</a:t>
            </a:r>
            <a:r>
              <a:rPr lang="en-US" sz="2400" dirty="0"/>
              <a:t> or its derivative </a:t>
            </a:r>
            <a:r>
              <a:rPr lang="en-US" sz="2400" i="1" dirty="0"/>
              <a:t>y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to be specified at two different points.</a:t>
            </a:r>
          </a:p>
          <a:p>
            <a:r>
              <a:rPr lang="en-US" sz="2400" dirty="0"/>
              <a:t>Such conditions are called </a:t>
            </a:r>
            <a:r>
              <a:rPr lang="en-US" sz="2400" b="1" dirty="0"/>
              <a:t>boundary conditions</a:t>
            </a:r>
            <a:r>
              <a:rPr lang="en-US" sz="2400" dirty="0"/>
              <a:t>.</a:t>
            </a:r>
          </a:p>
          <a:p>
            <a:r>
              <a:rPr lang="en-US" sz="2400" dirty="0"/>
              <a:t>The differential equation and suitable boundary conditions form a </a:t>
            </a:r>
            <a:r>
              <a:rPr lang="en-US" sz="2400" b="1" dirty="0"/>
              <a:t>two-point boundary value problem</a:t>
            </a:r>
            <a:r>
              <a:rPr lang="en-US" sz="2400" dirty="0"/>
              <a:t>.  </a:t>
            </a:r>
          </a:p>
          <a:p>
            <a:r>
              <a:rPr lang="en-US" sz="2400" dirty="0"/>
              <a:t>A typical example is</a:t>
            </a:r>
          </a:p>
        </p:txBody>
      </p:sp>
      <p:graphicFrame>
        <p:nvGraphicFramePr>
          <p:cNvPr id="2324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127538"/>
              </p:ext>
            </p:extLst>
          </p:nvPr>
        </p:nvGraphicFramePr>
        <p:xfrm>
          <a:off x="1447800" y="5715000"/>
          <a:ext cx="5689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66" name="Equation" r:id="rId3" imgW="3073320" imgH="228600" progId="Equation.3">
                  <p:embed/>
                </p:oleObj>
              </mc:Choice>
              <mc:Fallback>
                <p:oleObj name="Equation" r:id="rId3" imgW="30733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715000"/>
                        <a:ext cx="5689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Homogeneous Boundary Value Problems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/>
              <a:t>The natural occurrence of boundary value problems usually involves a space coordinate as the independent variable, so we use</a:t>
            </a:r>
            <a:r>
              <a:rPr lang="en-US" sz="2400" i="1" dirty="0"/>
              <a:t> x</a:t>
            </a:r>
            <a:r>
              <a:rPr lang="en-US" sz="2400" dirty="0"/>
              <a:t> instead of </a:t>
            </a:r>
            <a:r>
              <a:rPr lang="en-US" sz="2400" i="1" dirty="0"/>
              <a:t>t</a:t>
            </a:r>
            <a:r>
              <a:rPr lang="en-US" sz="2400" dirty="0"/>
              <a:t> in the boundary value problem</a:t>
            </a:r>
          </a:p>
          <a:p>
            <a:endParaRPr lang="en-US" sz="2400" dirty="0"/>
          </a:p>
          <a:p>
            <a:r>
              <a:rPr lang="en-US" sz="2400" dirty="0" smtClean="0"/>
              <a:t>If </a:t>
            </a:r>
            <a:r>
              <a:rPr lang="en-US" sz="2400" dirty="0"/>
              <a:t>the above boundary value problem has the form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then it is said to be </a:t>
            </a:r>
            <a:r>
              <a:rPr lang="en-US" sz="2400" b="1" dirty="0"/>
              <a:t>homogeneous</a:t>
            </a:r>
            <a:r>
              <a:rPr lang="en-US" sz="2400" dirty="0"/>
              <a:t>. </a:t>
            </a:r>
            <a:r>
              <a:rPr lang="en-US" sz="2400" dirty="0" smtClean="0"/>
              <a:t>Otherwise</a:t>
            </a:r>
            <a:r>
              <a:rPr lang="en-US" sz="2400" dirty="0"/>
              <a:t>, the problem is </a:t>
            </a:r>
            <a:r>
              <a:rPr lang="en-US" sz="2400" b="1" dirty="0"/>
              <a:t>nonhomogeneous</a:t>
            </a:r>
            <a:r>
              <a:rPr lang="en-US" sz="2400" dirty="0"/>
              <a:t>.</a:t>
            </a:r>
          </a:p>
        </p:txBody>
      </p:sp>
      <p:graphicFrame>
        <p:nvGraphicFramePr>
          <p:cNvPr id="257029" name="Object 5"/>
          <p:cNvGraphicFramePr>
            <a:graphicFrameLocks noChangeAspect="1"/>
          </p:cNvGraphicFramePr>
          <p:nvPr/>
        </p:nvGraphicFramePr>
        <p:xfrm>
          <a:off x="1447800" y="2895600"/>
          <a:ext cx="5689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4" name="Equation" r:id="rId3" imgW="3073320" imgH="228600" progId="Equation.3">
                  <p:embed/>
                </p:oleObj>
              </mc:Choice>
              <mc:Fallback>
                <p:oleObj name="Equation" r:id="rId3" imgW="30733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5689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7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945415"/>
              </p:ext>
            </p:extLst>
          </p:nvPr>
        </p:nvGraphicFramePr>
        <p:xfrm>
          <a:off x="1447800" y="3810000"/>
          <a:ext cx="510063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5" name="Equation" r:id="rId5" imgW="2755800" imgH="203040" progId="Equation.3">
                  <p:embed/>
                </p:oleObj>
              </mc:Choice>
              <mc:Fallback>
                <p:oleObj name="Equation" r:id="rId5" imgW="27558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0"/>
                        <a:ext cx="5100637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Solutions to Boundary Value Problems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To solve the boundary value problem,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we need to find a function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>
                <a:sym typeface="Symbol" pitchFamily="18" charset="2"/>
              </a:rPr>
              <a:t>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that satisfies the differential equation on the interval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dirty="0"/>
              <a:t> &lt; </a:t>
            </a:r>
            <a:r>
              <a:rPr lang="en-US" sz="2400" i="1" dirty="0"/>
              <a:t>x</a:t>
            </a:r>
            <a:r>
              <a:rPr lang="en-US" sz="2400" dirty="0"/>
              <a:t> &lt; </a:t>
            </a:r>
            <a:r>
              <a:rPr lang="en-US" sz="2400" i="1" dirty="0">
                <a:sym typeface="Symbol" pitchFamily="18" charset="2"/>
              </a:rPr>
              <a:t></a:t>
            </a:r>
            <a:r>
              <a:rPr lang="en-US" sz="2400" dirty="0"/>
              <a:t> and that takes on the specified values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 at the endpoints.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Initial value and boundary value problems may superficially appear similar, but their solutions differ in important ways.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Under mild conditions on the coefficients, an initial value problem is certain to have a unique solution.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Yet for similar conditions, boundary value problems may have a unique solution, no solution, or infinitely many solutions. </a:t>
            </a:r>
          </a:p>
        </p:txBody>
      </p:sp>
      <p:graphicFrame>
        <p:nvGraphicFramePr>
          <p:cNvPr id="259076" name="Object 4"/>
          <p:cNvGraphicFramePr>
            <a:graphicFrameLocks noChangeAspect="1"/>
          </p:cNvGraphicFramePr>
          <p:nvPr/>
        </p:nvGraphicFramePr>
        <p:xfrm>
          <a:off x="1447800" y="2057400"/>
          <a:ext cx="5689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4" name="Equation" r:id="rId3" imgW="3073320" imgH="228600" progId="Equation.3">
                  <p:embed/>
                </p:oleObj>
              </mc:Choice>
              <mc:Fallback>
                <p:oleObj name="Equation" r:id="rId3" imgW="30733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057400"/>
                        <a:ext cx="5689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Linear Systems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305800" cy="5181600"/>
          </a:xfrm>
        </p:spPr>
        <p:txBody>
          <a:bodyPr/>
          <a:lstStyle/>
          <a:p>
            <a:r>
              <a:rPr lang="en-US" sz="2400" dirty="0"/>
              <a:t>Consider the system </a:t>
            </a:r>
            <a:r>
              <a:rPr lang="en-US" sz="2400" b="1" dirty="0"/>
              <a:t>Ax</a:t>
            </a:r>
            <a:r>
              <a:rPr lang="en-US" sz="2400" dirty="0"/>
              <a:t> = </a:t>
            </a:r>
            <a:r>
              <a:rPr lang="en-US" sz="2400" b="1" dirty="0"/>
              <a:t>b</a:t>
            </a:r>
            <a:r>
              <a:rPr lang="en-US" sz="2400" dirty="0"/>
              <a:t>, where </a:t>
            </a:r>
            <a:r>
              <a:rPr lang="en-US" sz="2400" b="1" dirty="0"/>
              <a:t>A</a:t>
            </a:r>
            <a:r>
              <a:rPr lang="en-US" sz="2400" dirty="0"/>
              <a:t> is an </a:t>
            </a:r>
            <a:r>
              <a:rPr lang="en-US" sz="2400" i="1" dirty="0"/>
              <a:t>n</a:t>
            </a:r>
            <a:r>
              <a:rPr lang="en-US" sz="2400" dirty="0"/>
              <a:t> x </a:t>
            </a:r>
            <a:r>
              <a:rPr lang="en-US" sz="2400" i="1" dirty="0"/>
              <a:t>n</a:t>
            </a:r>
            <a:r>
              <a:rPr lang="en-US" sz="2400" dirty="0"/>
              <a:t> matrix, </a:t>
            </a:r>
            <a:r>
              <a:rPr lang="en-US" sz="2400" b="1" dirty="0"/>
              <a:t>b</a:t>
            </a:r>
            <a:r>
              <a:rPr lang="en-US" sz="2400" dirty="0"/>
              <a:t> is a given </a:t>
            </a:r>
            <a:r>
              <a:rPr lang="en-US" sz="2400" i="1" dirty="0"/>
              <a:t>n</a:t>
            </a:r>
            <a:r>
              <a:rPr lang="en-US" sz="2400" dirty="0"/>
              <a:t> x 1 vector, and </a:t>
            </a:r>
            <a:r>
              <a:rPr lang="en-US" sz="2400" b="1" dirty="0"/>
              <a:t>x</a:t>
            </a:r>
            <a:r>
              <a:rPr lang="en-US" sz="2400" dirty="0"/>
              <a:t> is an </a:t>
            </a:r>
            <a:r>
              <a:rPr lang="en-US" sz="2400" i="1" dirty="0"/>
              <a:t>n</a:t>
            </a:r>
            <a:r>
              <a:rPr lang="en-US" sz="2400" dirty="0"/>
              <a:t> x 1 vector to be determined. </a:t>
            </a:r>
          </a:p>
          <a:p>
            <a:r>
              <a:rPr lang="en-US" sz="2400" dirty="0"/>
              <a:t>Recall the following facts (see Section 7.3):</a:t>
            </a:r>
          </a:p>
          <a:p>
            <a:pPr lvl="1"/>
            <a:r>
              <a:rPr lang="en-US" sz="2000" dirty="0"/>
              <a:t>If </a:t>
            </a:r>
            <a:r>
              <a:rPr lang="en-US" sz="2000" b="1" dirty="0"/>
              <a:t>A</a:t>
            </a:r>
            <a:r>
              <a:rPr lang="en-US" sz="2000" dirty="0"/>
              <a:t> is nonsingular, then </a:t>
            </a:r>
            <a:r>
              <a:rPr lang="en-US" sz="2000" b="1" dirty="0"/>
              <a:t>Ax</a:t>
            </a:r>
            <a:r>
              <a:rPr lang="en-US" sz="2000" dirty="0"/>
              <a:t> = </a:t>
            </a:r>
            <a:r>
              <a:rPr lang="en-US" sz="2000" b="1" dirty="0"/>
              <a:t>b</a:t>
            </a:r>
            <a:r>
              <a:rPr lang="en-US" sz="2000" dirty="0"/>
              <a:t> has unique solution for any </a:t>
            </a:r>
            <a:r>
              <a:rPr lang="en-US" sz="2000" b="1" dirty="0"/>
              <a:t>b</a:t>
            </a:r>
            <a:r>
              <a:rPr lang="en-US" sz="2000" dirty="0"/>
              <a:t>. </a:t>
            </a:r>
          </a:p>
          <a:p>
            <a:pPr lvl="1"/>
            <a:r>
              <a:rPr lang="en-US" sz="2000" dirty="0"/>
              <a:t>If </a:t>
            </a:r>
            <a:r>
              <a:rPr lang="en-US" sz="2000" b="1" dirty="0"/>
              <a:t>A</a:t>
            </a:r>
            <a:r>
              <a:rPr lang="en-US" sz="2000" dirty="0"/>
              <a:t> is singular, then </a:t>
            </a:r>
            <a:r>
              <a:rPr lang="en-US" sz="2000" b="1" dirty="0"/>
              <a:t>Ax</a:t>
            </a:r>
            <a:r>
              <a:rPr lang="en-US" sz="2000" dirty="0"/>
              <a:t> = </a:t>
            </a:r>
            <a:r>
              <a:rPr lang="en-US" sz="2000" b="1" dirty="0"/>
              <a:t>b</a:t>
            </a:r>
            <a:r>
              <a:rPr lang="en-US" sz="2000" dirty="0"/>
              <a:t> has no solution unless </a:t>
            </a:r>
            <a:r>
              <a:rPr lang="en-US" sz="2000" b="1" dirty="0"/>
              <a:t>b</a:t>
            </a:r>
            <a:r>
              <a:rPr lang="en-US" sz="2000" dirty="0"/>
              <a:t> satisfies a certain additional condition, in which case there are infinitely many solutions.  </a:t>
            </a:r>
          </a:p>
          <a:p>
            <a:pPr lvl="1"/>
            <a:r>
              <a:rPr lang="en-US" sz="2000" dirty="0"/>
              <a:t>The homogeneous system </a:t>
            </a:r>
            <a:r>
              <a:rPr lang="en-US" sz="2000" b="1" dirty="0"/>
              <a:t>Ax</a:t>
            </a:r>
            <a:r>
              <a:rPr lang="en-US" sz="2000" dirty="0"/>
              <a:t> = </a:t>
            </a:r>
            <a:r>
              <a:rPr lang="en-US" sz="2000" b="1" dirty="0"/>
              <a:t>0</a:t>
            </a:r>
            <a:r>
              <a:rPr lang="en-US" sz="2000" dirty="0"/>
              <a:t> always has the solution </a:t>
            </a:r>
            <a:r>
              <a:rPr lang="en-US" sz="2000" b="1" dirty="0"/>
              <a:t>x</a:t>
            </a:r>
            <a:r>
              <a:rPr lang="en-US" sz="2000" dirty="0"/>
              <a:t> = </a:t>
            </a:r>
            <a:r>
              <a:rPr lang="en-US" sz="2000" b="1" dirty="0"/>
              <a:t>0</a:t>
            </a:r>
            <a:r>
              <a:rPr lang="en-US" sz="2000" dirty="0"/>
              <a:t>. </a:t>
            </a:r>
          </a:p>
          <a:p>
            <a:pPr lvl="1"/>
            <a:r>
              <a:rPr lang="en-US" sz="2000" dirty="0"/>
              <a:t>If </a:t>
            </a:r>
            <a:r>
              <a:rPr lang="en-US" sz="2000" b="1" dirty="0"/>
              <a:t>A</a:t>
            </a:r>
            <a:r>
              <a:rPr lang="en-US" sz="2000" dirty="0"/>
              <a:t> is nonsingular, then this is the only solution, but if </a:t>
            </a:r>
            <a:r>
              <a:rPr lang="en-US" sz="2000" b="1" dirty="0"/>
              <a:t>A</a:t>
            </a:r>
            <a:r>
              <a:rPr lang="en-US" sz="2000" dirty="0"/>
              <a:t> is singular, then there are infinitely many (nonzero) solutions. </a:t>
            </a:r>
          </a:p>
          <a:p>
            <a:r>
              <a:rPr lang="en-US" sz="2400" dirty="0"/>
              <a:t>Thus the nonhomogeneous system has a unique solution </a:t>
            </a:r>
            <a:r>
              <a:rPr lang="en-US" sz="2400" dirty="0" smtClean="0"/>
              <a:t>if </a:t>
            </a:r>
            <a:r>
              <a:rPr lang="en-US" sz="2400" dirty="0"/>
              <a:t>the homogeneous system has only the solution </a:t>
            </a:r>
            <a:r>
              <a:rPr lang="en-US" sz="2400" b="1" dirty="0"/>
              <a:t>x</a:t>
            </a:r>
            <a:r>
              <a:rPr lang="en-US" sz="2400" dirty="0"/>
              <a:t> = </a:t>
            </a:r>
            <a:r>
              <a:rPr lang="en-US" sz="2400" b="1" dirty="0"/>
              <a:t>0</a:t>
            </a:r>
            <a:r>
              <a:rPr lang="en-US" sz="2400" dirty="0"/>
              <a:t>, and </a:t>
            </a:r>
          </a:p>
          <a:p>
            <a:pPr>
              <a:buFontTx/>
              <a:buNone/>
            </a:pPr>
            <a:r>
              <a:rPr lang="en-US" sz="2400" dirty="0"/>
              <a:t>	the nonhomogeneous system has either no solution or infinitely many solutions </a:t>
            </a:r>
            <a:r>
              <a:rPr lang="en-US" sz="2400" dirty="0" smtClean="0"/>
              <a:t>if </a:t>
            </a:r>
            <a:r>
              <a:rPr lang="en-US" sz="2400" dirty="0"/>
              <a:t>homogeneous system has nonzero solutions.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Consider the boundary value problem </a:t>
            </a:r>
          </a:p>
          <a:p>
            <a:endParaRPr lang="en-US" sz="2400"/>
          </a:p>
          <a:p>
            <a:r>
              <a:rPr lang="en-US" sz="2400"/>
              <a:t>The general solution of the differential equation is</a:t>
            </a:r>
          </a:p>
          <a:p>
            <a:endParaRPr lang="en-US" sz="2400"/>
          </a:p>
          <a:p>
            <a:r>
              <a:rPr lang="en-US" sz="2400"/>
              <a:t>The first boundary condition requires that </a:t>
            </a:r>
            <a:r>
              <a:rPr lang="en-US" sz="2400" i="1"/>
              <a:t>c</a:t>
            </a:r>
            <a:r>
              <a:rPr lang="en-US" sz="2400" baseline="-25000"/>
              <a:t>1</a:t>
            </a:r>
            <a:r>
              <a:rPr lang="en-US" sz="2400"/>
              <a:t> = 1.  </a:t>
            </a:r>
          </a:p>
          <a:p>
            <a:r>
              <a:rPr lang="en-US" sz="2400"/>
              <a:t>From the second boundary condition, we have </a:t>
            </a:r>
          </a:p>
          <a:p>
            <a:endParaRPr lang="en-US" sz="2400"/>
          </a:p>
          <a:p>
            <a:r>
              <a:rPr lang="en-US" sz="2400"/>
              <a:t>Thus the solution to the boundary value problem is </a:t>
            </a:r>
          </a:p>
          <a:p>
            <a:endParaRPr lang="en-US" sz="2400"/>
          </a:p>
          <a:p>
            <a:r>
              <a:rPr lang="en-US" sz="2400"/>
              <a:t>This is an example of a nonhomogeneous boundary value problem with a unique solution. </a:t>
            </a:r>
          </a:p>
        </p:txBody>
      </p:sp>
      <p:graphicFrame>
        <p:nvGraphicFramePr>
          <p:cNvPr id="261124" name="Object 4"/>
          <p:cNvGraphicFramePr>
            <a:graphicFrameLocks noChangeAspect="1"/>
          </p:cNvGraphicFramePr>
          <p:nvPr/>
        </p:nvGraphicFramePr>
        <p:xfrm>
          <a:off x="1905000" y="2209800"/>
          <a:ext cx="36210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54" name="Equation" r:id="rId3" imgW="1955520" imgH="203040" progId="Equation.3">
                  <p:embed/>
                </p:oleObj>
              </mc:Choice>
              <mc:Fallback>
                <p:oleObj name="Equation" r:id="rId3" imgW="19555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09800"/>
                        <a:ext cx="3621088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6" name="Object 6"/>
          <p:cNvGraphicFramePr>
            <a:graphicFrameLocks noChangeAspect="1"/>
          </p:cNvGraphicFramePr>
          <p:nvPr/>
        </p:nvGraphicFramePr>
        <p:xfrm>
          <a:off x="1905000" y="2971800"/>
          <a:ext cx="30337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55" name="Equation" r:id="rId5" imgW="1638000" imgH="241200" progId="Equation.3">
                  <p:embed/>
                </p:oleObj>
              </mc:Choice>
              <mc:Fallback>
                <p:oleObj name="Equation" r:id="rId5" imgW="163800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971800"/>
                        <a:ext cx="3033713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7" name="Object 7"/>
          <p:cNvGraphicFramePr>
            <a:graphicFrameLocks noChangeAspect="1"/>
          </p:cNvGraphicFramePr>
          <p:nvPr/>
        </p:nvGraphicFramePr>
        <p:xfrm>
          <a:off x="1371600" y="4295775"/>
          <a:ext cx="6400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56" name="Equation" r:id="rId7" imgW="3555720" imgH="241200" progId="Equation.3">
                  <p:embed/>
                </p:oleObj>
              </mc:Choice>
              <mc:Fallback>
                <p:oleObj name="Equation" r:id="rId7" imgW="355572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295775"/>
                        <a:ext cx="6400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8" name="Object 8"/>
          <p:cNvGraphicFramePr>
            <a:graphicFrameLocks noChangeAspect="1"/>
          </p:cNvGraphicFramePr>
          <p:nvPr/>
        </p:nvGraphicFramePr>
        <p:xfrm>
          <a:off x="1905000" y="5210175"/>
          <a:ext cx="3479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57" name="Equation" r:id="rId9" imgW="1879560" imgH="241200" progId="Equation.3">
                  <p:embed/>
                </p:oleObj>
              </mc:Choice>
              <mc:Fallback>
                <p:oleObj name="Equation" r:id="rId9" imgW="187956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210175"/>
                        <a:ext cx="3479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Consider the boundary value problem </a:t>
            </a:r>
          </a:p>
          <a:p>
            <a:endParaRPr lang="en-US" sz="2400" dirty="0"/>
          </a:p>
          <a:p>
            <a:r>
              <a:rPr lang="en-US" sz="2400" dirty="0"/>
              <a:t>The general solution of the differential equation is</a:t>
            </a:r>
          </a:p>
          <a:p>
            <a:endParaRPr lang="en-US" sz="2400" dirty="0"/>
          </a:p>
          <a:p>
            <a:r>
              <a:rPr lang="en-US" sz="2400" dirty="0"/>
              <a:t>The first boundary condition requires that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1, while the second requires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-</a:t>
            </a:r>
            <a:r>
              <a:rPr lang="en-US" sz="1200" i="1" dirty="0"/>
              <a:t> </a:t>
            </a:r>
            <a:r>
              <a:rPr lang="en-US" sz="2400" i="1" dirty="0"/>
              <a:t>a</a:t>
            </a:r>
            <a:r>
              <a:rPr lang="en-US" sz="2400" dirty="0"/>
              <a:t>. </a:t>
            </a:r>
            <a:r>
              <a:rPr lang="en-US" sz="2400" dirty="0" smtClean="0"/>
              <a:t>Thus </a:t>
            </a:r>
            <a:r>
              <a:rPr lang="en-US" sz="2400" dirty="0"/>
              <a:t>there is no </a:t>
            </a:r>
            <a:r>
              <a:rPr lang="en-US" sz="2400" dirty="0" smtClean="0"/>
              <a:t>solution if a is not equal to 1. </a:t>
            </a:r>
            <a:endParaRPr lang="en-US" sz="2400" dirty="0"/>
          </a:p>
          <a:p>
            <a:r>
              <a:rPr lang="en-US" sz="2400" dirty="0"/>
              <a:t>However, if </a:t>
            </a:r>
            <a:r>
              <a:rPr lang="en-US" sz="2400" i="1" dirty="0"/>
              <a:t>a</a:t>
            </a:r>
            <a:r>
              <a:rPr lang="en-US" sz="2400" dirty="0"/>
              <a:t> = -1, then there are infinitely many solutions: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This example illustrates that a </a:t>
            </a:r>
            <a:r>
              <a:rPr lang="en-US" sz="2400" dirty="0" err="1"/>
              <a:t>nonhomogeneous</a:t>
            </a:r>
            <a:r>
              <a:rPr lang="en-US" sz="2400" dirty="0"/>
              <a:t> boundary value problem may have no solution, and also that under special circumstances it may have infinitely many solutions.  </a:t>
            </a:r>
          </a:p>
        </p:txBody>
      </p:sp>
      <p:graphicFrame>
        <p:nvGraphicFramePr>
          <p:cNvPr id="262148" name="Object 4"/>
          <p:cNvGraphicFramePr>
            <a:graphicFrameLocks noChangeAspect="1"/>
          </p:cNvGraphicFramePr>
          <p:nvPr/>
        </p:nvGraphicFramePr>
        <p:xfrm>
          <a:off x="2081213" y="2209800"/>
          <a:ext cx="52212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2" name="Equation" r:id="rId3" imgW="2819160" imgH="203040" progId="Equation.3">
                  <p:embed/>
                </p:oleObj>
              </mc:Choice>
              <mc:Fallback>
                <p:oleObj name="Equation" r:id="rId3" imgW="28191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2209800"/>
                        <a:ext cx="5221287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49" name="Object 5"/>
          <p:cNvGraphicFramePr>
            <a:graphicFrameLocks noChangeAspect="1"/>
          </p:cNvGraphicFramePr>
          <p:nvPr/>
        </p:nvGraphicFramePr>
        <p:xfrm>
          <a:off x="2209800" y="3048000"/>
          <a:ext cx="23749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3" name="Equation" r:id="rId5" imgW="1282680" imgH="215640" progId="Equation.3">
                  <p:embed/>
                </p:oleObj>
              </mc:Choice>
              <mc:Fallback>
                <p:oleObj name="Equation" r:id="rId5" imgW="12826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048000"/>
                        <a:ext cx="23749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795639"/>
              </p:ext>
            </p:extLst>
          </p:nvPr>
        </p:nvGraphicFramePr>
        <p:xfrm>
          <a:off x="1981200" y="5105400"/>
          <a:ext cx="36210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4" name="Equation" r:id="rId7" imgW="1955520" imgH="215640" progId="Equation.3">
                  <p:embed/>
                </p:oleObj>
              </mc:Choice>
              <mc:Fallback>
                <p:oleObj name="Equation" r:id="rId7" imgW="19555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05400"/>
                        <a:ext cx="362108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Nonhomogeneous Boundary Value Problem and Corresponding Homogeneous Problem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Corresponding to a nonhomogeneous boundary value problem 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is the homogeneous problem </a:t>
            </a:r>
          </a:p>
          <a:p>
            <a:pPr>
              <a:buFontTx/>
              <a:buNone/>
            </a:pPr>
            <a:endParaRPr lang="en-US" sz="2400" dirty="0"/>
          </a:p>
          <a:p>
            <a:r>
              <a:rPr lang="en-US" sz="2400" dirty="0"/>
              <a:t>Observe that this problem has the solution </a:t>
            </a:r>
            <a:r>
              <a:rPr lang="en-US" sz="2400" i="1" dirty="0"/>
              <a:t>y</a:t>
            </a:r>
            <a:r>
              <a:rPr lang="en-US" sz="2400" dirty="0"/>
              <a:t> = 0 for all </a:t>
            </a:r>
            <a:r>
              <a:rPr lang="en-US" sz="2400" i="1" dirty="0"/>
              <a:t>x</a:t>
            </a:r>
            <a:r>
              <a:rPr lang="en-US" sz="2400" dirty="0"/>
              <a:t>, regardless of the coefficients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and </a:t>
            </a:r>
            <a:r>
              <a:rPr lang="en-US" sz="2400" i="1" dirty="0"/>
              <a:t>q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).  </a:t>
            </a:r>
          </a:p>
          <a:p>
            <a:r>
              <a:rPr lang="en-US" sz="2400" dirty="0"/>
              <a:t>This solution is often called the trivial solution and is rarely of interest. </a:t>
            </a:r>
          </a:p>
          <a:p>
            <a:r>
              <a:rPr lang="en-US" sz="2400" dirty="0"/>
              <a:t>What we would like to know is whether the problem has other, nonzero solutions. </a:t>
            </a:r>
          </a:p>
        </p:txBody>
      </p:sp>
      <p:graphicFrame>
        <p:nvGraphicFramePr>
          <p:cNvPr id="263173" name="Object 5"/>
          <p:cNvGraphicFramePr>
            <a:graphicFrameLocks noChangeAspect="1"/>
          </p:cNvGraphicFramePr>
          <p:nvPr/>
        </p:nvGraphicFramePr>
        <p:xfrm>
          <a:off x="1447800" y="2133600"/>
          <a:ext cx="5689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88" name="Equation" r:id="rId3" imgW="3073320" imgH="228600" progId="Equation.3">
                  <p:embed/>
                </p:oleObj>
              </mc:Choice>
              <mc:Fallback>
                <p:oleObj name="Equation" r:id="rId3" imgW="30733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133600"/>
                        <a:ext cx="5689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4" name="Object 6"/>
          <p:cNvGraphicFramePr>
            <a:graphicFrameLocks noChangeAspect="1"/>
          </p:cNvGraphicFramePr>
          <p:nvPr/>
        </p:nvGraphicFramePr>
        <p:xfrm>
          <a:off x="1447800" y="3048000"/>
          <a:ext cx="51022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89" name="Equation" r:id="rId5" imgW="2755800" imgH="203040" progId="Equation.3">
                  <p:embed/>
                </p:oleObj>
              </mc:Choice>
              <mc:Fallback>
                <p:oleObj name="Equation" r:id="rId5" imgW="27558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48000"/>
                        <a:ext cx="51022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3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Consider the boundary value problem </a:t>
            </a:r>
          </a:p>
          <a:p>
            <a:endParaRPr lang="en-US" sz="2400"/>
          </a:p>
          <a:p>
            <a:r>
              <a:rPr lang="en-US" sz="2400"/>
              <a:t>As in Example 1, the general solution is</a:t>
            </a:r>
          </a:p>
          <a:p>
            <a:endParaRPr lang="en-US" sz="2400"/>
          </a:p>
          <a:p>
            <a:r>
              <a:rPr lang="en-US" sz="2400"/>
              <a:t>The first boundary condition requires that </a:t>
            </a:r>
            <a:r>
              <a:rPr lang="en-US" sz="2400" i="1"/>
              <a:t>c</a:t>
            </a:r>
            <a:r>
              <a:rPr lang="en-US" sz="2400" baseline="-25000"/>
              <a:t>1</a:t>
            </a:r>
            <a:r>
              <a:rPr lang="en-US" sz="2400"/>
              <a:t> = 0.  </a:t>
            </a:r>
          </a:p>
          <a:p>
            <a:r>
              <a:rPr lang="en-US" sz="2400"/>
              <a:t>From the second boundary condition, we have </a:t>
            </a:r>
            <a:r>
              <a:rPr lang="en-US" sz="2400" i="1"/>
              <a:t>c</a:t>
            </a:r>
            <a:r>
              <a:rPr lang="en-US" sz="2400" baseline="-25000"/>
              <a:t>2</a:t>
            </a:r>
            <a:r>
              <a:rPr lang="en-US" sz="2400"/>
              <a:t> = 0. </a:t>
            </a:r>
          </a:p>
          <a:p>
            <a:r>
              <a:rPr lang="en-US" sz="2400"/>
              <a:t>Thus the only solution to the boundary value problem is </a:t>
            </a:r>
            <a:r>
              <a:rPr lang="en-US" sz="2400" i="1"/>
              <a:t>y</a:t>
            </a:r>
            <a:r>
              <a:rPr lang="en-US" sz="2400"/>
              <a:t> = 0. </a:t>
            </a:r>
          </a:p>
          <a:p>
            <a:r>
              <a:rPr lang="en-US" sz="2400"/>
              <a:t>This example illustrates that a homogeneous boundary value problem may have only the trivial solution </a:t>
            </a:r>
            <a:r>
              <a:rPr lang="en-US" sz="2400" i="1"/>
              <a:t>y</a:t>
            </a:r>
            <a:r>
              <a:rPr lang="en-US" sz="2400"/>
              <a:t> = 0. </a:t>
            </a:r>
          </a:p>
        </p:txBody>
      </p:sp>
      <p:graphicFrame>
        <p:nvGraphicFramePr>
          <p:cNvPr id="264196" name="Object 4"/>
          <p:cNvGraphicFramePr>
            <a:graphicFrameLocks noChangeAspect="1"/>
          </p:cNvGraphicFramePr>
          <p:nvPr/>
        </p:nvGraphicFramePr>
        <p:xfrm>
          <a:off x="1882775" y="2209800"/>
          <a:ext cx="36671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1" name="Equation" r:id="rId3" imgW="1981080" imgH="203040" progId="Equation.3">
                  <p:embed/>
                </p:oleObj>
              </mc:Choice>
              <mc:Fallback>
                <p:oleObj name="Equation" r:id="rId3" imgW="19810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2209800"/>
                        <a:ext cx="36671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197" name="Object 5"/>
          <p:cNvGraphicFramePr>
            <a:graphicFrameLocks noChangeAspect="1"/>
          </p:cNvGraphicFramePr>
          <p:nvPr/>
        </p:nvGraphicFramePr>
        <p:xfrm>
          <a:off x="1905000" y="2971800"/>
          <a:ext cx="30337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2" name="Equation" r:id="rId5" imgW="1638000" imgH="241200" progId="Equation.3">
                  <p:embed/>
                </p:oleObj>
              </mc:Choice>
              <mc:Fallback>
                <p:oleObj name="Equation" r:id="rId5" imgW="16380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971800"/>
                        <a:ext cx="3033713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1348</Words>
  <Application>Microsoft Macintosh PowerPoint</Application>
  <PresentationFormat>On-screen Show (4:3)</PresentationFormat>
  <Paragraphs>148</Paragraphs>
  <Slides>19</Slides>
  <Notes>0</Notes>
  <HiddenSlides>7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Boyce/DiPrima 10th ed, Ch 10.1:   Two-Point Boundary Value Problems  Elementary Differential Equations and Boundary Value Problems, 10th edition, by William E. Boyce and Richard C. DiPrima, ©2013 by John Wiley &amp; Sons, Inc.</vt:lpstr>
      <vt:lpstr>Boundary Conditions</vt:lpstr>
      <vt:lpstr>Homogeneous Boundary Value Problems</vt:lpstr>
      <vt:lpstr>Solutions to Boundary Value Problems</vt:lpstr>
      <vt:lpstr>Linear Systems</vt:lpstr>
      <vt:lpstr>Example 1</vt:lpstr>
      <vt:lpstr>Example 2</vt:lpstr>
      <vt:lpstr>Nonhomogeneous Boundary Value Problem and Corresponding Homogeneous Problem</vt:lpstr>
      <vt:lpstr>Example 3</vt:lpstr>
      <vt:lpstr>Example 4</vt:lpstr>
      <vt:lpstr>Linear Boundary Value Problems</vt:lpstr>
      <vt:lpstr>Eigenvalue Problems  (1 of 8)</vt:lpstr>
      <vt:lpstr>Eigenvalues and Eigenfunctions   (2 of 8)</vt:lpstr>
      <vt:lpstr>Boundary Value Problem for  &gt; 0    (3 of 8)</vt:lpstr>
      <vt:lpstr>Eigenvalues, Eigenfunctions for  &gt; 0   (4 of 8) </vt:lpstr>
      <vt:lpstr>Boundary Value Problem for  &lt; 0     (5 of 8) </vt:lpstr>
      <vt:lpstr>Boundary Value Problem for  = 0       (6 of 8) </vt:lpstr>
      <vt:lpstr>Real Eigenvalues   (7 of 8) </vt:lpstr>
      <vt:lpstr>Boundary Value Problem on [0, L]   (8 of 8)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mamu</cp:lastModifiedBy>
  <cp:revision>834</cp:revision>
  <cp:lastPrinted>1601-01-01T00:00:00Z</cp:lastPrinted>
  <dcterms:created xsi:type="dcterms:W3CDTF">2001-08-11T18:03:30Z</dcterms:created>
  <dcterms:modified xsi:type="dcterms:W3CDTF">2017-04-24T12:38:11Z</dcterms:modified>
</cp:coreProperties>
</file>