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handoutMasterIdLst>
    <p:handoutMasterId r:id="rId24"/>
  </p:handoutMasterIdLst>
  <p:sldIdLst>
    <p:sldId id="304" r:id="rId2"/>
    <p:sldId id="437" r:id="rId3"/>
    <p:sldId id="438" r:id="rId4"/>
    <p:sldId id="439" r:id="rId5"/>
    <p:sldId id="440" r:id="rId6"/>
    <p:sldId id="441" r:id="rId7"/>
    <p:sldId id="443" r:id="rId8"/>
    <p:sldId id="442" r:id="rId9"/>
    <p:sldId id="444" r:id="rId10"/>
    <p:sldId id="445" r:id="rId11"/>
    <p:sldId id="446" r:id="rId12"/>
    <p:sldId id="447" r:id="rId13"/>
    <p:sldId id="448" r:id="rId14"/>
    <p:sldId id="457" r:id="rId15"/>
    <p:sldId id="449" r:id="rId16"/>
    <p:sldId id="450" r:id="rId17"/>
    <p:sldId id="451" r:id="rId18"/>
    <p:sldId id="452" r:id="rId19"/>
    <p:sldId id="453" r:id="rId20"/>
    <p:sldId id="454" r:id="rId21"/>
    <p:sldId id="455" r:id="rId22"/>
    <p:sldId id="456" r:id="rId23"/>
  </p:sldIdLst>
  <p:sldSz cx="9144000" cy="6858000" type="screen4x3"/>
  <p:notesSz cx="6858000" cy="9144000"/>
  <p:defaultTextStyle>
    <a:defPPr>
      <a:defRPr lang="en-US"/>
    </a:defPPr>
    <a:lvl1pPr algn="ctr" rtl="0" fontAlgn="base">
      <a:spcBef>
        <a:spcPct val="20000"/>
      </a:spcBef>
      <a:spcAft>
        <a:spcPct val="0"/>
      </a:spcAft>
      <a:defRPr sz="2400" kern="1200">
        <a:solidFill>
          <a:schemeClr val="tx1"/>
        </a:solidFill>
        <a:latin typeface="Times New Roman" pitchFamily="18" charset="0"/>
        <a:ea typeface="+mn-ea"/>
        <a:cs typeface="+mn-cs"/>
      </a:defRPr>
    </a:lvl1pPr>
    <a:lvl2pPr marL="457200" algn="ctr" rtl="0" fontAlgn="base">
      <a:spcBef>
        <a:spcPct val="20000"/>
      </a:spcBef>
      <a:spcAft>
        <a:spcPct val="0"/>
      </a:spcAft>
      <a:defRPr sz="2400" kern="1200">
        <a:solidFill>
          <a:schemeClr val="tx1"/>
        </a:solidFill>
        <a:latin typeface="Times New Roman" pitchFamily="18" charset="0"/>
        <a:ea typeface="+mn-ea"/>
        <a:cs typeface="+mn-cs"/>
      </a:defRPr>
    </a:lvl2pPr>
    <a:lvl3pPr marL="914400" algn="ctr" rtl="0" fontAlgn="base">
      <a:spcBef>
        <a:spcPct val="20000"/>
      </a:spcBef>
      <a:spcAft>
        <a:spcPct val="0"/>
      </a:spcAft>
      <a:defRPr sz="2400" kern="1200">
        <a:solidFill>
          <a:schemeClr val="tx1"/>
        </a:solidFill>
        <a:latin typeface="Times New Roman" pitchFamily="18" charset="0"/>
        <a:ea typeface="+mn-ea"/>
        <a:cs typeface="+mn-cs"/>
      </a:defRPr>
    </a:lvl3pPr>
    <a:lvl4pPr marL="1371600" algn="ctr" rtl="0" fontAlgn="base">
      <a:spcBef>
        <a:spcPct val="20000"/>
      </a:spcBef>
      <a:spcAft>
        <a:spcPct val="0"/>
      </a:spcAft>
      <a:defRPr sz="2400" kern="1200">
        <a:solidFill>
          <a:schemeClr val="tx1"/>
        </a:solidFill>
        <a:latin typeface="Times New Roman" pitchFamily="18" charset="0"/>
        <a:ea typeface="+mn-ea"/>
        <a:cs typeface="+mn-cs"/>
      </a:defRPr>
    </a:lvl4pPr>
    <a:lvl5pPr marL="1828800" algn="ctr"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5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0" autoAdjust="0"/>
    <p:restoredTop sz="94660"/>
  </p:normalViewPr>
  <p:slideViewPr>
    <p:cSldViewPr>
      <p:cViewPr varScale="1">
        <p:scale>
          <a:sx n="147" d="100"/>
          <a:sy n="147" d="100"/>
        </p:scale>
        <p:origin x="-1304" y="-10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1182"/>
    </p:cViewPr>
  </p:sorterViewPr>
  <p:notesViewPr>
    <p:cSldViewPr>
      <p:cViewPr varScale="1">
        <p:scale>
          <a:sx n="58" d="100"/>
          <a:sy n="58" d="100"/>
        </p:scale>
        <p:origin x="-181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19.xml"/><Relationship Id="rId4" Type="http://schemas.openxmlformats.org/officeDocument/2006/relationships/slide" Target="slides/slide20.xml"/><Relationship Id="rId5" Type="http://schemas.openxmlformats.org/officeDocument/2006/relationships/slide" Target="slides/slide21.xml"/><Relationship Id="rId1" Type="http://schemas.openxmlformats.org/officeDocument/2006/relationships/slide" Target="slides/slide1.xml"/><Relationship Id="rId2"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3.wmf"/><Relationship Id="rId2"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 Id="rId2"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 Id="rId2"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 Id="rId3"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wmf"/><Relationship Id="rId1" Type="http://schemas.openxmlformats.org/officeDocument/2006/relationships/image" Target="../media/image9.wmf"/><Relationship Id="rId2"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 Id="rId2"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512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512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21C4C9D-0E3F-47B4-A87B-1491C63EF48D}" type="slidenum">
              <a:rPr lang="en-US"/>
              <a:pPr/>
              <a:t>‹#›</a:t>
            </a:fld>
            <a:endParaRPr lang="en-US"/>
          </a:p>
        </p:txBody>
      </p:sp>
    </p:spTree>
    <p:extLst>
      <p:ext uri="{BB962C8B-B14F-4D97-AF65-F5344CB8AC3E}">
        <p14:creationId xmlns:p14="http://schemas.microsoft.com/office/powerpoint/2010/main" val="9963823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2EC66-0CB0-41CD-B62B-B5871FFB6DE4}" type="slidenum">
              <a:rPr lang="en-US" smtClean="0"/>
              <a:pPr/>
              <a:t>‹#›</a:t>
            </a:fld>
            <a:endParaRPr lang="en-US"/>
          </a:p>
        </p:txBody>
      </p:sp>
    </p:spTree>
    <p:extLst>
      <p:ext uri="{BB962C8B-B14F-4D97-AF65-F5344CB8AC3E}">
        <p14:creationId xmlns:p14="http://schemas.microsoft.com/office/powerpoint/2010/main" val="1244076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7D928-ACC0-4454-B2B8-2D8BB7664725}" type="slidenum">
              <a:rPr lang="en-US" smtClean="0"/>
              <a:pPr/>
              <a:t>‹#›</a:t>
            </a:fld>
            <a:endParaRPr lang="en-US"/>
          </a:p>
        </p:txBody>
      </p:sp>
    </p:spTree>
    <p:extLst>
      <p:ext uri="{BB962C8B-B14F-4D97-AF65-F5344CB8AC3E}">
        <p14:creationId xmlns:p14="http://schemas.microsoft.com/office/powerpoint/2010/main" val="222283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960FD-81B0-405F-B6FB-4B3ADDAC5972}" type="slidenum">
              <a:rPr lang="en-US" smtClean="0"/>
              <a:pPr/>
              <a:t>‹#›</a:t>
            </a:fld>
            <a:endParaRPr lang="en-US"/>
          </a:p>
        </p:txBody>
      </p:sp>
    </p:spTree>
    <p:extLst>
      <p:ext uri="{BB962C8B-B14F-4D97-AF65-F5344CB8AC3E}">
        <p14:creationId xmlns:p14="http://schemas.microsoft.com/office/powerpoint/2010/main" val="456031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A6F72-4CCA-4F25-9169-8E36F4A18872}" type="slidenum">
              <a:rPr lang="en-US" smtClean="0"/>
              <a:pPr/>
              <a:t>‹#›</a:t>
            </a:fld>
            <a:endParaRPr lang="en-US"/>
          </a:p>
        </p:txBody>
      </p:sp>
    </p:spTree>
    <p:extLst>
      <p:ext uri="{BB962C8B-B14F-4D97-AF65-F5344CB8AC3E}">
        <p14:creationId xmlns:p14="http://schemas.microsoft.com/office/powerpoint/2010/main" val="48598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6F69E-C167-4311-83A1-CE0BBFE5C34A}" type="slidenum">
              <a:rPr lang="en-US" smtClean="0"/>
              <a:pPr/>
              <a:t>‹#›</a:t>
            </a:fld>
            <a:endParaRPr lang="en-US"/>
          </a:p>
        </p:txBody>
      </p:sp>
    </p:spTree>
    <p:extLst>
      <p:ext uri="{BB962C8B-B14F-4D97-AF65-F5344CB8AC3E}">
        <p14:creationId xmlns:p14="http://schemas.microsoft.com/office/powerpoint/2010/main" val="254484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50B7E-5391-485B-93A5-1F4EC95583F2}" type="slidenum">
              <a:rPr lang="en-US" smtClean="0"/>
              <a:pPr/>
              <a:t>‹#›</a:t>
            </a:fld>
            <a:endParaRPr lang="en-US"/>
          </a:p>
        </p:txBody>
      </p:sp>
    </p:spTree>
    <p:extLst>
      <p:ext uri="{BB962C8B-B14F-4D97-AF65-F5344CB8AC3E}">
        <p14:creationId xmlns:p14="http://schemas.microsoft.com/office/powerpoint/2010/main" val="907758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DBD3F3-D5E4-44DE-83F3-8A203A4B09E1}" type="slidenum">
              <a:rPr lang="en-US" smtClean="0"/>
              <a:pPr/>
              <a:t>‹#›</a:t>
            </a:fld>
            <a:endParaRPr lang="en-US"/>
          </a:p>
        </p:txBody>
      </p:sp>
    </p:spTree>
    <p:extLst>
      <p:ext uri="{BB962C8B-B14F-4D97-AF65-F5344CB8AC3E}">
        <p14:creationId xmlns:p14="http://schemas.microsoft.com/office/powerpoint/2010/main" val="161528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AD315B-D6BB-4EFA-A3CE-687883C8DC98}" type="slidenum">
              <a:rPr lang="en-US" smtClean="0"/>
              <a:pPr/>
              <a:t>‹#›</a:t>
            </a:fld>
            <a:endParaRPr lang="en-US"/>
          </a:p>
        </p:txBody>
      </p:sp>
    </p:spTree>
    <p:extLst>
      <p:ext uri="{BB962C8B-B14F-4D97-AF65-F5344CB8AC3E}">
        <p14:creationId xmlns:p14="http://schemas.microsoft.com/office/powerpoint/2010/main" val="214654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15CBE8-5E42-4B52-8FAF-8369BB4BF869}" type="slidenum">
              <a:rPr lang="en-US" smtClean="0"/>
              <a:pPr/>
              <a:t>‹#›</a:t>
            </a:fld>
            <a:endParaRPr lang="en-US"/>
          </a:p>
        </p:txBody>
      </p:sp>
    </p:spTree>
    <p:extLst>
      <p:ext uri="{BB962C8B-B14F-4D97-AF65-F5344CB8AC3E}">
        <p14:creationId xmlns:p14="http://schemas.microsoft.com/office/powerpoint/2010/main" val="423821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FEA2D9-4DEE-4B52-A592-ACCE7B027D5C}" type="slidenum">
              <a:rPr lang="en-US" smtClean="0"/>
              <a:pPr/>
              <a:t>‹#›</a:t>
            </a:fld>
            <a:endParaRPr lang="en-US"/>
          </a:p>
        </p:txBody>
      </p:sp>
    </p:spTree>
    <p:extLst>
      <p:ext uri="{BB962C8B-B14F-4D97-AF65-F5344CB8AC3E}">
        <p14:creationId xmlns:p14="http://schemas.microsoft.com/office/powerpoint/2010/main" val="136090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8E6539-6975-4B29-AA87-49951B25CA3D}" type="slidenum">
              <a:rPr lang="en-US" smtClean="0"/>
              <a:pPr/>
              <a:t>‹#›</a:t>
            </a:fld>
            <a:endParaRPr lang="en-US"/>
          </a:p>
        </p:txBody>
      </p:sp>
    </p:spTree>
    <p:extLst>
      <p:ext uri="{BB962C8B-B14F-4D97-AF65-F5344CB8AC3E}">
        <p14:creationId xmlns:p14="http://schemas.microsoft.com/office/powerpoint/2010/main" val="37851711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4BF07F-601C-4157-A56E-493250164425}" type="slidenum">
              <a:rPr lang="en-US" smtClean="0"/>
              <a:pPr/>
              <a:t>‹#›</a:t>
            </a:fld>
            <a:endParaRPr lang="en-US"/>
          </a:p>
        </p:txBody>
      </p:sp>
    </p:spTree>
    <p:extLst>
      <p:ext uri="{BB962C8B-B14F-4D97-AF65-F5344CB8AC3E}">
        <p14:creationId xmlns:p14="http://schemas.microsoft.com/office/powerpoint/2010/main" val="413000557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15.wmf"/><Relationship Id="rId5" Type="http://schemas.openxmlformats.org/officeDocument/2006/relationships/image" Target="../media/image16.jpeg"/><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oleObject" Target="../embeddings/oleObject15.bin"/><Relationship Id="rId5" Type="http://schemas.openxmlformats.org/officeDocument/2006/relationships/image" Target="../media/image17.wmf"/><Relationship Id="rId6" Type="http://schemas.openxmlformats.org/officeDocument/2006/relationships/oleObject" Target="../embeddings/oleObject16.bin"/><Relationship Id="rId7" Type="http://schemas.openxmlformats.org/officeDocument/2006/relationships/image" Target="../media/image18.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7.bin"/><Relationship Id="rId4" Type="http://schemas.openxmlformats.org/officeDocument/2006/relationships/image" Target="../media/image19.wmf"/><Relationship Id="rId5" Type="http://schemas.openxmlformats.org/officeDocument/2006/relationships/oleObject" Target="../embeddings/oleObject18.bin"/><Relationship Id="rId6" Type="http://schemas.openxmlformats.org/officeDocument/2006/relationships/image" Target="../media/image20.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9.bin"/><Relationship Id="rId4" Type="http://schemas.openxmlformats.org/officeDocument/2006/relationships/image" Target="../media/image21.wmf"/><Relationship Id="rId5" Type="http://schemas.openxmlformats.org/officeDocument/2006/relationships/image" Target="../media/image22.jpeg"/><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image" Target="../media/image21.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image" Target="../media/image23.wmf"/><Relationship Id="rId5" Type="http://schemas.openxmlformats.org/officeDocument/2006/relationships/oleObject" Target="../embeddings/oleObject22.bin"/><Relationship Id="rId6" Type="http://schemas.openxmlformats.org/officeDocument/2006/relationships/image" Target="../media/image24.wmf"/><Relationship Id="rId7" Type="http://schemas.openxmlformats.org/officeDocument/2006/relationships/image" Target="../media/image22.jpeg"/><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3.bin"/><Relationship Id="rId4" Type="http://schemas.openxmlformats.org/officeDocument/2006/relationships/image" Target="../media/image25.wmf"/><Relationship Id="rId5" Type="http://schemas.openxmlformats.org/officeDocument/2006/relationships/oleObject" Target="../embeddings/oleObject24.bin"/><Relationship Id="rId6" Type="http://schemas.openxmlformats.org/officeDocument/2006/relationships/image" Target="../media/image26.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image" Target="../media/image27.wmf"/><Relationship Id="rId5" Type="http://schemas.openxmlformats.org/officeDocument/2006/relationships/image" Target="../media/image16.jpeg"/><Relationship Id="rId6" Type="http://schemas.openxmlformats.org/officeDocument/2006/relationships/oleObject" Target="../embeddings/oleObject26.bin"/><Relationship Id="rId7" Type="http://schemas.openxmlformats.org/officeDocument/2006/relationships/image" Target="../media/image28.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image" Target="../media/image29.wmf"/><Relationship Id="rId5" Type="http://schemas.openxmlformats.org/officeDocument/2006/relationships/image" Target="../media/image30.jpeg"/><Relationship Id="rId1" Type="http://schemas.openxmlformats.org/officeDocument/2006/relationships/vmlDrawing" Target="../drawings/vmlDrawing15.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0.jpeg"/><Relationship Id="rId3" Type="http://schemas.openxmlformats.org/officeDocument/2006/relationships/image" Target="../media/image31.jpe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0.jpeg"/><Relationship Id="rId3" Type="http://schemas.openxmlformats.org/officeDocument/2006/relationships/image" Target="../media/image31.jpeg"/></Relationships>
</file>

<file path=ppt/slides/_rels/slide21.xml.rels><?xml version="1.0" encoding="UTF-8" standalone="yes"?>
<Relationships xmlns="http://schemas.openxmlformats.org/package/2006/relationships"><Relationship Id="rId3" Type="http://schemas.openxmlformats.org/officeDocument/2006/relationships/image" Target="../media/image33.jpeg"/><Relationship Id="rId4" Type="http://schemas.openxmlformats.org/officeDocument/2006/relationships/oleObject" Target="../embeddings/Microsoft_Excel_97_-_2004_Worksheet1.xls"/><Relationship Id="rId5" Type="http://schemas.openxmlformats.org/officeDocument/2006/relationships/image" Target="../media/image32.e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wmf"/><Relationship Id="rId5" Type="http://schemas.openxmlformats.org/officeDocument/2006/relationships/oleObject" Target="../embeddings/oleObject3.bin"/><Relationship Id="rId6"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5.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6.wmf"/><Relationship Id="rId5" Type="http://schemas.openxmlformats.org/officeDocument/2006/relationships/oleObject" Target="../embeddings/oleObject6.bin"/><Relationship Id="rId6" Type="http://schemas.openxmlformats.org/officeDocument/2006/relationships/image" Target="../media/image7.wmf"/><Relationship Id="rId7" Type="http://schemas.openxmlformats.org/officeDocument/2006/relationships/oleObject" Target="../embeddings/oleObject7.bin"/><Relationship Id="rId8" Type="http://schemas.openxmlformats.org/officeDocument/2006/relationships/image" Target="../media/image8.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9.wmf"/><Relationship Id="rId5" Type="http://schemas.openxmlformats.org/officeDocument/2006/relationships/oleObject" Target="../embeddings/oleObject9.bin"/><Relationship Id="rId6" Type="http://schemas.openxmlformats.org/officeDocument/2006/relationships/image" Target="../media/image10.wmf"/><Relationship Id="rId7" Type="http://schemas.openxmlformats.org/officeDocument/2006/relationships/oleObject" Target="../embeddings/oleObject10.bin"/><Relationship Id="rId8" Type="http://schemas.openxmlformats.org/officeDocument/2006/relationships/image" Target="../media/image11.wmf"/><Relationship Id="rId9" Type="http://schemas.openxmlformats.org/officeDocument/2006/relationships/oleObject" Target="../embeddings/oleObject11.bin"/><Relationship Id="rId10" Type="http://schemas.openxmlformats.org/officeDocument/2006/relationships/image" Target="../media/image12.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3.wmf"/><Relationship Id="rId5" Type="http://schemas.openxmlformats.org/officeDocument/2006/relationships/oleObject" Target="../embeddings/oleObject13.bin"/><Relationship Id="rId6" Type="http://schemas.openxmlformats.org/officeDocument/2006/relationships/image" Target="../media/image14.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274638"/>
            <a:ext cx="8534400" cy="1143000"/>
          </a:xfrm>
        </p:spPr>
        <p:txBody>
          <a:bodyPr>
            <a:normAutofit fontScale="90000"/>
          </a:bodyPr>
          <a:lstStyle/>
          <a:p>
            <a:r>
              <a:rPr lang="en-US" sz="3200" b="1" dirty="0" smtClean="0">
                <a:solidFill>
                  <a:srgbClr val="2125D7"/>
                </a:solidFill>
                <a:latin typeface="Times" charset="0"/>
                <a:cs typeface="Times New Roman" pitchFamily="18" charset="0"/>
              </a:rPr>
              <a:t>Boyce/</a:t>
            </a:r>
            <a:r>
              <a:rPr lang="en-US" sz="3200" b="1" dirty="0" err="1" smtClean="0">
                <a:solidFill>
                  <a:srgbClr val="2125D7"/>
                </a:solidFill>
                <a:latin typeface="Times" charset="0"/>
                <a:cs typeface="Times New Roman" pitchFamily="18" charset="0"/>
              </a:rPr>
              <a:t>DiPrima</a:t>
            </a:r>
            <a:r>
              <a:rPr lang="en-US" sz="3200" b="1" dirty="0" smtClean="0">
                <a:solidFill>
                  <a:srgbClr val="2125D7"/>
                </a:solidFill>
                <a:latin typeface="Times" charset="0"/>
                <a:cs typeface="Times New Roman" pitchFamily="18" charset="0"/>
              </a:rPr>
              <a:t> 10</a:t>
            </a:r>
            <a:r>
              <a:rPr lang="en-US" sz="3200" b="1" baseline="30000" dirty="0" smtClean="0">
                <a:solidFill>
                  <a:srgbClr val="2125D7"/>
                </a:solidFill>
                <a:latin typeface="Times" charset="0"/>
                <a:cs typeface="Times New Roman" pitchFamily="18" charset="0"/>
              </a:rPr>
              <a:t>th</a:t>
            </a:r>
            <a:r>
              <a:rPr lang="en-US" sz="3200" b="1" dirty="0" smtClean="0">
                <a:solidFill>
                  <a:srgbClr val="2125D7"/>
                </a:solidFill>
                <a:latin typeface="Times" charset="0"/>
                <a:cs typeface="Times New Roman" pitchFamily="18" charset="0"/>
              </a:rPr>
              <a:t> </a:t>
            </a:r>
            <a:r>
              <a:rPr lang="en-US" sz="3200" b="1" dirty="0" err="1" smtClean="0">
                <a:solidFill>
                  <a:srgbClr val="2125D7"/>
                </a:solidFill>
                <a:latin typeface="Times" charset="0"/>
                <a:cs typeface="Times New Roman" pitchFamily="18" charset="0"/>
              </a:rPr>
              <a:t>ed</a:t>
            </a:r>
            <a:r>
              <a:rPr lang="en-US" sz="3200" b="1" dirty="0" smtClean="0">
                <a:solidFill>
                  <a:srgbClr val="2125D7"/>
                </a:solidFill>
                <a:latin typeface="Times" charset="0"/>
                <a:cs typeface="Times New Roman" pitchFamily="18" charset="0"/>
              </a:rPr>
              <a:t>, Ch </a:t>
            </a:r>
            <a:r>
              <a:rPr lang="en-US" sz="3200" b="1" dirty="0">
                <a:solidFill>
                  <a:srgbClr val="2125D7"/>
                </a:solidFill>
                <a:latin typeface="Times" charset="0"/>
                <a:cs typeface="Times New Roman" pitchFamily="18" charset="0"/>
              </a:rPr>
              <a:t>10.2: </a:t>
            </a:r>
            <a:r>
              <a:rPr lang="en-US" sz="3200" b="1" dirty="0" smtClean="0">
                <a:solidFill>
                  <a:srgbClr val="2125D7"/>
                </a:solidFill>
                <a:latin typeface="Times" charset="0"/>
                <a:cs typeface="Times New Roman" pitchFamily="18" charset="0"/>
              </a:rPr>
              <a:t/>
            </a:r>
            <a:br>
              <a:rPr lang="en-US" sz="3200" b="1" dirty="0" smtClean="0">
                <a:solidFill>
                  <a:srgbClr val="2125D7"/>
                </a:solidFill>
                <a:latin typeface="Times" charset="0"/>
                <a:cs typeface="Times New Roman" pitchFamily="18" charset="0"/>
              </a:rPr>
            </a:br>
            <a:r>
              <a:rPr lang="en-US" sz="3200" b="1" dirty="0" smtClean="0">
                <a:solidFill>
                  <a:srgbClr val="2125D7"/>
                </a:solidFill>
                <a:latin typeface="Times" charset="0"/>
                <a:cs typeface="Times New Roman" pitchFamily="18" charset="0"/>
              </a:rPr>
              <a:t>Fourier Series</a:t>
            </a:r>
            <a:r>
              <a:rPr lang="en-US" sz="800" b="1" dirty="0" smtClean="0">
                <a:solidFill>
                  <a:srgbClr val="2125D7"/>
                </a:solidFill>
                <a:latin typeface="Times" charset="0"/>
                <a:cs typeface="Times New Roman" pitchFamily="18" charset="0"/>
              </a:rPr>
              <a:t/>
            </a:r>
            <a:br>
              <a:rPr lang="en-US" sz="800" b="1" dirty="0" smtClean="0">
                <a:solidFill>
                  <a:srgbClr val="2125D7"/>
                </a:solidFill>
                <a:latin typeface="Times" charset="0"/>
                <a:cs typeface="Times New Roman" pitchFamily="18" charset="0"/>
              </a:rPr>
            </a:br>
            <a:r>
              <a:rPr lang="en-US" sz="800" b="1" dirty="0" smtClean="0">
                <a:solidFill>
                  <a:srgbClr val="2125D7"/>
                </a:solidFill>
                <a:latin typeface="Times" charset="0"/>
                <a:cs typeface="Times New Roman" pitchFamily="18" charset="0"/>
              </a:rPr>
              <a:t/>
            </a:r>
            <a:br>
              <a:rPr lang="en-US" sz="800" b="1" dirty="0" smtClean="0">
                <a:solidFill>
                  <a:srgbClr val="2125D7"/>
                </a:solidFill>
                <a:latin typeface="Times" charset="0"/>
                <a:cs typeface="Times New Roman" pitchFamily="18" charset="0"/>
              </a:rPr>
            </a:br>
            <a:r>
              <a:rPr lang="en-US" sz="1100" dirty="0" smtClean="0">
                <a:latin typeface="+mn-lt"/>
              </a:rPr>
              <a:t>Elementary Differential Equations and Boundary Value Problems, 10</a:t>
            </a:r>
            <a:r>
              <a:rPr lang="en-US" sz="1100" baseline="30000" dirty="0" smtClean="0">
                <a:latin typeface="+mn-lt"/>
              </a:rPr>
              <a:t>th</a:t>
            </a:r>
            <a:r>
              <a:rPr lang="en-US" sz="1100" dirty="0" smtClean="0">
                <a:latin typeface="+mn-lt"/>
              </a:rPr>
              <a:t> edition, by William E. Boyce and Richard C. </a:t>
            </a:r>
            <a:r>
              <a:rPr lang="en-US" sz="1100" dirty="0" err="1" smtClean="0">
                <a:latin typeface="+mn-lt"/>
              </a:rPr>
              <a:t>DiPrima</a:t>
            </a:r>
            <a:r>
              <a:rPr lang="en-US" sz="1100" dirty="0" smtClean="0">
                <a:latin typeface="+mn-lt"/>
              </a:rPr>
              <a:t>, ©2013 by John Wiley &amp; Sons, Inc.</a:t>
            </a:r>
            <a:endParaRPr lang="en-US" sz="1100" b="1" dirty="0">
              <a:solidFill>
                <a:srgbClr val="2125D7"/>
              </a:solidFill>
              <a:latin typeface="+mn-lt"/>
              <a:cs typeface="Times New Roman" pitchFamily="18" charset="0"/>
            </a:endParaRPr>
          </a:p>
        </p:txBody>
      </p:sp>
      <p:sp>
        <p:nvSpPr>
          <p:cNvPr id="74755" name="Rectangle 3"/>
          <p:cNvSpPr>
            <a:spLocks noGrp="1" noChangeArrowheads="1"/>
          </p:cNvSpPr>
          <p:nvPr>
            <p:ph idx="1"/>
          </p:nvPr>
        </p:nvSpPr>
        <p:spPr>
          <a:xfrm>
            <a:off x="685800" y="1676400"/>
            <a:ext cx="8229600" cy="4876800"/>
          </a:xfrm>
        </p:spPr>
        <p:txBody>
          <a:bodyPr/>
          <a:lstStyle/>
          <a:p>
            <a:r>
              <a:rPr lang="en-US" sz="2400" dirty="0"/>
              <a:t>We will see that many important problems involving partial differential equations can be solved, provided a given function can be expressed as an infinite sum of </a:t>
            </a:r>
            <a:r>
              <a:rPr lang="en-US" sz="2400" dirty="0" err="1"/>
              <a:t>sines</a:t>
            </a:r>
            <a:r>
              <a:rPr lang="en-US" sz="2400" dirty="0"/>
              <a:t> and cosines. </a:t>
            </a:r>
          </a:p>
          <a:p>
            <a:r>
              <a:rPr lang="en-US" sz="2400" dirty="0"/>
              <a:t>In this section and in the following two sections, we explain in detail how this can be done.</a:t>
            </a:r>
          </a:p>
          <a:p>
            <a:r>
              <a:rPr lang="en-US" sz="2400" dirty="0"/>
              <a:t>These trigonometric series are called </a:t>
            </a:r>
            <a:r>
              <a:rPr lang="en-US" sz="2400" b="1" dirty="0"/>
              <a:t>Fourier series</a:t>
            </a:r>
            <a:r>
              <a:rPr lang="en-US" sz="2400" dirty="0"/>
              <a:t>, and are somewhat analogous to Taylor series, in that both types of series provide a means of expressing complicated functions in terms of certain familiar elementary functions.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1: Triangular Wave    </a:t>
            </a:r>
            <a:r>
              <a:rPr lang="en-US" sz="2400" b="1" dirty="0">
                <a:solidFill>
                  <a:srgbClr val="2125D7"/>
                </a:solidFill>
                <a:latin typeface="+mn-lt"/>
                <a:cs typeface="Times New Roman" pitchFamily="18" charset="0"/>
              </a:rPr>
              <a:t>(1 of 3)</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85699" name="Rectangle 3"/>
          <p:cNvSpPr>
            <a:spLocks noGrp="1" noChangeArrowheads="1"/>
          </p:cNvSpPr>
          <p:nvPr>
            <p:ph idx="1"/>
          </p:nvPr>
        </p:nvSpPr>
        <p:spPr>
          <a:xfrm>
            <a:off x="685800" y="1676400"/>
            <a:ext cx="8229600" cy="5029200"/>
          </a:xfrm>
        </p:spPr>
        <p:txBody>
          <a:bodyPr/>
          <a:lstStyle/>
          <a:p>
            <a:r>
              <a:rPr lang="en-US" sz="2400"/>
              <a:t>Consider the function below. </a:t>
            </a:r>
            <a:endParaRPr lang="en-US" sz="2400">
              <a:sym typeface="Symbol" pitchFamily="18" charset="2"/>
            </a:endParaRPr>
          </a:p>
          <a:p>
            <a:endParaRPr lang="en-US" sz="2400">
              <a:sym typeface="Symbol" pitchFamily="18" charset="2"/>
            </a:endParaRPr>
          </a:p>
          <a:p>
            <a:endParaRPr lang="en-US" sz="2400">
              <a:sym typeface="Symbol" pitchFamily="18" charset="2"/>
            </a:endParaRPr>
          </a:p>
          <a:p>
            <a:r>
              <a:rPr lang="en-US" sz="2400">
                <a:sym typeface="Symbol" pitchFamily="18" charset="2"/>
              </a:rPr>
              <a:t>This function represents a triangular wave, and is periodic with period </a:t>
            </a:r>
            <a:r>
              <a:rPr lang="en-US" sz="2400" i="1">
                <a:sym typeface="Symbol" pitchFamily="18" charset="2"/>
              </a:rPr>
              <a:t>T</a:t>
            </a:r>
            <a:r>
              <a:rPr lang="en-US" sz="2400">
                <a:sym typeface="Symbol" pitchFamily="18" charset="2"/>
              </a:rPr>
              <a:t> = 4. See graph of </a:t>
            </a:r>
            <a:r>
              <a:rPr lang="en-US" sz="2400" i="1">
                <a:sym typeface="Symbol" pitchFamily="18" charset="2"/>
              </a:rPr>
              <a:t>f</a:t>
            </a:r>
            <a:r>
              <a:rPr lang="en-US" sz="2400">
                <a:sym typeface="Symbol" pitchFamily="18" charset="2"/>
              </a:rPr>
              <a:t> below. In this case, </a:t>
            </a:r>
            <a:r>
              <a:rPr lang="en-US" sz="2400" i="1">
                <a:sym typeface="Symbol" pitchFamily="18" charset="2"/>
              </a:rPr>
              <a:t>L</a:t>
            </a:r>
            <a:r>
              <a:rPr lang="en-US" sz="2400">
                <a:sym typeface="Symbol" pitchFamily="18" charset="2"/>
              </a:rPr>
              <a:t> = 2. </a:t>
            </a:r>
          </a:p>
          <a:p>
            <a:r>
              <a:rPr lang="en-US" sz="2400">
                <a:sym typeface="Symbol" pitchFamily="18" charset="2"/>
              </a:rPr>
              <a:t>Assuming that </a:t>
            </a:r>
            <a:r>
              <a:rPr lang="en-US" sz="2400" i="1">
                <a:sym typeface="Symbol" pitchFamily="18" charset="2"/>
              </a:rPr>
              <a:t>f</a:t>
            </a:r>
            <a:r>
              <a:rPr lang="en-US" sz="2400">
                <a:sym typeface="Symbol" pitchFamily="18" charset="2"/>
              </a:rPr>
              <a:t> has a Fourier series representation, find the coefficients </a:t>
            </a:r>
            <a:r>
              <a:rPr lang="en-US" sz="2400" i="1"/>
              <a:t>a</a:t>
            </a:r>
            <a:r>
              <a:rPr lang="en-US" sz="2400" i="1" baseline="-25000"/>
              <a:t>m</a:t>
            </a:r>
            <a:r>
              <a:rPr lang="en-US" sz="2400"/>
              <a:t> and </a:t>
            </a:r>
            <a:r>
              <a:rPr lang="en-US" sz="2400" i="1"/>
              <a:t>b</a:t>
            </a:r>
            <a:r>
              <a:rPr lang="en-US" sz="2400" i="1" baseline="-25000"/>
              <a:t>m</a:t>
            </a:r>
            <a:r>
              <a:rPr lang="en-US" sz="2400" i="1"/>
              <a:t>.  </a:t>
            </a:r>
          </a:p>
        </p:txBody>
      </p:sp>
      <p:graphicFrame>
        <p:nvGraphicFramePr>
          <p:cNvPr id="285700" name="Object 4"/>
          <p:cNvGraphicFramePr>
            <a:graphicFrameLocks noChangeAspect="1"/>
          </p:cNvGraphicFramePr>
          <p:nvPr/>
        </p:nvGraphicFramePr>
        <p:xfrm>
          <a:off x="1447800" y="2133600"/>
          <a:ext cx="5129213" cy="796925"/>
        </p:xfrm>
        <a:graphic>
          <a:graphicData uri="http://schemas.openxmlformats.org/presentationml/2006/ole">
            <mc:AlternateContent xmlns:mc="http://schemas.openxmlformats.org/markup-compatibility/2006">
              <mc:Choice xmlns:v="urn:schemas-microsoft-com:vml" Requires="v">
                <p:oleObj spid="_x0000_s285705" name="Equation" r:id="rId3" imgW="2933640" imgH="457200" progId="Equation.3">
                  <p:embed/>
                </p:oleObj>
              </mc:Choice>
              <mc:Fallback>
                <p:oleObj name="Equation" r:id="rId3" imgW="2933640" imgH="4572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2133600"/>
                        <a:ext cx="5129213" cy="79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85701" name="Picture 5" descr="w167"/>
          <p:cNvPicPr>
            <a:picLocks noChangeAspect="1" noChangeArrowheads="1"/>
          </p:cNvPicPr>
          <p:nvPr/>
        </p:nvPicPr>
        <p:blipFill>
          <a:blip r:embed="rId5"/>
          <a:srcRect/>
          <a:stretch>
            <a:fillRect/>
          </a:stretch>
        </p:blipFill>
        <p:spPr bwMode="auto">
          <a:xfrm>
            <a:off x="1828800" y="4876800"/>
            <a:ext cx="5181600" cy="15398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1: Coefficients</a:t>
            </a:r>
            <a:r>
              <a:rPr lang="en-US" sz="3600" b="1" dirty="0">
                <a:solidFill>
                  <a:srgbClr val="2125D7"/>
                </a:solidFill>
                <a:latin typeface="+mn-lt"/>
                <a:cs typeface="Times New Roman" pitchFamily="18" charset="0"/>
              </a:rPr>
              <a:t>    </a:t>
            </a:r>
            <a:r>
              <a:rPr lang="en-US" sz="2400" b="1" dirty="0">
                <a:solidFill>
                  <a:srgbClr val="2125D7"/>
                </a:solidFill>
                <a:latin typeface="+mn-lt"/>
                <a:cs typeface="Times New Roman" pitchFamily="18" charset="0"/>
              </a:rPr>
              <a:t>(2 of 3)</a:t>
            </a:r>
            <a:r>
              <a:rPr lang="en-US" sz="3600" b="1" dirty="0">
                <a:solidFill>
                  <a:srgbClr val="2125D7"/>
                </a:solidFill>
                <a:latin typeface="+mn-lt"/>
                <a:cs typeface="Times New Roman" pitchFamily="18" charset="0"/>
              </a:rPr>
              <a:t> </a:t>
            </a:r>
          </a:p>
        </p:txBody>
      </p:sp>
      <p:sp>
        <p:nvSpPr>
          <p:cNvPr id="286723" name="Rectangle 3"/>
          <p:cNvSpPr>
            <a:spLocks noGrp="1" noChangeArrowheads="1"/>
          </p:cNvSpPr>
          <p:nvPr>
            <p:ph idx="1"/>
          </p:nvPr>
        </p:nvSpPr>
        <p:spPr>
          <a:xfrm>
            <a:off x="685800" y="1676400"/>
            <a:ext cx="8229600" cy="5029200"/>
          </a:xfrm>
        </p:spPr>
        <p:txBody>
          <a:bodyPr/>
          <a:lstStyle/>
          <a:p>
            <a:r>
              <a:rPr lang="en-US" sz="2400" dirty="0"/>
              <a:t>First, we </a:t>
            </a:r>
            <a:r>
              <a:rPr lang="en-US" sz="2400" dirty="0">
                <a:sym typeface="Symbol" pitchFamily="18" charset="2"/>
              </a:rPr>
              <a:t>find </a:t>
            </a:r>
            <a:r>
              <a:rPr lang="en-US" sz="2400" i="1" dirty="0"/>
              <a:t>a</a:t>
            </a:r>
            <a:r>
              <a:rPr lang="en-US" sz="2400" baseline="-25000" dirty="0"/>
              <a:t>0</a:t>
            </a:r>
            <a:r>
              <a:rPr lang="en-US" sz="2400" dirty="0"/>
              <a:t>:</a:t>
            </a:r>
            <a:r>
              <a:rPr lang="en-US" sz="2400" i="1" dirty="0"/>
              <a:t>  </a:t>
            </a:r>
          </a:p>
          <a:p>
            <a:endParaRPr lang="en-US" sz="2400" i="1" dirty="0"/>
          </a:p>
          <a:p>
            <a:endParaRPr lang="en-US" sz="2400" i="1" dirty="0"/>
          </a:p>
          <a:p>
            <a:r>
              <a:rPr lang="en-US" sz="2400" dirty="0"/>
              <a:t>Then </a:t>
            </a:r>
            <a:r>
              <a:rPr lang="en-US" sz="2400" dirty="0">
                <a:sym typeface="Symbol" pitchFamily="18" charset="2"/>
              </a:rPr>
              <a:t>for </a:t>
            </a:r>
            <a:r>
              <a:rPr lang="en-US" sz="2400" i="1" dirty="0"/>
              <a:t>a</a:t>
            </a:r>
            <a:r>
              <a:rPr lang="en-US" sz="2400" i="1" baseline="-25000" dirty="0"/>
              <a:t>m</a:t>
            </a:r>
            <a:r>
              <a:rPr lang="en-US" sz="2400" dirty="0"/>
              <a:t>, </a:t>
            </a:r>
            <a:r>
              <a:rPr lang="en-US" sz="2400" i="1" dirty="0"/>
              <a:t>m</a:t>
            </a:r>
            <a:r>
              <a:rPr lang="en-US" sz="2400" dirty="0"/>
              <a:t> = 1, 2, …, we have</a:t>
            </a:r>
            <a:r>
              <a:rPr lang="en-US" sz="2400" i="1" dirty="0"/>
              <a:t> </a:t>
            </a:r>
          </a:p>
          <a:p>
            <a:endParaRPr lang="en-US" sz="2400" i="1" dirty="0"/>
          </a:p>
          <a:p>
            <a:endParaRPr lang="en-US" sz="2400" i="1" dirty="0"/>
          </a:p>
          <a:p>
            <a:pPr>
              <a:buFontTx/>
              <a:buNone/>
            </a:pPr>
            <a:r>
              <a:rPr lang="en-US" sz="2400" dirty="0"/>
              <a:t>	where we have used integration by parts. </a:t>
            </a:r>
            <a:r>
              <a:rPr lang="en-US" sz="2400" dirty="0" smtClean="0"/>
              <a:t>See </a:t>
            </a:r>
            <a:r>
              <a:rPr lang="en-US" sz="2400" dirty="0"/>
              <a:t>text for details. </a:t>
            </a:r>
          </a:p>
          <a:p>
            <a:r>
              <a:rPr lang="en-US" sz="2400" dirty="0"/>
              <a:t>Similarly, it can be shown that </a:t>
            </a:r>
            <a:r>
              <a:rPr lang="en-US" sz="2400" i="1" dirty="0" err="1"/>
              <a:t>b</a:t>
            </a:r>
            <a:r>
              <a:rPr lang="en-US" sz="2400" i="1" baseline="-25000" dirty="0" err="1"/>
              <a:t>m</a:t>
            </a:r>
            <a:r>
              <a:rPr lang="en-US" sz="2400" i="1" dirty="0"/>
              <a:t>= </a:t>
            </a:r>
            <a:r>
              <a:rPr lang="en-US" sz="2400" dirty="0"/>
              <a:t>0, </a:t>
            </a:r>
            <a:r>
              <a:rPr lang="en-US" sz="2400" i="1" dirty="0"/>
              <a:t>m</a:t>
            </a:r>
            <a:r>
              <a:rPr lang="en-US" sz="2400" dirty="0"/>
              <a:t> = 1, 2, …</a:t>
            </a:r>
          </a:p>
        </p:txBody>
      </p:sp>
      <p:pic>
        <p:nvPicPr>
          <p:cNvPr id="286725" name="Picture 5" descr="w167"/>
          <p:cNvPicPr>
            <a:picLocks noChangeAspect="1" noChangeArrowheads="1"/>
          </p:cNvPicPr>
          <p:nvPr/>
        </p:nvPicPr>
        <p:blipFill>
          <a:blip r:embed="rId3"/>
          <a:srcRect/>
          <a:stretch>
            <a:fillRect/>
          </a:stretch>
        </p:blipFill>
        <p:spPr bwMode="auto">
          <a:xfrm>
            <a:off x="4495800" y="5424488"/>
            <a:ext cx="4343400" cy="1290637"/>
          </a:xfrm>
          <a:prstGeom prst="rect">
            <a:avLst/>
          </a:prstGeom>
          <a:noFill/>
          <a:ln w="9525">
            <a:noFill/>
            <a:miter lim="800000"/>
            <a:headEnd/>
            <a:tailEnd/>
          </a:ln>
        </p:spPr>
      </p:pic>
      <p:graphicFrame>
        <p:nvGraphicFramePr>
          <p:cNvPr id="286726" name="Object 6"/>
          <p:cNvGraphicFramePr>
            <a:graphicFrameLocks noChangeAspect="1"/>
          </p:cNvGraphicFramePr>
          <p:nvPr/>
        </p:nvGraphicFramePr>
        <p:xfrm>
          <a:off x="1384300" y="2209800"/>
          <a:ext cx="4170363" cy="701675"/>
        </p:xfrm>
        <a:graphic>
          <a:graphicData uri="http://schemas.openxmlformats.org/presentationml/2006/ole">
            <mc:AlternateContent xmlns:mc="http://schemas.openxmlformats.org/markup-compatibility/2006">
              <mc:Choice xmlns:v="urn:schemas-microsoft-com:vml" Requires="v">
                <p:oleObj spid="_x0000_s286736" name="Equation" r:id="rId4" imgW="2336760" imgH="393480" progId="Equation.3">
                  <p:embed/>
                </p:oleObj>
              </mc:Choice>
              <mc:Fallback>
                <p:oleObj name="Equation" r:id="rId4" imgW="2336760" imgH="39348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4300" y="2209800"/>
                        <a:ext cx="4170363" cy="70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28" name="Object 8"/>
          <p:cNvGraphicFramePr>
            <a:graphicFrameLocks noChangeAspect="1"/>
          </p:cNvGraphicFramePr>
          <p:nvPr/>
        </p:nvGraphicFramePr>
        <p:xfrm>
          <a:off x="1254125" y="3429000"/>
          <a:ext cx="7400925" cy="809625"/>
        </p:xfrm>
        <a:graphic>
          <a:graphicData uri="http://schemas.openxmlformats.org/presentationml/2006/ole">
            <mc:AlternateContent xmlns:mc="http://schemas.openxmlformats.org/markup-compatibility/2006">
              <mc:Choice xmlns:v="urn:schemas-microsoft-com:vml" Requires="v">
                <p:oleObj spid="_x0000_s286737" name="Equation" r:id="rId6" imgW="4406760" imgH="482400" progId="Equation.3">
                  <p:embed/>
                </p:oleObj>
              </mc:Choice>
              <mc:Fallback>
                <p:oleObj name="Equation" r:id="rId6" imgW="4406760" imgH="482400" progId="Equation.3">
                  <p:embed/>
                  <p:pic>
                    <p:nvPicPr>
                      <p:cNvPr id="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4125" y="3429000"/>
                        <a:ext cx="7400925"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1: Fourier Expansion</a:t>
            </a:r>
            <a:r>
              <a:rPr lang="en-US" sz="3600" b="1" dirty="0">
                <a:solidFill>
                  <a:srgbClr val="2125D7"/>
                </a:solidFill>
                <a:latin typeface="+mn-lt"/>
                <a:cs typeface="Times New Roman" pitchFamily="18" charset="0"/>
              </a:rPr>
              <a:t>    </a:t>
            </a:r>
            <a:r>
              <a:rPr lang="en-US" sz="2400" b="1" dirty="0">
                <a:solidFill>
                  <a:srgbClr val="2125D7"/>
                </a:solidFill>
                <a:latin typeface="+mn-lt"/>
                <a:cs typeface="Times New Roman" pitchFamily="18" charset="0"/>
              </a:rPr>
              <a:t>(3 of 3)</a:t>
            </a:r>
            <a:r>
              <a:rPr lang="en-US" sz="3600" b="1" dirty="0">
                <a:solidFill>
                  <a:srgbClr val="2125D7"/>
                </a:solidFill>
                <a:latin typeface="+mn-lt"/>
                <a:cs typeface="Times New Roman" pitchFamily="18" charset="0"/>
              </a:rPr>
              <a:t> </a:t>
            </a:r>
          </a:p>
        </p:txBody>
      </p:sp>
      <p:sp>
        <p:nvSpPr>
          <p:cNvPr id="287747" name="Rectangle 3"/>
          <p:cNvSpPr>
            <a:spLocks noGrp="1" noChangeArrowheads="1"/>
          </p:cNvSpPr>
          <p:nvPr>
            <p:ph idx="1"/>
          </p:nvPr>
        </p:nvSpPr>
        <p:spPr>
          <a:xfrm>
            <a:off x="685800" y="1676400"/>
            <a:ext cx="8229600" cy="5029200"/>
          </a:xfrm>
        </p:spPr>
        <p:txBody>
          <a:bodyPr/>
          <a:lstStyle/>
          <a:p>
            <a:r>
              <a:rPr lang="en-US" sz="2400"/>
              <a:t>Thus </a:t>
            </a:r>
            <a:r>
              <a:rPr lang="en-US" sz="2400" i="1"/>
              <a:t>b</a:t>
            </a:r>
            <a:r>
              <a:rPr lang="en-US" sz="2400" i="1" baseline="-25000"/>
              <a:t>m</a:t>
            </a:r>
            <a:r>
              <a:rPr lang="en-US" sz="2400" i="1"/>
              <a:t>= </a:t>
            </a:r>
            <a:r>
              <a:rPr lang="en-US" sz="2400"/>
              <a:t>0, </a:t>
            </a:r>
            <a:r>
              <a:rPr lang="en-US" sz="2400" i="1"/>
              <a:t>m</a:t>
            </a:r>
            <a:r>
              <a:rPr lang="en-US" sz="2400"/>
              <a:t> = 1, 2, …, and</a:t>
            </a:r>
          </a:p>
          <a:p>
            <a:endParaRPr lang="en-US" sz="2400"/>
          </a:p>
          <a:p>
            <a:endParaRPr lang="en-US" sz="2800"/>
          </a:p>
          <a:p>
            <a:r>
              <a:rPr lang="en-US" sz="2400"/>
              <a:t>Then</a:t>
            </a:r>
          </a:p>
        </p:txBody>
      </p:sp>
      <p:graphicFrame>
        <p:nvGraphicFramePr>
          <p:cNvPr id="287749" name="Object 5"/>
          <p:cNvGraphicFramePr>
            <a:graphicFrameLocks noChangeAspect="1"/>
          </p:cNvGraphicFramePr>
          <p:nvPr/>
        </p:nvGraphicFramePr>
        <p:xfrm>
          <a:off x="1371600" y="3429000"/>
          <a:ext cx="5791200" cy="3074988"/>
        </p:xfrm>
        <a:graphic>
          <a:graphicData uri="http://schemas.openxmlformats.org/presentationml/2006/ole">
            <mc:AlternateContent xmlns:mc="http://schemas.openxmlformats.org/markup-compatibility/2006">
              <mc:Choice xmlns:v="urn:schemas-microsoft-com:vml" Requires="v">
                <p:oleObj spid="_x0000_s287759" name="Equation" r:id="rId3" imgW="3390840" imgH="1803240" progId="Equation.3">
                  <p:embed/>
                </p:oleObj>
              </mc:Choice>
              <mc:Fallback>
                <p:oleObj name="Equation" r:id="rId3" imgW="3390840" imgH="180324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429000"/>
                        <a:ext cx="5791200" cy="3074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1" name="Object 7"/>
          <p:cNvGraphicFramePr>
            <a:graphicFrameLocks noChangeAspect="1"/>
          </p:cNvGraphicFramePr>
          <p:nvPr/>
        </p:nvGraphicFramePr>
        <p:xfrm>
          <a:off x="1501775" y="2209800"/>
          <a:ext cx="3932238" cy="857250"/>
        </p:xfrm>
        <a:graphic>
          <a:graphicData uri="http://schemas.openxmlformats.org/presentationml/2006/ole">
            <mc:AlternateContent xmlns:mc="http://schemas.openxmlformats.org/markup-compatibility/2006">
              <mc:Choice xmlns:v="urn:schemas-microsoft-com:vml" Requires="v">
                <p:oleObj spid="_x0000_s287760" name="Equation" r:id="rId5" imgW="2209680" imgH="482400" progId="Equation.3">
                  <p:embed/>
                </p:oleObj>
              </mc:Choice>
              <mc:Fallback>
                <p:oleObj name="Equation" r:id="rId5" imgW="2209680" imgH="48240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1775" y="2209800"/>
                        <a:ext cx="3932238"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2: Function    </a:t>
            </a:r>
            <a:r>
              <a:rPr lang="en-US" sz="2400" b="1" dirty="0">
                <a:solidFill>
                  <a:srgbClr val="2125D7"/>
                </a:solidFill>
                <a:latin typeface="+mn-lt"/>
                <a:cs typeface="Times New Roman" pitchFamily="18" charset="0"/>
              </a:rPr>
              <a:t>(1 of </a:t>
            </a:r>
            <a:r>
              <a:rPr lang="en-US" sz="2400" b="1" dirty="0" smtClean="0">
                <a:solidFill>
                  <a:srgbClr val="2125D7"/>
                </a:solidFill>
                <a:latin typeface="+mn-lt"/>
                <a:cs typeface="Times New Roman" pitchFamily="18" charset="0"/>
              </a:rPr>
              <a:t>4)</a:t>
            </a:r>
            <a:r>
              <a:rPr lang="en-US" sz="3600" b="1" dirty="0" smtClean="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88771" name="Rectangle 3"/>
          <p:cNvSpPr>
            <a:spLocks noGrp="1" noChangeArrowheads="1"/>
          </p:cNvSpPr>
          <p:nvPr>
            <p:ph idx="1"/>
          </p:nvPr>
        </p:nvSpPr>
        <p:spPr>
          <a:xfrm>
            <a:off x="685800" y="1676400"/>
            <a:ext cx="8229600" cy="5029200"/>
          </a:xfrm>
        </p:spPr>
        <p:txBody>
          <a:bodyPr/>
          <a:lstStyle/>
          <a:p>
            <a:r>
              <a:rPr lang="en-US" sz="2400"/>
              <a:t>Consider the function below. </a:t>
            </a:r>
            <a:endParaRPr lang="en-US" sz="2400">
              <a:sym typeface="Symbol" pitchFamily="18" charset="2"/>
            </a:endParaRPr>
          </a:p>
          <a:p>
            <a:endParaRPr lang="en-US" sz="2400">
              <a:sym typeface="Symbol" pitchFamily="18" charset="2"/>
            </a:endParaRPr>
          </a:p>
          <a:p>
            <a:endParaRPr lang="en-US" sz="2400">
              <a:sym typeface="Symbol" pitchFamily="18" charset="2"/>
            </a:endParaRPr>
          </a:p>
          <a:p>
            <a:endParaRPr lang="en-US" sz="1800">
              <a:sym typeface="Symbol" pitchFamily="18" charset="2"/>
            </a:endParaRPr>
          </a:p>
          <a:p>
            <a:r>
              <a:rPr lang="en-US" sz="2400">
                <a:sym typeface="Symbol" pitchFamily="18" charset="2"/>
              </a:rPr>
              <a:t>This function is periodic with period </a:t>
            </a:r>
            <a:r>
              <a:rPr lang="en-US" sz="2400" i="1">
                <a:sym typeface="Symbol" pitchFamily="18" charset="2"/>
              </a:rPr>
              <a:t>T</a:t>
            </a:r>
            <a:r>
              <a:rPr lang="en-US" sz="2400">
                <a:sym typeface="Symbol" pitchFamily="18" charset="2"/>
              </a:rPr>
              <a:t> = 6. In this case, </a:t>
            </a:r>
            <a:r>
              <a:rPr lang="en-US" sz="2400" i="1">
                <a:sym typeface="Symbol" pitchFamily="18" charset="2"/>
              </a:rPr>
              <a:t>L</a:t>
            </a:r>
            <a:r>
              <a:rPr lang="en-US" sz="2400">
                <a:sym typeface="Symbol" pitchFamily="18" charset="2"/>
              </a:rPr>
              <a:t> = 3. </a:t>
            </a:r>
          </a:p>
          <a:p>
            <a:r>
              <a:rPr lang="en-US" sz="2400">
                <a:sym typeface="Symbol" pitchFamily="18" charset="2"/>
              </a:rPr>
              <a:t>Assuming that </a:t>
            </a:r>
            <a:r>
              <a:rPr lang="en-US" sz="2400" i="1">
                <a:sym typeface="Symbol" pitchFamily="18" charset="2"/>
              </a:rPr>
              <a:t>f</a:t>
            </a:r>
            <a:r>
              <a:rPr lang="en-US" sz="2400">
                <a:sym typeface="Symbol" pitchFamily="18" charset="2"/>
              </a:rPr>
              <a:t>  has a Fourier series representation, find the coefficients </a:t>
            </a:r>
            <a:r>
              <a:rPr lang="en-US" sz="2400" i="1"/>
              <a:t>a</a:t>
            </a:r>
            <a:r>
              <a:rPr lang="en-US" sz="2400" i="1" baseline="-25000"/>
              <a:t>n</a:t>
            </a:r>
            <a:r>
              <a:rPr lang="en-US" sz="2400"/>
              <a:t> and </a:t>
            </a:r>
            <a:r>
              <a:rPr lang="en-US" sz="2400" i="1"/>
              <a:t>b</a:t>
            </a:r>
            <a:r>
              <a:rPr lang="en-US" sz="2400" i="1" baseline="-25000"/>
              <a:t>n</a:t>
            </a:r>
            <a:r>
              <a:rPr lang="en-US" sz="2400" i="1"/>
              <a:t>.  </a:t>
            </a:r>
          </a:p>
        </p:txBody>
      </p:sp>
      <p:graphicFrame>
        <p:nvGraphicFramePr>
          <p:cNvPr id="288772" name="Object 4"/>
          <p:cNvGraphicFramePr>
            <a:graphicFrameLocks noChangeAspect="1"/>
          </p:cNvGraphicFramePr>
          <p:nvPr/>
        </p:nvGraphicFramePr>
        <p:xfrm>
          <a:off x="1524000" y="2133600"/>
          <a:ext cx="5181600" cy="1274763"/>
        </p:xfrm>
        <a:graphic>
          <a:graphicData uri="http://schemas.openxmlformats.org/presentationml/2006/ole">
            <mc:AlternateContent xmlns:mc="http://schemas.openxmlformats.org/markup-compatibility/2006">
              <mc:Choice xmlns:v="urn:schemas-microsoft-com:vml" Requires="v">
                <p:oleObj spid="_x0000_s288777" name="Equation" r:id="rId3" imgW="2882880" imgH="711000" progId="Equation.3">
                  <p:embed/>
                </p:oleObj>
              </mc:Choice>
              <mc:Fallback>
                <p:oleObj name="Equation" r:id="rId3" imgW="2882880" imgH="7110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133600"/>
                        <a:ext cx="5181600" cy="1274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88774" name="Picture 6" descr="w168"/>
          <p:cNvPicPr>
            <a:picLocks noChangeAspect="1" noChangeArrowheads="1"/>
          </p:cNvPicPr>
          <p:nvPr/>
        </p:nvPicPr>
        <p:blipFill>
          <a:blip r:embed="rId5"/>
          <a:srcRect/>
          <a:stretch>
            <a:fillRect/>
          </a:stretch>
        </p:blipFill>
        <p:spPr bwMode="auto">
          <a:xfrm>
            <a:off x="2057400" y="4889500"/>
            <a:ext cx="5638800" cy="163195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2125D7"/>
                </a:solidFill>
                <a:latin typeface="+mn-lt"/>
                <a:cs typeface="Times New Roman" pitchFamily="18" charset="0"/>
              </a:rPr>
              <a:t>Example 2: Discontinuous Points </a:t>
            </a:r>
            <a:r>
              <a:rPr lang="en-US" sz="2400" b="1" dirty="0" smtClean="0">
                <a:solidFill>
                  <a:srgbClr val="2125D7"/>
                </a:solidFill>
                <a:latin typeface="+mn-lt"/>
                <a:cs typeface="Times New Roman" pitchFamily="18" charset="0"/>
              </a:rPr>
              <a:t>(2 of 4)</a:t>
            </a:r>
            <a:r>
              <a:rPr lang="en-US" sz="3600" b="1" dirty="0" smtClean="0">
                <a:solidFill>
                  <a:srgbClr val="2125D7"/>
                </a:solidFill>
                <a:latin typeface="+mn-lt"/>
                <a:cs typeface="Times New Roman" pitchFamily="18" charset="0"/>
              </a:rPr>
              <a:t> </a:t>
            </a:r>
            <a:endParaRPr lang="en-US" sz="3200" b="1" dirty="0">
              <a:latin typeface="+mn-lt"/>
            </a:endParaRPr>
          </a:p>
        </p:txBody>
      </p:sp>
      <p:sp>
        <p:nvSpPr>
          <p:cNvPr id="3" name="Content Placeholder 2"/>
          <p:cNvSpPr>
            <a:spLocks noGrp="1"/>
          </p:cNvSpPr>
          <p:nvPr>
            <p:ph idx="1"/>
          </p:nvPr>
        </p:nvSpPr>
        <p:spPr>
          <a:xfrm>
            <a:off x="1062038" y="1766888"/>
            <a:ext cx="7769225" cy="4481512"/>
          </a:xfrm>
        </p:spPr>
        <p:txBody>
          <a:bodyPr/>
          <a:lstStyle/>
          <a:p>
            <a:r>
              <a:rPr lang="en-US" sz="2400" dirty="0" smtClean="0"/>
              <a:t>Note that </a:t>
            </a:r>
            <a:r>
              <a:rPr lang="en-US" sz="2400" i="1" dirty="0" smtClean="0"/>
              <a:t>f</a:t>
            </a:r>
            <a:r>
              <a:rPr lang="en-US" sz="2400" dirty="0" smtClean="0"/>
              <a:t>(</a:t>
            </a:r>
            <a:r>
              <a:rPr lang="en-US" sz="2400" i="1" dirty="0" smtClean="0"/>
              <a:t>x</a:t>
            </a:r>
            <a:r>
              <a:rPr lang="en-US" sz="2400" dirty="0" smtClean="0"/>
              <a:t>) is not assigned values at the points of discontinuity, such as </a:t>
            </a:r>
            <a:r>
              <a:rPr lang="en-US" sz="2400" i="1" dirty="0" smtClean="0"/>
              <a:t>x</a:t>
            </a:r>
            <a:r>
              <a:rPr lang="en-US" sz="2400" dirty="0" smtClean="0"/>
              <a:t> = -1 or </a:t>
            </a:r>
            <a:r>
              <a:rPr lang="en-US" sz="2400" i="1" dirty="0" smtClean="0"/>
              <a:t>x</a:t>
            </a:r>
            <a:r>
              <a:rPr lang="en-US" sz="2400" dirty="0" smtClean="0"/>
              <a:t> = 1.</a:t>
            </a:r>
          </a:p>
          <a:p>
            <a:endParaRPr lang="en-US" sz="2400" dirty="0"/>
          </a:p>
          <a:p>
            <a:endParaRPr lang="en-US" sz="2400" dirty="0" smtClean="0"/>
          </a:p>
          <a:p>
            <a:endParaRPr lang="en-US" sz="2400" dirty="0" smtClean="0"/>
          </a:p>
          <a:p>
            <a:r>
              <a:rPr lang="en-US" sz="2400" dirty="0" smtClean="0"/>
              <a:t>This has no effect on the values of the Fourier coefficients, because they result from the evaluation of integrals, and the value of an integral is not affected by the value of the integrand at a single point, or at a finite number of points.</a:t>
            </a:r>
          </a:p>
          <a:p>
            <a:r>
              <a:rPr lang="en-US" sz="2400" dirty="0" smtClean="0"/>
              <a:t>Thus, the coefficients are the same regardless of what value, if any, </a:t>
            </a:r>
            <a:r>
              <a:rPr lang="en-US" sz="2400" i="1" dirty="0" smtClean="0"/>
              <a:t>f</a:t>
            </a:r>
            <a:r>
              <a:rPr lang="en-US" sz="2400" dirty="0" smtClean="0"/>
              <a:t>(</a:t>
            </a:r>
            <a:r>
              <a:rPr lang="en-US" sz="2400" i="1" dirty="0" smtClean="0"/>
              <a:t>x</a:t>
            </a:r>
            <a:r>
              <a:rPr lang="en-US" sz="2400" dirty="0" smtClean="0"/>
              <a:t>) is assigned at a point of discontinuity.</a:t>
            </a:r>
            <a:endParaRPr lang="en-US" sz="2400" dirty="0"/>
          </a:p>
        </p:txBody>
      </p:sp>
      <p:graphicFrame>
        <p:nvGraphicFramePr>
          <p:cNvPr id="301058" name="Object 2"/>
          <p:cNvGraphicFramePr>
            <a:graphicFrameLocks noChangeAspect="1"/>
          </p:cNvGraphicFramePr>
          <p:nvPr/>
        </p:nvGraphicFramePr>
        <p:xfrm>
          <a:off x="1981200" y="2590800"/>
          <a:ext cx="5181600" cy="1274763"/>
        </p:xfrm>
        <a:graphic>
          <a:graphicData uri="http://schemas.openxmlformats.org/presentationml/2006/ole">
            <mc:AlternateContent xmlns:mc="http://schemas.openxmlformats.org/markup-compatibility/2006">
              <mc:Choice xmlns:v="urn:schemas-microsoft-com:vml" Requires="v">
                <p:oleObj spid="_x0000_s301063" name="Equation" r:id="rId3" imgW="2882880" imgH="711000" progId="Equation.3">
                  <p:embed/>
                </p:oleObj>
              </mc:Choice>
              <mc:Fallback>
                <p:oleObj name="Equation" r:id="rId3" imgW="2882880" imgH="7110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2590800"/>
                        <a:ext cx="5181600" cy="1274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2: Coefficients</a:t>
            </a:r>
            <a:r>
              <a:rPr lang="en-US" sz="3600" b="1" dirty="0">
                <a:solidFill>
                  <a:srgbClr val="2125D7"/>
                </a:solidFill>
                <a:latin typeface="+mn-lt"/>
                <a:cs typeface="Times New Roman" pitchFamily="18" charset="0"/>
              </a:rPr>
              <a:t>    </a:t>
            </a:r>
            <a:r>
              <a:rPr lang="en-US" sz="2400" b="1" dirty="0" smtClean="0">
                <a:solidFill>
                  <a:srgbClr val="2125D7"/>
                </a:solidFill>
                <a:latin typeface="+mn-lt"/>
                <a:cs typeface="Times New Roman" pitchFamily="18" charset="0"/>
              </a:rPr>
              <a:t>(3 </a:t>
            </a:r>
            <a:r>
              <a:rPr lang="en-US" sz="2400" b="1" dirty="0">
                <a:solidFill>
                  <a:srgbClr val="2125D7"/>
                </a:solidFill>
                <a:latin typeface="+mn-lt"/>
                <a:cs typeface="Times New Roman" pitchFamily="18" charset="0"/>
              </a:rPr>
              <a:t>of </a:t>
            </a:r>
            <a:r>
              <a:rPr lang="en-US" sz="2400" b="1" dirty="0" smtClean="0">
                <a:solidFill>
                  <a:srgbClr val="2125D7"/>
                </a:solidFill>
                <a:latin typeface="+mn-lt"/>
                <a:cs typeface="Times New Roman" pitchFamily="18" charset="0"/>
              </a:rPr>
              <a:t>4)</a:t>
            </a:r>
            <a:r>
              <a:rPr lang="en-US" sz="3600" b="1" dirty="0" smtClean="0">
                <a:solidFill>
                  <a:srgbClr val="2125D7"/>
                </a:solidFill>
                <a:latin typeface="+mn-lt"/>
                <a:cs typeface="Times New Roman" pitchFamily="18" charset="0"/>
              </a:rPr>
              <a:t> </a:t>
            </a:r>
            <a:endParaRPr lang="en-US" sz="3600" b="1" dirty="0">
              <a:solidFill>
                <a:srgbClr val="2125D7"/>
              </a:solidFill>
              <a:latin typeface="+mn-lt"/>
              <a:cs typeface="Times New Roman" pitchFamily="18" charset="0"/>
            </a:endParaRPr>
          </a:p>
        </p:txBody>
      </p:sp>
      <p:sp>
        <p:nvSpPr>
          <p:cNvPr id="290819" name="Rectangle 3"/>
          <p:cNvSpPr>
            <a:spLocks noGrp="1" noChangeArrowheads="1"/>
          </p:cNvSpPr>
          <p:nvPr>
            <p:ph idx="1"/>
          </p:nvPr>
        </p:nvSpPr>
        <p:spPr>
          <a:xfrm>
            <a:off x="685800" y="1676400"/>
            <a:ext cx="8229600" cy="5029200"/>
          </a:xfrm>
        </p:spPr>
        <p:txBody>
          <a:bodyPr/>
          <a:lstStyle/>
          <a:p>
            <a:r>
              <a:rPr lang="en-US" sz="2400"/>
              <a:t>First, we </a:t>
            </a:r>
            <a:r>
              <a:rPr lang="en-US" sz="2400">
                <a:sym typeface="Symbol" pitchFamily="18" charset="2"/>
              </a:rPr>
              <a:t>find </a:t>
            </a:r>
            <a:r>
              <a:rPr lang="en-US" sz="2400" i="1"/>
              <a:t>a</a:t>
            </a:r>
            <a:r>
              <a:rPr lang="en-US" sz="2400" baseline="-25000"/>
              <a:t>0</a:t>
            </a:r>
            <a:r>
              <a:rPr lang="en-US" sz="2400"/>
              <a:t>:</a:t>
            </a:r>
            <a:r>
              <a:rPr lang="en-US" sz="2400" i="1"/>
              <a:t>  </a:t>
            </a:r>
          </a:p>
          <a:p>
            <a:endParaRPr lang="en-US" sz="2400" i="1"/>
          </a:p>
          <a:p>
            <a:endParaRPr lang="en-US" sz="2400" i="1"/>
          </a:p>
          <a:p>
            <a:r>
              <a:rPr lang="en-US" sz="2400"/>
              <a:t>Using the Euler-Fourier formulas, we obtain</a:t>
            </a:r>
          </a:p>
        </p:txBody>
      </p:sp>
      <p:graphicFrame>
        <p:nvGraphicFramePr>
          <p:cNvPr id="299008" name="Object 0"/>
          <p:cNvGraphicFramePr>
            <a:graphicFrameLocks noChangeAspect="1"/>
          </p:cNvGraphicFramePr>
          <p:nvPr/>
        </p:nvGraphicFramePr>
        <p:xfrm>
          <a:off x="1316038" y="2209800"/>
          <a:ext cx="3421062" cy="701675"/>
        </p:xfrm>
        <a:graphic>
          <a:graphicData uri="http://schemas.openxmlformats.org/presentationml/2006/ole">
            <mc:AlternateContent xmlns:mc="http://schemas.openxmlformats.org/markup-compatibility/2006">
              <mc:Choice xmlns:v="urn:schemas-microsoft-com:vml" Requires="v">
                <p:oleObj spid="_x0000_s299017" name="Equation" r:id="rId3" imgW="1917360" imgH="393480" progId="Equation.3">
                  <p:embed/>
                </p:oleObj>
              </mc:Choice>
              <mc:Fallback>
                <p:oleObj name="Equation" r:id="rId3" imgW="1917360" imgH="393480" progId="Equation.3">
                  <p:embed/>
                  <p:pic>
                    <p:nvPicPr>
                      <p:cNvPr id="0" name="Picture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6038" y="2209800"/>
                        <a:ext cx="3421062" cy="70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9009" name="Object 1"/>
          <p:cNvGraphicFramePr>
            <a:graphicFrameLocks noChangeAspect="1"/>
          </p:cNvGraphicFramePr>
          <p:nvPr/>
        </p:nvGraphicFramePr>
        <p:xfrm>
          <a:off x="1371600" y="3505200"/>
          <a:ext cx="7086600" cy="1758950"/>
        </p:xfrm>
        <a:graphic>
          <a:graphicData uri="http://schemas.openxmlformats.org/presentationml/2006/ole">
            <mc:AlternateContent xmlns:mc="http://schemas.openxmlformats.org/markup-compatibility/2006">
              <mc:Choice xmlns:v="urn:schemas-microsoft-com:vml" Requires="v">
                <p:oleObj spid="_x0000_s299018" name="Equation" r:id="rId5" imgW="3886200" imgH="965160" progId="Equation.3">
                  <p:embed/>
                </p:oleObj>
              </mc:Choice>
              <mc:Fallback>
                <p:oleObj name="Equation" r:id="rId5" imgW="3886200" imgH="965160" progId="Equation.3">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3505200"/>
                        <a:ext cx="7086600" cy="175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90823" name="Picture 7" descr="w168"/>
          <p:cNvPicPr>
            <a:picLocks noChangeAspect="1" noChangeArrowheads="1"/>
          </p:cNvPicPr>
          <p:nvPr/>
        </p:nvPicPr>
        <p:blipFill>
          <a:blip r:embed="rId7"/>
          <a:srcRect/>
          <a:stretch>
            <a:fillRect/>
          </a:stretch>
        </p:blipFill>
        <p:spPr bwMode="auto">
          <a:xfrm>
            <a:off x="2133600" y="5518150"/>
            <a:ext cx="3962400" cy="1147763"/>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2: Fourier Expansion</a:t>
            </a:r>
            <a:r>
              <a:rPr lang="en-US" sz="3600" b="1" dirty="0">
                <a:solidFill>
                  <a:srgbClr val="2125D7"/>
                </a:solidFill>
                <a:latin typeface="+mn-lt"/>
                <a:cs typeface="Times New Roman" pitchFamily="18" charset="0"/>
              </a:rPr>
              <a:t>    </a:t>
            </a:r>
            <a:r>
              <a:rPr lang="en-US" sz="2400" b="1" dirty="0" smtClean="0">
                <a:solidFill>
                  <a:srgbClr val="2125D7"/>
                </a:solidFill>
                <a:latin typeface="+mn-lt"/>
                <a:cs typeface="Times New Roman" pitchFamily="18" charset="0"/>
              </a:rPr>
              <a:t>(4 </a:t>
            </a:r>
            <a:r>
              <a:rPr lang="en-US" sz="2400" b="1" dirty="0">
                <a:solidFill>
                  <a:srgbClr val="2125D7"/>
                </a:solidFill>
                <a:latin typeface="+mn-lt"/>
                <a:cs typeface="Times New Roman" pitchFamily="18" charset="0"/>
              </a:rPr>
              <a:t>of </a:t>
            </a:r>
            <a:r>
              <a:rPr lang="en-US" sz="2400" b="1" dirty="0" smtClean="0">
                <a:solidFill>
                  <a:srgbClr val="2125D7"/>
                </a:solidFill>
                <a:latin typeface="+mn-lt"/>
                <a:cs typeface="Times New Roman" pitchFamily="18" charset="0"/>
              </a:rPr>
              <a:t>4)</a:t>
            </a:r>
            <a:r>
              <a:rPr lang="en-US" sz="3600" b="1" dirty="0" smtClean="0">
                <a:solidFill>
                  <a:srgbClr val="2125D7"/>
                </a:solidFill>
                <a:latin typeface="+mn-lt"/>
                <a:cs typeface="Times New Roman" pitchFamily="18" charset="0"/>
              </a:rPr>
              <a:t> </a:t>
            </a:r>
            <a:endParaRPr lang="en-US" sz="3600" b="1" dirty="0">
              <a:solidFill>
                <a:srgbClr val="2125D7"/>
              </a:solidFill>
              <a:latin typeface="+mn-lt"/>
              <a:cs typeface="Times New Roman" pitchFamily="18" charset="0"/>
            </a:endParaRPr>
          </a:p>
        </p:txBody>
      </p:sp>
      <p:sp>
        <p:nvSpPr>
          <p:cNvPr id="291843" name="Rectangle 3"/>
          <p:cNvSpPr>
            <a:spLocks noGrp="1" noChangeArrowheads="1"/>
          </p:cNvSpPr>
          <p:nvPr>
            <p:ph idx="1"/>
          </p:nvPr>
        </p:nvSpPr>
        <p:spPr>
          <a:xfrm>
            <a:off x="685800" y="1676400"/>
            <a:ext cx="8229600" cy="5029200"/>
          </a:xfrm>
        </p:spPr>
        <p:txBody>
          <a:bodyPr/>
          <a:lstStyle/>
          <a:p>
            <a:r>
              <a:rPr lang="en-US" sz="2400"/>
              <a:t>Thus </a:t>
            </a:r>
            <a:r>
              <a:rPr lang="en-US" sz="2400" i="1"/>
              <a:t>b</a:t>
            </a:r>
            <a:r>
              <a:rPr lang="en-US" sz="2400" i="1" baseline="-25000"/>
              <a:t>n</a:t>
            </a:r>
            <a:r>
              <a:rPr lang="en-US" sz="2400" i="1"/>
              <a:t>= </a:t>
            </a:r>
            <a:r>
              <a:rPr lang="en-US" sz="2400"/>
              <a:t>0, </a:t>
            </a:r>
            <a:r>
              <a:rPr lang="en-US" sz="2400" i="1"/>
              <a:t>n</a:t>
            </a:r>
            <a:r>
              <a:rPr lang="en-US" sz="2400"/>
              <a:t> = 1, 2, …, and</a:t>
            </a:r>
          </a:p>
          <a:p>
            <a:endParaRPr lang="en-US" sz="2400"/>
          </a:p>
          <a:p>
            <a:endParaRPr lang="en-US" sz="2800"/>
          </a:p>
          <a:p>
            <a:r>
              <a:rPr lang="en-US" sz="2400"/>
              <a:t>Then</a:t>
            </a:r>
          </a:p>
        </p:txBody>
      </p:sp>
      <p:graphicFrame>
        <p:nvGraphicFramePr>
          <p:cNvPr id="291844" name="Object 4"/>
          <p:cNvGraphicFramePr>
            <a:graphicFrameLocks noChangeAspect="1"/>
          </p:cNvGraphicFramePr>
          <p:nvPr/>
        </p:nvGraphicFramePr>
        <p:xfrm>
          <a:off x="1066800" y="3505200"/>
          <a:ext cx="7696200" cy="2295525"/>
        </p:xfrm>
        <a:graphic>
          <a:graphicData uri="http://schemas.openxmlformats.org/presentationml/2006/ole">
            <mc:AlternateContent xmlns:mc="http://schemas.openxmlformats.org/markup-compatibility/2006">
              <mc:Choice xmlns:v="urn:schemas-microsoft-com:vml" Requires="v">
                <p:oleObj spid="_x0000_s291853" name="Equation" r:id="rId3" imgW="4584600" imgH="1371600" progId="Equation.3">
                  <p:embed/>
                </p:oleObj>
              </mc:Choice>
              <mc:Fallback>
                <p:oleObj name="Equation" r:id="rId3" imgW="4584600" imgH="13716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505200"/>
                        <a:ext cx="7696200" cy="2295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1845" name="Object 5"/>
          <p:cNvGraphicFramePr>
            <a:graphicFrameLocks noChangeAspect="1"/>
          </p:cNvGraphicFramePr>
          <p:nvPr/>
        </p:nvGraphicFramePr>
        <p:xfrm>
          <a:off x="1512888" y="2289175"/>
          <a:ext cx="3910012" cy="698500"/>
        </p:xfrm>
        <a:graphic>
          <a:graphicData uri="http://schemas.openxmlformats.org/presentationml/2006/ole">
            <mc:AlternateContent xmlns:mc="http://schemas.openxmlformats.org/markup-compatibility/2006">
              <mc:Choice xmlns:v="urn:schemas-microsoft-com:vml" Requires="v">
                <p:oleObj spid="_x0000_s291854" name="Equation" r:id="rId5" imgW="2197080" imgH="393480" progId="Equation.3">
                  <p:embed/>
                </p:oleObj>
              </mc:Choice>
              <mc:Fallback>
                <p:oleObj name="Equation" r:id="rId5" imgW="2197080" imgH="39348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12888" y="2289175"/>
                        <a:ext cx="3910012"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3: Triangular Wave    </a:t>
            </a:r>
            <a:r>
              <a:rPr lang="en-US" sz="2400" b="1" dirty="0">
                <a:solidFill>
                  <a:srgbClr val="2125D7"/>
                </a:solidFill>
                <a:latin typeface="+mn-lt"/>
                <a:cs typeface="Times New Roman" pitchFamily="18" charset="0"/>
              </a:rPr>
              <a:t>(1 of 5)</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92867" name="Rectangle 3"/>
          <p:cNvSpPr>
            <a:spLocks noGrp="1" noChangeArrowheads="1"/>
          </p:cNvSpPr>
          <p:nvPr>
            <p:ph idx="1"/>
          </p:nvPr>
        </p:nvSpPr>
        <p:spPr>
          <a:xfrm>
            <a:off x="685800" y="1676400"/>
            <a:ext cx="8229600" cy="5029200"/>
          </a:xfrm>
        </p:spPr>
        <p:txBody>
          <a:bodyPr/>
          <a:lstStyle/>
          <a:p>
            <a:r>
              <a:rPr lang="en-US" sz="2400"/>
              <a:t>Consider again the function from Example 1 </a:t>
            </a:r>
            <a:endParaRPr lang="en-US" sz="2400">
              <a:sym typeface="Symbol" pitchFamily="18" charset="2"/>
            </a:endParaRPr>
          </a:p>
          <a:p>
            <a:endParaRPr lang="en-US" sz="2400">
              <a:sym typeface="Symbol" pitchFamily="18" charset="2"/>
            </a:endParaRPr>
          </a:p>
          <a:p>
            <a:endParaRPr lang="en-US" sz="2400">
              <a:sym typeface="Symbol" pitchFamily="18" charset="2"/>
            </a:endParaRPr>
          </a:p>
          <a:p>
            <a:pPr>
              <a:buFontTx/>
              <a:buNone/>
            </a:pPr>
            <a:r>
              <a:rPr lang="en-US" sz="2400">
                <a:sym typeface="Symbol" pitchFamily="18" charset="2"/>
              </a:rPr>
              <a:t>	as graphed below, and its Fourier series representation</a:t>
            </a:r>
          </a:p>
          <a:p>
            <a:pPr>
              <a:buFontTx/>
              <a:buNone/>
            </a:pPr>
            <a:endParaRPr lang="en-US" sz="2400">
              <a:sym typeface="Symbol" pitchFamily="18" charset="2"/>
            </a:endParaRPr>
          </a:p>
          <a:p>
            <a:pPr>
              <a:buFontTx/>
              <a:buNone/>
            </a:pPr>
            <a:endParaRPr lang="en-US" sz="2400">
              <a:sym typeface="Symbol" pitchFamily="18" charset="2"/>
            </a:endParaRPr>
          </a:p>
          <a:p>
            <a:r>
              <a:rPr lang="en-US" sz="2400"/>
              <a:t>We now examine speed of convergence by finding the number of terms needed so that the error is less than 0.01 for all </a:t>
            </a:r>
            <a:r>
              <a:rPr lang="en-US" sz="2400" i="1"/>
              <a:t>x</a:t>
            </a:r>
            <a:r>
              <a:rPr lang="en-US" sz="2400"/>
              <a:t>. </a:t>
            </a:r>
          </a:p>
        </p:txBody>
      </p:sp>
      <p:graphicFrame>
        <p:nvGraphicFramePr>
          <p:cNvPr id="300032" name="Object 1024"/>
          <p:cNvGraphicFramePr>
            <a:graphicFrameLocks noChangeAspect="1"/>
          </p:cNvGraphicFramePr>
          <p:nvPr/>
        </p:nvGraphicFramePr>
        <p:xfrm>
          <a:off x="1414463" y="2133600"/>
          <a:ext cx="5291137" cy="811213"/>
        </p:xfrm>
        <a:graphic>
          <a:graphicData uri="http://schemas.openxmlformats.org/presentationml/2006/ole">
            <mc:AlternateContent xmlns:mc="http://schemas.openxmlformats.org/markup-compatibility/2006">
              <mc:Choice xmlns:v="urn:schemas-microsoft-com:vml" Requires="v">
                <p:oleObj spid="_x0000_s300041" name="Equation" r:id="rId3" imgW="2971800" imgH="457200" progId="Equation.3">
                  <p:embed/>
                </p:oleObj>
              </mc:Choice>
              <mc:Fallback>
                <p:oleObj name="Equation" r:id="rId3" imgW="2971800" imgH="457200" progId="Equation.3">
                  <p:embed/>
                  <p:pic>
                    <p:nvPicPr>
                      <p:cNvPr id="0" name="Picture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4463" y="2133600"/>
                        <a:ext cx="5291137" cy="811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92869" name="Picture 5" descr="w167"/>
          <p:cNvPicPr>
            <a:picLocks noChangeAspect="1" noChangeArrowheads="1"/>
          </p:cNvPicPr>
          <p:nvPr/>
        </p:nvPicPr>
        <p:blipFill>
          <a:blip r:embed="rId5"/>
          <a:srcRect/>
          <a:stretch>
            <a:fillRect/>
          </a:stretch>
        </p:blipFill>
        <p:spPr bwMode="auto">
          <a:xfrm>
            <a:off x="4267200" y="5257800"/>
            <a:ext cx="4267200" cy="1268413"/>
          </a:xfrm>
          <a:prstGeom prst="rect">
            <a:avLst/>
          </a:prstGeom>
          <a:noFill/>
          <a:ln w="9525">
            <a:noFill/>
            <a:miter lim="800000"/>
            <a:headEnd/>
            <a:tailEnd/>
          </a:ln>
        </p:spPr>
      </p:pic>
      <p:graphicFrame>
        <p:nvGraphicFramePr>
          <p:cNvPr id="300033" name="Object 1025"/>
          <p:cNvGraphicFramePr>
            <a:graphicFrameLocks noChangeAspect="1"/>
          </p:cNvGraphicFramePr>
          <p:nvPr/>
        </p:nvGraphicFramePr>
        <p:xfrm>
          <a:off x="1524000" y="3505200"/>
          <a:ext cx="3886200" cy="800100"/>
        </p:xfrm>
        <a:graphic>
          <a:graphicData uri="http://schemas.openxmlformats.org/presentationml/2006/ole">
            <mc:AlternateContent xmlns:mc="http://schemas.openxmlformats.org/markup-compatibility/2006">
              <mc:Choice xmlns:v="urn:schemas-microsoft-com:vml" Requires="v">
                <p:oleObj spid="_x0000_s300042" name="Equation" r:id="rId6" imgW="2095200" imgH="431640" progId="Equation.3">
                  <p:embed/>
                </p:oleObj>
              </mc:Choice>
              <mc:Fallback>
                <p:oleObj name="Equation" r:id="rId6" imgW="2095200" imgH="431640" progId="Equation.3">
                  <p:embed/>
                  <p:pic>
                    <p:nvPicPr>
                      <p:cNvPr id="0" name="Picture 10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3505200"/>
                        <a:ext cx="38862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3: Partial Sums    </a:t>
            </a:r>
            <a:r>
              <a:rPr lang="en-US" sz="2400" b="1" dirty="0">
                <a:solidFill>
                  <a:srgbClr val="2125D7"/>
                </a:solidFill>
                <a:latin typeface="+mn-lt"/>
                <a:cs typeface="Times New Roman" pitchFamily="18" charset="0"/>
              </a:rPr>
              <a:t>(2 of 5)</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93891" name="Rectangle 3"/>
          <p:cNvSpPr>
            <a:spLocks noGrp="1" noChangeArrowheads="1"/>
          </p:cNvSpPr>
          <p:nvPr>
            <p:ph idx="1"/>
          </p:nvPr>
        </p:nvSpPr>
        <p:spPr>
          <a:xfrm>
            <a:off x="685800" y="1676400"/>
            <a:ext cx="8229600" cy="5029200"/>
          </a:xfrm>
        </p:spPr>
        <p:txBody>
          <a:bodyPr/>
          <a:lstStyle/>
          <a:p>
            <a:r>
              <a:rPr lang="en-US" sz="2400"/>
              <a:t>The </a:t>
            </a:r>
            <a:r>
              <a:rPr lang="en-US" sz="2400" i="1"/>
              <a:t>m</a:t>
            </a:r>
            <a:r>
              <a:rPr lang="en-US" sz="2400"/>
              <a:t>th partial sum in the Fourier series is  </a:t>
            </a:r>
            <a:endParaRPr lang="en-US" sz="2400">
              <a:sym typeface="Symbol" pitchFamily="18" charset="2"/>
            </a:endParaRPr>
          </a:p>
          <a:p>
            <a:endParaRPr lang="en-US" sz="2400">
              <a:sym typeface="Symbol" pitchFamily="18" charset="2"/>
            </a:endParaRPr>
          </a:p>
          <a:p>
            <a:endParaRPr lang="en-US" sz="2400">
              <a:sym typeface="Symbol" pitchFamily="18" charset="2"/>
            </a:endParaRPr>
          </a:p>
          <a:p>
            <a:pPr>
              <a:buFontTx/>
              <a:buNone/>
            </a:pPr>
            <a:r>
              <a:rPr lang="en-US" sz="2400">
                <a:sym typeface="Symbol" pitchFamily="18" charset="2"/>
              </a:rPr>
              <a:t>	and can be used to approximate the function </a:t>
            </a:r>
            <a:r>
              <a:rPr lang="en-US" sz="2400" i="1">
                <a:sym typeface="Symbol" pitchFamily="18" charset="2"/>
              </a:rPr>
              <a:t>f</a:t>
            </a:r>
            <a:r>
              <a:rPr lang="en-US" sz="2400">
                <a:sym typeface="Symbol" pitchFamily="18" charset="2"/>
              </a:rPr>
              <a:t>.  </a:t>
            </a:r>
          </a:p>
          <a:p>
            <a:r>
              <a:rPr lang="en-US" sz="2400">
                <a:sym typeface="Symbol" pitchFamily="18" charset="2"/>
              </a:rPr>
              <a:t>The coefficients diminish as (2</a:t>
            </a:r>
            <a:r>
              <a:rPr lang="en-US" sz="2400" i="1">
                <a:sym typeface="Symbol" pitchFamily="18" charset="2"/>
              </a:rPr>
              <a:t>n </a:t>
            </a:r>
            <a:r>
              <a:rPr lang="en-US" sz="2400">
                <a:sym typeface="Symbol" pitchFamily="18" charset="2"/>
              </a:rPr>
              <a:t>-1)</a:t>
            </a:r>
            <a:r>
              <a:rPr lang="en-US" sz="2400" baseline="30000">
                <a:sym typeface="Symbol" pitchFamily="18" charset="2"/>
              </a:rPr>
              <a:t>2</a:t>
            </a:r>
            <a:r>
              <a:rPr lang="en-US" sz="2400">
                <a:sym typeface="Symbol" pitchFamily="18" charset="2"/>
              </a:rPr>
              <a:t>, so the series converges fairly rapidly. This is seen below in the graph of </a:t>
            </a:r>
            <a:r>
              <a:rPr lang="en-US" sz="2400" i="1">
                <a:sym typeface="Symbol" pitchFamily="18" charset="2"/>
              </a:rPr>
              <a:t>s</a:t>
            </a:r>
            <a:r>
              <a:rPr lang="en-US" sz="2400" baseline="-25000">
                <a:sym typeface="Symbol" pitchFamily="18" charset="2"/>
              </a:rPr>
              <a:t>1</a:t>
            </a:r>
            <a:r>
              <a:rPr lang="en-US" sz="2400">
                <a:sym typeface="Symbol" pitchFamily="18" charset="2"/>
              </a:rPr>
              <a:t>, </a:t>
            </a:r>
            <a:r>
              <a:rPr lang="en-US" sz="2400" i="1">
                <a:sym typeface="Symbol" pitchFamily="18" charset="2"/>
              </a:rPr>
              <a:t>s</a:t>
            </a:r>
            <a:r>
              <a:rPr lang="en-US" sz="2400" baseline="-25000">
                <a:sym typeface="Symbol" pitchFamily="18" charset="2"/>
              </a:rPr>
              <a:t>2</a:t>
            </a:r>
            <a:r>
              <a:rPr lang="en-US" sz="2400">
                <a:sym typeface="Symbol" pitchFamily="18" charset="2"/>
              </a:rPr>
              <a:t>, and  </a:t>
            </a:r>
            <a:r>
              <a:rPr lang="en-US" sz="2400" i="1">
                <a:sym typeface="Symbol" pitchFamily="18" charset="2"/>
              </a:rPr>
              <a:t>f</a:t>
            </a:r>
            <a:r>
              <a:rPr lang="en-US" sz="2400">
                <a:sym typeface="Symbol" pitchFamily="18" charset="2"/>
              </a:rPr>
              <a:t>. </a:t>
            </a:r>
            <a:endParaRPr lang="en-US" sz="2400" i="1"/>
          </a:p>
        </p:txBody>
      </p:sp>
      <p:graphicFrame>
        <p:nvGraphicFramePr>
          <p:cNvPr id="293894" name="Object 6"/>
          <p:cNvGraphicFramePr>
            <a:graphicFrameLocks noChangeAspect="1"/>
          </p:cNvGraphicFramePr>
          <p:nvPr/>
        </p:nvGraphicFramePr>
        <p:xfrm>
          <a:off x="1454150" y="2209800"/>
          <a:ext cx="4027488" cy="800100"/>
        </p:xfrm>
        <a:graphic>
          <a:graphicData uri="http://schemas.openxmlformats.org/presentationml/2006/ole">
            <mc:AlternateContent xmlns:mc="http://schemas.openxmlformats.org/markup-compatibility/2006">
              <mc:Choice xmlns:v="urn:schemas-microsoft-com:vml" Requires="v">
                <p:oleObj spid="_x0000_s293899" name="Equation" r:id="rId3" imgW="2171520" imgH="431640" progId="Equation.3">
                  <p:embed/>
                </p:oleObj>
              </mc:Choice>
              <mc:Fallback>
                <p:oleObj name="Equation" r:id="rId3" imgW="2171520" imgH="431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4150" y="2209800"/>
                        <a:ext cx="4027488"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93895" name="Picture 7" descr="C:\b\BOYCEALL\Art\ch10\w169.jpg"/>
          <p:cNvPicPr>
            <a:picLocks noChangeAspect="1" noChangeArrowheads="1"/>
          </p:cNvPicPr>
          <p:nvPr/>
        </p:nvPicPr>
        <p:blipFill>
          <a:blip r:embed="rId5"/>
          <a:srcRect/>
          <a:stretch>
            <a:fillRect/>
          </a:stretch>
        </p:blipFill>
        <p:spPr bwMode="auto">
          <a:xfrm>
            <a:off x="2590800" y="4419600"/>
            <a:ext cx="3886200" cy="2054225"/>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3: Errors    </a:t>
            </a:r>
            <a:r>
              <a:rPr lang="en-US" sz="2400" b="1" dirty="0">
                <a:solidFill>
                  <a:srgbClr val="2125D7"/>
                </a:solidFill>
                <a:latin typeface="+mn-lt"/>
                <a:cs typeface="Times New Roman" pitchFamily="18" charset="0"/>
              </a:rPr>
              <a:t>(3 of 5)</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94915" name="Rectangle 3"/>
          <p:cNvSpPr>
            <a:spLocks noGrp="1" noChangeArrowheads="1"/>
          </p:cNvSpPr>
          <p:nvPr>
            <p:ph idx="1"/>
          </p:nvPr>
        </p:nvSpPr>
        <p:spPr>
          <a:xfrm>
            <a:off x="685800" y="1676400"/>
            <a:ext cx="8229600" cy="5029200"/>
          </a:xfrm>
        </p:spPr>
        <p:txBody>
          <a:bodyPr/>
          <a:lstStyle/>
          <a:p>
            <a:r>
              <a:rPr lang="en-US" sz="2400"/>
              <a:t>To investigate the convergence in more detail, we consider the error function </a:t>
            </a:r>
            <a:r>
              <a:rPr lang="en-US" sz="2400" i="1">
                <a:sym typeface="Symbol" pitchFamily="18" charset="2"/>
              </a:rPr>
              <a:t>e</a:t>
            </a:r>
            <a:r>
              <a:rPr lang="en-US" sz="2400" i="1" baseline="-25000">
                <a:sym typeface="Symbol" pitchFamily="18" charset="2"/>
              </a:rPr>
              <a:t>m</a:t>
            </a:r>
            <a:r>
              <a:rPr lang="en-US" sz="2400">
                <a:sym typeface="Symbol" pitchFamily="18" charset="2"/>
              </a:rPr>
              <a:t>(</a:t>
            </a:r>
            <a:r>
              <a:rPr lang="en-US" sz="2400" i="1">
                <a:sym typeface="Symbol" pitchFamily="18" charset="2"/>
              </a:rPr>
              <a:t>x</a:t>
            </a:r>
            <a:r>
              <a:rPr lang="en-US" sz="2400">
                <a:sym typeface="Symbol" pitchFamily="18" charset="2"/>
              </a:rPr>
              <a:t>) = </a:t>
            </a:r>
            <a:r>
              <a:rPr lang="en-US" sz="2400" i="1">
                <a:sym typeface="Symbol" pitchFamily="18" charset="2"/>
              </a:rPr>
              <a:t>f</a:t>
            </a:r>
            <a:r>
              <a:rPr lang="en-US" sz="2400">
                <a:sym typeface="Symbol" pitchFamily="18" charset="2"/>
              </a:rPr>
              <a:t> (</a:t>
            </a:r>
            <a:r>
              <a:rPr lang="en-US" sz="2400" i="1">
                <a:sym typeface="Symbol" pitchFamily="18" charset="2"/>
              </a:rPr>
              <a:t>x</a:t>
            </a:r>
            <a:r>
              <a:rPr lang="en-US" sz="2400">
                <a:sym typeface="Symbol" pitchFamily="18" charset="2"/>
              </a:rPr>
              <a:t>) - </a:t>
            </a:r>
            <a:r>
              <a:rPr lang="en-US" sz="2400" i="1">
                <a:sym typeface="Symbol" pitchFamily="18" charset="2"/>
              </a:rPr>
              <a:t>s</a:t>
            </a:r>
            <a:r>
              <a:rPr lang="en-US" sz="2400" i="1" baseline="-25000">
                <a:sym typeface="Symbol" pitchFamily="18" charset="2"/>
              </a:rPr>
              <a:t>m</a:t>
            </a:r>
            <a:r>
              <a:rPr lang="en-US" sz="2400">
                <a:sym typeface="Symbol" pitchFamily="18" charset="2"/>
              </a:rPr>
              <a:t>(</a:t>
            </a:r>
            <a:r>
              <a:rPr lang="en-US" sz="2400" i="1">
                <a:sym typeface="Symbol" pitchFamily="18" charset="2"/>
              </a:rPr>
              <a:t>x</a:t>
            </a:r>
            <a:r>
              <a:rPr lang="en-US" sz="2400">
                <a:sym typeface="Symbol" pitchFamily="18" charset="2"/>
              </a:rPr>
              <a:t>).   </a:t>
            </a:r>
          </a:p>
          <a:p>
            <a:r>
              <a:rPr lang="en-US" sz="2400">
                <a:sym typeface="Symbol" pitchFamily="18" charset="2"/>
              </a:rPr>
              <a:t>Given below is a graph of |</a:t>
            </a:r>
            <a:r>
              <a:rPr lang="en-US" sz="2400" i="1">
                <a:sym typeface="Symbol" pitchFamily="18" charset="2"/>
              </a:rPr>
              <a:t>e</a:t>
            </a:r>
            <a:r>
              <a:rPr lang="en-US" sz="2400" baseline="-25000">
                <a:sym typeface="Symbol" pitchFamily="18" charset="2"/>
              </a:rPr>
              <a:t>6</a:t>
            </a:r>
            <a:r>
              <a:rPr lang="en-US" sz="2400">
                <a:sym typeface="Symbol" pitchFamily="18" charset="2"/>
              </a:rPr>
              <a:t>(</a:t>
            </a:r>
            <a:r>
              <a:rPr lang="en-US" sz="2400" i="1">
                <a:sym typeface="Symbol" pitchFamily="18" charset="2"/>
              </a:rPr>
              <a:t>x</a:t>
            </a:r>
            <a:r>
              <a:rPr lang="en-US" sz="2400">
                <a:sym typeface="Symbol" pitchFamily="18" charset="2"/>
              </a:rPr>
              <a:t>)| on 0  </a:t>
            </a:r>
            <a:r>
              <a:rPr lang="en-US" sz="2400" i="1">
                <a:sym typeface="Symbol" pitchFamily="18" charset="2"/>
              </a:rPr>
              <a:t>x</a:t>
            </a:r>
            <a:r>
              <a:rPr lang="en-US" sz="2400">
                <a:sym typeface="Symbol" pitchFamily="18" charset="2"/>
              </a:rPr>
              <a:t>  2. </a:t>
            </a:r>
          </a:p>
          <a:p>
            <a:r>
              <a:rPr lang="en-US" sz="2400">
                <a:sym typeface="Symbol" pitchFamily="18" charset="2"/>
              </a:rPr>
              <a:t>Note that the error is greatest at  </a:t>
            </a:r>
            <a:r>
              <a:rPr lang="en-US" sz="2400" i="1">
                <a:sym typeface="Symbol" pitchFamily="18" charset="2"/>
              </a:rPr>
              <a:t>x = </a:t>
            </a:r>
            <a:r>
              <a:rPr lang="en-US" sz="2400">
                <a:sym typeface="Symbol" pitchFamily="18" charset="2"/>
              </a:rPr>
              <a:t>0 and </a:t>
            </a:r>
            <a:r>
              <a:rPr lang="en-US" sz="2400" i="1">
                <a:sym typeface="Symbol" pitchFamily="18" charset="2"/>
              </a:rPr>
              <a:t>x</a:t>
            </a:r>
            <a:r>
              <a:rPr lang="en-US" sz="2400">
                <a:sym typeface="Symbol" pitchFamily="18" charset="2"/>
              </a:rPr>
              <a:t> = 2, where the graph of </a:t>
            </a:r>
            <a:r>
              <a:rPr lang="en-US" sz="2400" i="1">
                <a:sym typeface="Symbol" pitchFamily="18" charset="2"/>
              </a:rPr>
              <a:t>f</a:t>
            </a:r>
            <a:r>
              <a:rPr lang="en-US" sz="2400">
                <a:sym typeface="Symbol" pitchFamily="18" charset="2"/>
              </a:rPr>
              <a:t>(</a:t>
            </a:r>
            <a:r>
              <a:rPr lang="en-US" sz="2400" i="1">
                <a:sym typeface="Symbol" pitchFamily="18" charset="2"/>
              </a:rPr>
              <a:t>x</a:t>
            </a:r>
            <a:r>
              <a:rPr lang="en-US" sz="2400">
                <a:sym typeface="Symbol" pitchFamily="18" charset="2"/>
              </a:rPr>
              <a:t>) has corners. </a:t>
            </a:r>
          </a:p>
          <a:p>
            <a:r>
              <a:rPr lang="en-US" sz="2400">
                <a:sym typeface="Symbol" pitchFamily="18" charset="2"/>
              </a:rPr>
              <a:t>Similar graphs are obtained for other values of </a:t>
            </a:r>
            <a:r>
              <a:rPr lang="en-US" sz="2400" i="1">
                <a:sym typeface="Symbol" pitchFamily="18" charset="2"/>
              </a:rPr>
              <a:t>m</a:t>
            </a:r>
            <a:r>
              <a:rPr lang="en-US" sz="2400">
                <a:sym typeface="Symbol" pitchFamily="18" charset="2"/>
              </a:rPr>
              <a:t>. </a:t>
            </a:r>
          </a:p>
        </p:txBody>
      </p:sp>
      <p:pic>
        <p:nvPicPr>
          <p:cNvPr id="294917" name="Picture 5" descr="C:\b\BOYCEALL\Art\ch10\w169.jpg"/>
          <p:cNvPicPr>
            <a:picLocks noChangeAspect="1" noChangeArrowheads="1"/>
          </p:cNvPicPr>
          <p:nvPr/>
        </p:nvPicPr>
        <p:blipFill>
          <a:blip r:embed="rId2"/>
          <a:srcRect/>
          <a:stretch>
            <a:fillRect/>
          </a:stretch>
        </p:blipFill>
        <p:spPr bwMode="auto">
          <a:xfrm>
            <a:off x="4724400" y="4495800"/>
            <a:ext cx="3886200" cy="2054225"/>
          </a:xfrm>
          <a:prstGeom prst="rect">
            <a:avLst/>
          </a:prstGeom>
          <a:noFill/>
          <a:ln w="9525">
            <a:noFill/>
            <a:miter lim="800000"/>
            <a:headEnd/>
            <a:tailEnd/>
          </a:ln>
        </p:spPr>
      </p:pic>
      <p:pic>
        <p:nvPicPr>
          <p:cNvPr id="294918" name="Picture 6" descr="C:\b\BOYCEALL\Art\ch10\w170.jpg"/>
          <p:cNvPicPr>
            <a:picLocks noChangeAspect="1" noChangeArrowheads="1"/>
          </p:cNvPicPr>
          <p:nvPr/>
        </p:nvPicPr>
        <p:blipFill>
          <a:blip r:embed="rId3"/>
          <a:srcRect/>
          <a:stretch>
            <a:fillRect/>
          </a:stretch>
        </p:blipFill>
        <p:spPr bwMode="auto">
          <a:xfrm>
            <a:off x="1371600" y="4495800"/>
            <a:ext cx="2963863" cy="2066925"/>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Fourier Series Representation of Functions</a:t>
            </a:r>
            <a:endParaRPr lang="en-US" sz="3200" b="1" i="1" dirty="0">
              <a:solidFill>
                <a:srgbClr val="2125D7"/>
              </a:solidFill>
              <a:latin typeface="+mn-lt"/>
              <a:cs typeface="Times New Roman" pitchFamily="18" charset="0"/>
            </a:endParaRPr>
          </a:p>
        </p:txBody>
      </p:sp>
      <p:sp>
        <p:nvSpPr>
          <p:cNvPr id="232451" name="Rectangle 3"/>
          <p:cNvSpPr>
            <a:spLocks noGrp="1" noChangeArrowheads="1"/>
          </p:cNvSpPr>
          <p:nvPr>
            <p:ph idx="1"/>
          </p:nvPr>
        </p:nvSpPr>
        <p:spPr>
          <a:xfrm>
            <a:off x="685800" y="1676400"/>
            <a:ext cx="8229600" cy="5029200"/>
          </a:xfrm>
        </p:spPr>
        <p:txBody>
          <a:bodyPr/>
          <a:lstStyle/>
          <a:p>
            <a:r>
              <a:rPr lang="en-US" sz="2400"/>
              <a:t>We begin with a series of the form</a:t>
            </a:r>
          </a:p>
          <a:p>
            <a:endParaRPr lang="en-US" sz="2400"/>
          </a:p>
          <a:p>
            <a:endParaRPr lang="en-US" sz="2400"/>
          </a:p>
          <a:p>
            <a:r>
              <a:rPr lang="en-US" sz="2400"/>
              <a:t>On the set of points where this series converges, it defines a function </a:t>
            </a:r>
            <a:r>
              <a:rPr lang="en-US" sz="2400" i="1"/>
              <a:t>f</a:t>
            </a:r>
            <a:r>
              <a:rPr lang="en-US" sz="2400"/>
              <a:t> whose value at each point </a:t>
            </a:r>
            <a:r>
              <a:rPr lang="en-US" sz="2400" i="1"/>
              <a:t>x</a:t>
            </a:r>
            <a:r>
              <a:rPr lang="en-US" sz="2400"/>
              <a:t> is the sum of the series for that value of </a:t>
            </a:r>
            <a:r>
              <a:rPr lang="en-US" sz="2400" i="1"/>
              <a:t>x</a:t>
            </a:r>
            <a:r>
              <a:rPr lang="en-US" sz="2400"/>
              <a:t>.  </a:t>
            </a:r>
          </a:p>
          <a:p>
            <a:r>
              <a:rPr lang="en-US" sz="2400"/>
              <a:t>In this case the series is said to be the </a:t>
            </a:r>
            <a:r>
              <a:rPr lang="en-US" sz="2400" b="1"/>
              <a:t>Fourier series </a:t>
            </a:r>
            <a:r>
              <a:rPr lang="en-US" sz="2400"/>
              <a:t>of </a:t>
            </a:r>
            <a:r>
              <a:rPr lang="en-US" sz="2400" i="1"/>
              <a:t>f</a:t>
            </a:r>
            <a:r>
              <a:rPr lang="en-US" sz="2400"/>
              <a:t>.  </a:t>
            </a:r>
          </a:p>
          <a:p>
            <a:r>
              <a:rPr lang="en-US" sz="2400"/>
              <a:t>Our immediate goals are to determine what functions can be represented as a sum of Fourier series, and to find some means of computing the coefficients in the series corresponding to a given function. </a:t>
            </a:r>
          </a:p>
        </p:txBody>
      </p:sp>
      <p:graphicFrame>
        <p:nvGraphicFramePr>
          <p:cNvPr id="232452" name="Object 4"/>
          <p:cNvGraphicFramePr>
            <a:graphicFrameLocks noChangeAspect="1"/>
          </p:cNvGraphicFramePr>
          <p:nvPr/>
        </p:nvGraphicFramePr>
        <p:xfrm>
          <a:off x="1828800" y="2209800"/>
          <a:ext cx="4186238" cy="796925"/>
        </p:xfrm>
        <a:graphic>
          <a:graphicData uri="http://schemas.openxmlformats.org/presentationml/2006/ole">
            <mc:AlternateContent xmlns:mc="http://schemas.openxmlformats.org/markup-compatibility/2006">
              <mc:Choice xmlns:v="urn:schemas-microsoft-com:vml" Requires="v">
                <p:oleObj spid="_x0000_s232457" name="Equation" r:id="rId3" imgW="2260440" imgH="431640" progId="Equation.3">
                  <p:embed/>
                </p:oleObj>
              </mc:Choice>
              <mc:Fallback>
                <p:oleObj name="Equation" r:id="rId3" imgW="2260440" imgH="4316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2209800"/>
                        <a:ext cx="4186238" cy="79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3: Uniform Bound    </a:t>
            </a:r>
            <a:r>
              <a:rPr lang="en-US" sz="2400" b="1" dirty="0">
                <a:solidFill>
                  <a:srgbClr val="2125D7"/>
                </a:solidFill>
                <a:latin typeface="+mn-lt"/>
                <a:cs typeface="Times New Roman" pitchFamily="18" charset="0"/>
              </a:rPr>
              <a:t>(4 of 5)</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95939" name="Rectangle 3"/>
          <p:cNvSpPr>
            <a:spLocks noGrp="1" noChangeArrowheads="1"/>
          </p:cNvSpPr>
          <p:nvPr>
            <p:ph idx="1"/>
          </p:nvPr>
        </p:nvSpPr>
        <p:spPr>
          <a:xfrm>
            <a:off x="685800" y="1676400"/>
            <a:ext cx="8229600" cy="5029200"/>
          </a:xfrm>
        </p:spPr>
        <p:txBody>
          <a:bodyPr/>
          <a:lstStyle/>
          <a:p>
            <a:r>
              <a:rPr lang="en-US" sz="2400"/>
              <a:t>Since the maximum</a:t>
            </a:r>
            <a:r>
              <a:rPr lang="en-US" sz="2400">
                <a:sym typeface="Symbol" pitchFamily="18" charset="2"/>
              </a:rPr>
              <a:t> error occurs at </a:t>
            </a:r>
            <a:r>
              <a:rPr lang="en-US" sz="2400" i="1">
                <a:sym typeface="Symbol" pitchFamily="18" charset="2"/>
              </a:rPr>
              <a:t>x = </a:t>
            </a:r>
            <a:r>
              <a:rPr lang="en-US" sz="2400">
                <a:sym typeface="Symbol" pitchFamily="18" charset="2"/>
              </a:rPr>
              <a:t>0 or </a:t>
            </a:r>
            <a:r>
              <a:rPr lang="en-US" sz="2400" i="1">
                <a:sym typeface="Symbol" pitchFamily="18" charset="2"/>
              </a:rPr>
              <a:t>x</a:t>
            </a:r>
            <a:r>
              <a:rPr lang="en-US" sz="2400">
                <a:sym typeface="Symbol" pitchFamily="18" charset="2"/>
              </a:rPr>
              <a:t> = 2, we obtain a uniform error bound for each </a:t>
            </a:r>
            <a:r>
              <a:rPr lang="en-US" sz="2400" i="1">
                <a:sym typeface="Symbol" pitchFamily="18" charset="2"/>
              </a:rPr>
              <a:t>m</a:t>
            </a:r>
            <a:r>
              <a:rPr lang="en-US" sz="2400">
                <a:sym typeface="Symbol" pitchFamily="18" charset="2"/>
              </a:rPr>
              <a:t> by evaluating |</a:t>
            </a:r>
            <a:r>
              <a:rPr lang="en-US" sz="2400" i="1">
                <a:sym typeface="Symbol" pitchFamily="18" charset="2"/>
              </a:rPr>
              <a:t>e</a:t>
            </a:r>
            <a:r>
              <a:rPr lang="en-US" sz="2400" i="1" baseline="-25000">
                <a:sym typeface="Symbol" pitchFamily="18" charset="2"/>
              </a:rPr>
              <a:t>m</a:t>
            </a:r>
            <a:r>
              <a:rPr lang="en-US" sz="2400">
                <a:sym typeface="Symbol" pitchFamily="18" charset="2"/>
              </a:rPr>
              <a:t>(</a:t>
            </a:r>
            <a:r>
              <a:rPr lang="en-US" sz="2400" i="1">
                <a:sym typeface="Symbol" pitchFamily="18" charset="2"/>
              </a:rPr>
              <a:t>x</a:t>
            </a:r>
            <a:r>
              <a:rPr lang="en-US" sz="2400">
                <a:sym typeface="Symbol" pitchFamily="18" charset="2"/>
              </a:rPr>
              <a:t>)| at one of these points.</a:t>
            </a:r>
          </a:p>
          <a:p>
            <a:r>
              <a:rPr lang="en-US" sz="2400">
                <a:sym typeface="Symbol" pitchFamily="18" charset="2"/>
              </a:rPr>
              <a:t>For example, </a:t>
            </a:r>
            <a:r>
              <a:rPr lang="en-US" sz="2400" i="1">
                <a:sym typeface="Symbol" pitchFamily="18" charset="2"/>
              </a:rPr>
              <a:t>e</a:t>
            </a:r>
            <a:r>
              <a:rPr lang="en-US" sz="2400" baseline="-25000">
                <a:sym typeface="Symbol" pitchFamily="18" charset="2"/>
              </a:rPr>
              <a:t>6</a:t>
            </a:r>
            <a:r>
              <a:rPr lang="en-US" sz="2400">
                <a:sym typeface="Symbol" pitchFamily="18" charset="2"/>
              </a:rPr>
              <a:t>(2) = 0.03370, and hence |</a:t>
            </a:r>
            <a:r>
              <a:rPr lang="en-US" sz="2400" i="1">
                <a:sym typeface="Symbol" pitchFamily="18" charset="2"/>
              </a:rPr>
              <a:t>e</a:t>
            </a:r>
            <a:r>
              <a:rPr lang="en-US" sz="2400" baseline="-25000">
                <a:sym typeface="Symbol" pitchFamily="18" charset="2"/>
              </a:rPr>
              <a:t>6</a:t>
            </a:r>
            <a:r>
              <a:rPr lang="en-US" sz="2400">
                <a:sym typeface="Symbol" pitchFamily="18" charset="2"/>
              </a:rPr>
              <a:t>(</a:t>
            </a:r>
            <a:r>
              <a:rPr lang="en-US" sz="2400" i="1">
                <a:sym typeface="Symbol" pitchFamily="18" charset="2"/>
              </a:rPr>
              <a:t>x</a:t>
            </a:r>
            <a:r>
              <a:rPr lang="en-US" sz="2400">
                <a:sym typeface="Symbol" pitchFamily="18" charset="2"/>
              </a:rPr>
              <a:t>)| &lt; 0.034 on </a:t>
            </a:r>
            <a:br>
              <a:rPr lang="en-US" sz="2400">
                <a:sym typeface="Symbol" pitchFamily="18" charset="2"/>
              </a:rPr>
            </a:br>
            <a:r>
              <a:rPr lang="en-US" sz="2400">
                <a:sym typeface="Symbol" pitchFamily="18" charset="2"/>
              </a:rPr>
              <a:t>0  </a:t>
            </a:r>
            <a:r>
              <a:rPr lang="en-US" sz="2400" i="1">
                <a:sym typeface="Symbol" pitchFamily="18" charset="2"/>
              </a:rPr>
              <a:t>x</a:t>
            </a:r>
            <a:r>
              <a:rPr lang="en-US" sz="2400">
                <a:sym typeface="Symbol" pitchFamily="18" charset="2"/>
              </a:rPr>
              <a:t>  2, and consequently for all </a:t>
            </a:r>
            <a:r>
              <a:rPr lang="en-US" sz="2400" i="1">
                <a:sym typeface="Symbol" pitchFamily="18" charset="2"/>
              </a:rPr>
              <a:t>x</a:t>
            </a:r>
            <a:r>
              <a:rPr lang="en-US" sz="2400">
                <a:sym typeface="Symbol" pitchFamily="18" charset="2"/>
              </a:rPr>
              <a:t>.  </a:t>
            </a:r>
          </a:p>
        </p:txBody>
      </p:sp>
      <p:pic>
        <p:nvPicPr>
          <p:cNvPr id="295940" name="Picture 4" descr="C:\b\BOYCEALL\Art\ch10\w169.jpg"/>
          <p:cNvPicPr>
            <a:picLocks noChangeAspect="1" noChangeArrowheads="1"/>
          </p:cNvPicPr>
          <p:nvPr/>
        </p:nvPicPr>
        <p:blipFill>
          <a:blip r:embed="rId2"/>
          <a:srcRect/>
          <a:stretch>
            <a:fillRect/>
          </a:stretch>
        </p:blipFill>
        <p:spPr bwMode="auto">
          <a:xfrm>
            <a:off x="4648200" y="4419600"/>
            <a:ext cx="3886200" cy="2054225"/>
          </a:xfrm>
          <a:prstGeom prst="rect">
            <a:avLst/>
          </a:prstGeom>
          <a:noFill/>
          <a:ln w="9525">
            <a:noFill/>
            <a:miter lim="800000"/>
            <a:headEnd/>
            <a:tailEnd/>
          </a:ln>
        </p:spPr>
      </p:pic>
      <p:pic>
        <p:nvPicPr>
          <p:cNvPr id="295941" name="Picture 5" descr="C:\b\BOYCEALL\Art\ch10\w170.jpg"/>
          <p:cNvPicPr>
            <a:picLocks noChangeAspect="1" noChangeArrowheads="1"/>
          </p:cNvPicPr>
          <p:nvPr/>
        </p:nvPicPr>
        <p:blipFill>
          <a:blip r:embed="rId3"/>
          <a:srcRect/>
          <a:stretch>
            <a:fillRect/>
          </a:stretch>
        </p:blipFill>
        <p:spPr bwMode="auto">
          <a:xfrm>
            <a:off x="1219200" y="4419600"/>
            <a:ext cx="2963863" cy="2066925"/>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3: Speed of Convergence    </a:t>
            </a:r>
            <a:r>
              <a:rPr lang="en-US" sz="2400" b="1" dirty="0">
                <a:solidFill>
                  <a:srgbClr val="2125D7"/>
                </a:solidFill>
                <a:latin typeface="+mn-lt"/>
                <a:cs typeface="Times New Roman" pitchFamily="18" charset="0"/>
              </a:rPr>
              <a:t>(5 of 5)</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96963" name="Rectangle 3"/>
          <p:cNvSpPr>
            <a:spLocks noGrp="1" noChangeArrowheads="1"/>
          </p:cNvSpPr>
          <p:nvPr>
            <p:ph idx="1"/>
          </p:nvPr>
        </p:nvSpPr>
        <p:spPr>
          <a:xfrm>
            <a:off x="685800" y="1676400"/>
            <a:ext cx="8229600" cy="5029200"/>
          </a:xfrm>
        </p:spPr>
        <p:txBody>
          <a:bodyPr/>
          <a:lstStyle/>
          <a:p>
            <a:r>
              <a:rPr lang="en-US" sz="2400"/>
              <a:t>The table below shows values of </a:t>
            </a:r>
            <a:r>
              <a:rPr lang="en-US" sz="2400">
                <a:sym typeface="Symbol" pitchFamily="18" charset="2"/>
              </a:rPr>
              <a:t>|</a:t>
            </a:r>
            <a:r>
              <a:rPr lang="en-US" sz="2400" i="1">
                <a:sym typeface="Symbol" pitchFamily="18" charset="2"/>
              </a:rPr>
              <a:t>e</a:t>
            </a:r>
            <a:r>
              <a:rPr lang="en-US" sz="2400" i="1" baseline="-25000">
                <a:sym typeface="Symbol" pitchFamily="18" charset="2"/>
              </a:rPr>
              <a:t>m</a:t>
            </a:r>
            <a:r>
              <a:rPr lang="en-US" sz="2400">
                <a:sym typeface="Symbol" pitchFamily="18" charset="2"/>
              </a:rPr>
              <a:t>(2)|</a:t>
            </a:r>
            <a:r>
              <a:rPr lang="en-US" sz="2400"/>
              <a:t> for other values of </a:t>
            </a:r>
            <a:r>
              <a:rPr lang="en-US" sz="2400" i="1"/>
              <a:t>m</a:t>
            </a:r>
            <a:r>
              <a:rPr lang="en-US" sz="2400"/>
              <a:t>, and these data points are plotted below also. </a:t>
            </a:r>
          </a:p>
          <a:p>
            <a:r>
              <a:rPr lang="en-US" sz="2400">
                <a:sym typeface="Symbol" pitchFamily="18" charset="2"/>
              </a:rPr>
              <a:t> From this information, we can begin to estimate the number of terms that are needed to achieve a given level of accuracy.</a:t>
            </a:r>
          </a:p>
          <a:p>
            <a:r>
              <a:rPr lang="en-US" sz="2400">
                <a:sym typeface="Symbol" pitchFamily="18" charset="2"/>
              </a:rPr>
              <a:t>To guarantee that |</a:t>
            </a:r>
            <a:r>
              <a:rPr lang="en-US" sz="2400" i="1">
                <a:sym typeface="Symbol" pitchFamily="18" charset="2"/>
              </a:rPr>
              <a:t>e</a:t>
            </a:r>
            <a:r>
              <a:rPr lang="en-US" sz="2400" i="1" baseline="-25000">
                <a:sym typeface="Symbol" pitchFamily="18" charset="2"/>
              </a:rPr>
              <a:t>m</a:t>
            </a:r>
            <a:r>
              <a:rPr lang="en-US" sz="2400">
                <a:sym typeface="Symbol" pitchFamily="18" charset="2"/>
              </a:rPr>
              <a:t>(2)|  0.01, we need to choose </a:t>
            </a:r>
            <a:r>
              <a:rPr lang="en-US" sz="2400" i="1">
                <a:sym typeface="Symbol" pitchFamily="18" charset="2"/>
              </a:rPr>
              <a:t>m</a:t>
            </a:r>
            <a:r>
              <a:rPr lang="en-US" sz="2400">
                <a:sym typeface="Symbol" pitchFamily="18" charset="2"/>
              </a:rPr>
              <a:t> = 21.  </a:t>
            </a:r>
          </a:p>
        </p:txBody>
      </p:sp>
      <p:pic>
        <p:nvPicPr>
          <p:cNvPr id="296966" name="Picture 6" descr="C:\b\BOYCEALL\Art\ch10\w171.jpg"/>
          <p:cNvPicPr>
            <a:picLocks noChangeAspect="1" noChangeArrowheads="1"/>
          </p:cNvPicPr>
          <p:nvPr/>
        </p:nvPicPr>
        <p:blipFill>
          <a:blip r:embed="rId3"/>
          <a:srcRect/>
          <a:stretch>
            <a:fillRect/>
          </a:stretch>
        </p:blipFill>
        <p:spPr bwMode="auto">
          <a:xfrm>
            <a:off x="4724400" y="4114800"/>
            <a:ext cx="3621088" cy="2479675"/>
          </a:xfrm>
          <a:prstGeom prst="rect">
            <a:avLst/>
          </a:prstGeom>
          <a:noFill/>
          <a:ln w="9525">
            <a:noFill/>
            <a:miter lim="800000"/>
            <a:headEnd/>
            <a:tailEnd/>
          </a:ln>
        </p:spPr>
      </p:pic>
      <p:graphicFrame>
        <p:nvGraphicFramePr>
          <p:cNvPr id="296968" name="Object 8"/>
          <p:cNvGraphicFramePr>
            <a:graphicFrameLocks noChangeAspect="1"/>
          </p:cNvGraphicFramePr>
          <p:nvPr/>
        </p:nvGraphicFramePr>
        <p:xfrm>
          <a:off x="1447800" y="4114800"/>
          <a:ext cx="2176463" cy="2209800"/>
        </p:xfrm>
        <a:graphic>
          <a:graphicData uri="http://schemas.openxmlformats.org/presentationml/2006/ole">
            <mc:AlternateContent xmlns:mc="http://schemas.openxmlformats.org/markup-compatibility/2006">
              <mc:Choice xmlns:v="urn:schemas-microsoft-com:vml" Requires="v">
                <p:oleObj spid="_x0000_s296973" name="Worksheet" r:id="rId4" imgW="1471320" imgH="1477080" progId="Excel.Sheet.8">
                  <p:embed/>
                </p:oleObj>
              </mc:Choice>
              <mc:Fallback>
                <p:oleObj name="Worksheet" r:id="rId4" imgW="1471320" imgH="1477080" progId="Excel.Sheet.8">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4114800"/>
                        <a:ext cx="2176463"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Broad Use of Fourier Series</a:t>
            </a:r>
            <a:endParaRPr lang="en-US" sz="3200" b="1" i="1" dirty="0">
              <a:solidFill>
                <a:srgbClr val="2125D7"/>
              </a:solidFill>
              <a:latin typeface="+mn-lt"/>
              <a:cs typeface="Times New Roman" pitchFamily="18" charset="0"/>
            </a:endParaRPr>
          </a:p>
        </p:txBody>
      </p:sp>
      <p:sp>
        <p:nvSpPr>
          <p:cNvPr id="297987" name="Rectangle 3"/>
          <p:cNvSpPr>
            <a:spLocks noGrp="1" noChangeArrowheads="1"/>
          </p:cNvSpPr>
          <p:nvPr>
            <p:ph idx="1"/>
          </p:nvPr>
        </p:nvSpPr>
        <p:spPr>
          <a:xfrm>
            <a:off x="685800" y="1676400"/>
            <a:ext cx="8229600" cy="5029200"/>
          </a:xfrm>
        </p:spPr>
        <p:txBody>
          <a:bodyPr/>
          <a:lstStyle/>
          <a:p>
            <a:r>
              <a:rPr lang="en-US" sz="2400"/>
              <a:t>We will be using Fourier series</a:t>
            </a:r>
            <a:r>
              <a:rPr lang="en-US" sz="2400" b="1"/>
              <a:t> </a:t>
            </a:r>
            <a:r>
              <a:rPr lang="en-US" sz="2400"/>
              <a:t>as a means of solving certain problems in partial differential equations.   </a:t>
            </a:r>
          </a:p>
          <a:p>
            <a:r>
              <a:rPr lang="en-US" sz="2400"/>
              <a:t>However, Fourier series have much wider application in science and engineering, and in general are valuable tools in the investigations of periodic phenomena.  </a:t>
            </a:r>
          </a:p>
          <a:p>
            <a:r>
              <a:rPr lang="en-US" sz="2400"/>
              <a:t>For example, a basic problem in spectral analysis is to resolve an incoming signal into its harmonic components, which amounts to constructing its Fourier series representation.</a:t>
            </a:r>
          </a:p>
          <a:p>
            <a:r>
              <a:rPr lang="en-US" sz="2400"/>
              <a:t>In some frequency ranges the separate terms correspond to different colors or to different audible tones. </a:t>
            </a:r>
          </a:p>
          <a:p>
            <a:r>
              <a:rPr lang="en-US" sz="2400"/>
              <a:t>The magnitude of the coefficient determines the amplitude of each component.</a:t>
            </a:r>
            <a:endParaRPr lang="en-US" sz="2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Periodic Functions</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76483" name="Rectangle 3"/>
          <p:cNvSpPr>
            <a:spLocks noGrp="1" noChangeArrowheads="1"/>
          </p:cNvSpPr>
          <p:nvPr>
            <p:ph idx="1"/>
          </p:nvPr>
        </p:nvSpPr>
        <p:spPr>
          <a:xfrm>
            <a:off x="685800" y="1676400"/>
            <a:ext cx="8229600" cy="5029200"/>
          </a:xfrm>
        </p:spPr>
        <p:txBody>
          <a:bodyPr/>
          <a:lstStyle/>
          <a:p>
            <a:r>
              <a:rPr lang="en-US" sz="2400" dirty="0"/>
              <a:t>We first develop properties of sin(</a:t>
            </a:r>
            <a:r>
              <a:rPr lang="en-US" sz="2400" i="1" dirty="0"/>
              <a:t>m</a:t>
            </a:r>
            <a:r>
              <a:rPr lang="en-US" sz="2400" i="1" dirty="0">
                <a:sym typeface="Symbol" pitchFamily="18" charset="2"/>
              </a:rPr>
              <a:t></a:t>
            </a:r>
            <a:r>
              <a:rPr lang="en-US" sz="1200" dirty="0"/>
              <a:t> </a:t>
            </a:r>
            <a:r>
              <a:rPr lang="en-US" sz="2400" i="1" dirty="0"/>
              <a:t>x</a:t>
            </a:r>
            <a:r>
              <a:rPr lang="en-US" sz="2400" dirty="0"/>
              <a:t>/</a:t>
            </a:r>
            <a:r>
              <a:rPr lang="en-US" sz="2400" i="1" dirty="0"/>
              <a:t>L</a:t>
            </a:r>
            <a:r>
              <a:rPr lang="en-US" sz="2400" dirty="0"/>
              <a:t>) and </a:t>
            </a:r>
            <a:r>
              <a:rPr lang="en-US" sz="2400" dirty="0" err="1"/>
              <a:t>cos</a:t>
            </a:r>
            <a:r>
              <a:rPr lang="en-US" sz="2400" dirty="0"/>
              <a:t>(</a:t>
            </a:r>
            <a:r>
              <a:rPr lang="en-US" sz="2400" i="1" dirty="0"/>
              <a:t>m</a:t>
            </a:r>
            <a:r>
              <a:rPr lang="en-US" sz="2400" i="1" dirty="0">
                <a:sym typeface="Symbol" pitchFamily="18" charset="2"/>
              </a:rPr>
              <a:t></a:t>
            </a:r>
            <a:r>
              <a:rPr lang="en-US" sz="1200" dirty="0"/>
              <a:t> </a:t>
            </a:r>
            <a:r>
              <a:rPr lang="en-US" sz="2400" i="1" dirty="0"/>
              <a:t>x</a:t>
            </a:r>
            <a:r>
              <a:rPr lang="en-US" sz="2400" dirty="0"/>
              <a:t>/</a:t>
            </a:r>
            <a:r>
              <a:rPr lang="en-US" sz="2400" i="1" dirty="0"/>
              <a:t>L</a:t>
            </a:r>
            <a:r>
              <a:rPr lang="en-US" sz="2400" dirty="0"/>
              <a:t>), where </a:t>
            </a:r>
            <a:r>
              <a:rPr lang="en-US" sz="2400" i="1" dirty="0"/>
              <a:t>m</a:t>
            </a:r>
            <a:r>
              <a:rPr lang="en-US" sz="2400" dirty="0"/>
              <a:t> is a positive integer.</a:t>
            </a:r>
          </a:p>
          <a:p>
            <a:r>
              <a:rPr lang="en-US" sz="2400" dirty="0"/>
              <a:t>The first property is their periodic character. </a:t>
            </a:r>
          </a:p>
          <a:p>
            <a:r>
              <a:rPr lang="en-US" sz="2400" dirty="0"/>
              <a:t>A function is </a:t>
            </a:r>
            <a:r>
              <a:rPr lang="en-US" sz="2400" b="1" dirty="0"/>
              <a:t>periodic</a:t>
            </a:r>
            <a:r>
              <a:rPr lang="en-US" sz="2400" dirty="0"/>
              <a:t> with period </a:t>
            </a:r>
            <a:r>
              <a:rPr lang="en-US" sz="2400" i="1" dirty="0"/>
              <a:t>T</a:t>
            </a:r>
            <a:r>
              <a:rPr lang="en-US" sz="2400" dirty="0"/>
              <a:t> &gt; 0 if the domain of </a:t>
            </a:r>
            <a:r>
              <a:rPr lang="en-US" sz="2400" i="1" dirty="0"/>
              <a:t>f</a:t>
            </a:r>
            <a:r>
              <a:rPr lang="en-US" sz="2400" dirty="0"/>
              <a:t> contains </a:t>
            </a:r>
            <a:r>
              <a:rPr lang="en-US" sz="2400" i="1" dirty="0"/>
              <a:t>x</a:t>
            </a:r>
            <a:r>
              <a:rPr lang="en-US" sz="2400" dirty="0"/>
              <a:t> + </a:t>
            </a:r>
            <a:r>
              <a:rPr lang="en-US" sz="2400" i="1" dirty="0"/>
              <a:t>T</a:t>
            </a:r>
            <a:r>
              <a:rPr lang="en-US" sz="2400" dirty="0"/>
              <a:t> whenever it contains </a:t>
            </a:r>
            <a:r>
              <a:rPr lang="en-US" sz="2400" i="1" dirty="0"/>
              <a:t>x</a:t>
            </a:r>
            <a:r>
              <a:rPr lang="en-US" sz="2400" dirty="0"/>
              <a:t>, and if </a:t>
            </a:r>
          </a:p>
          <a:p>
            <a:pPr>
              <a:buFontTx/>
              <a:buNone/>
            </a:pPr>
            <a:r>
              <a:rPr lang="en-US" sz="2400" i="1" dirty="0"/>
              <a:t>			f</a:t>
            </a:r>
            <a:r>
              <a:rPr lang="en-US" sz="1200" i="1" dirty="0"/>
              <a:t> </a:t>
            </a:r>
            <a:r>
              <a:rPr lang="en-US" sz="2400" dirty="0"/>
              <a:t>(</a:t>
            </a:r>
            <a:r>
              <a:rPr lang="en-US" sz="2400" i="1" dirty="0"/>
              <a:t>x</a:t>
            </a:r>
            <a:r>
              <a:rPr lang="en-US" sz="2400" dirty="0"/>
              <a:t> + </a:t>
            </a:r>
            <a:r>
              <a:rPr lang="en-US" sz="2400" i="1" dirty="0"/>
              <a:t>T</a:t>
            </a:r>
            <a:r>
              <a:rPr lang="en-US" sz="2400" dirty="0"/>
              <a:t>) = </a:t>
            </a:r>
            <a:r>
              <a:rPr lang="en-US" sz="2400" i="1" dirty="0"/>
              <a:t>f</a:t>
            </a:r>
            <a:r>
              <a:rPr lang="en-US" sz="2400" dirty="0"/>
              <a:t>(</a:t>
            </a:r>
            <a:r>
              <a:rPr lang="en-US" sz="2400" i="1" dirty="0"/>
              <a:t>x</a:t>
            </a:r>
            <a:r>
              <a:rPr lang="en-US" sz="2400" dirty="0"/>
              <a:t>) </a:t>
            </a:r>
          </a:p>
          <a:p>
            <a:pPr>
              <a:buFontTx/>
              <a:buNone/>
            </a:pPr>
            <a:r>
              <a:rPr lang="en-US" sz="2400" dirty="0"/>
              <a:t>	for all </a:t>
            </a:r>
            <a:r>
              <a:rPr lang="en-US" sz="2400" i="1" dirty="0"/>
              <a:t>x</a:t>
            </a:r>
            <a:r>
              <a:rPr lang="en-US" sz="2400" dirty="0"/>
              <a:t>. </a:t>
            </a:r>
            <a:r>
              <a:rPr lang="en-US" sz="2400" dirty="0" smtClean="0"/>
              <a:t>See </a:t>
            </a:r>
            <a:r>
              <a:rPr lang="en-US" sz="2400" dirty="0"/>
              <a:t>graph below. </a:t>
            </a:r>
          </a:p>
        </p:txBody>
      </p:sp>
      <p:pic>
        <p:nvPicPr>
          <p:cNvPr id="276485" name="Picture 5" descr="w166"/>
          <p:cNvPicPr>
            <a:picLocks noChangeAspect="1" noChangeArrowheads="1"/>
          </p:cNvPicPr>
          <p:nvPr/>
        </p:nvPicPr>
        <p:blipFill>
          <a:blip r:embed="rId2"/>
          <a:srcRect/>
          <a:stretch>
            <a:fillRect/>
          </a:stretch>
        </p:blipFill>
        <p:spPr bwMode="auto">
          <a:xfrm>
            <a:off x="2362200" y="4724400"/>
            <a:ext cx="3810000" cy="191611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Periodicity of the Sine and Cosine Functions</a:t>
            </a:r>
            <a:endParaRPr lang="en-US" sz="3200" b="1" i="1" dirty="0">
              <a:solidFill>
                <a:srgbClr val="2125D7"/>
              </a:solidFill>
              <a:latin typeface="+mn-lt"/>
              <a:cs typeface="Times New Roman" pitchFamily="18" charset="0"/>
            </a:endParaRPr>
          </a:p>
        </p:txBody>
      </p:sp>
      <p:sp>
        <p:nvSpPr>
          <p:cNvPr id="277507" name="Rectangle 3"/>
          <p:cNvSpPr>
            <a:spLocks noGrp="1" noChangeArrowheads="1"/>
          </p:cNvSpPr>
          <p:nvPr>
            <p:ph idx="1"/>
          </p:nvPr>
        </p:nvSpPr>
        <p:spPr>
          <a:xfrm>
            <a:off x="685800" y="1676400"/>
            <a:ext cx="8229600" cy="5029200"/>
          </a:xfrm>
        </p:spPr>
        <p:txBody>
          <a:bodyPr/>
          <a:lstStyle/>
          <a:p>
            <a:r>
              <a:rPr lang="en-US" sz="2400"/>
              <a:t>For a periodic function of period </a:t>
            </a:r>
            <a:r>
              <a:rPr lang="en-US" sz="2400" i="1"/>
              <a:t>T</a:t>
            </a:r>
            <a:r>
              <a:rPr lang="en-US" sz="2400"/>
              <a:t>, </a:t>
            </a:r>
            <a:r>
              <a:rPr lang="en-US" sz="2400" i="1"/>
              <a:t>f</a:t>
            </a:r>
            <a:r>
              <a:rPr lang="en-US" sz="1200" i="1"/>
              <a:t> </a:t>
            </a:r>
            <a:r>
              <a:rPr lang="en-US" sz="2400"/>
              <a:t>(</a:t>
            </a:r>
            <a:r>
              <a:rPr lang="en-US" sz="2400" i="1"/>
              <a:t>x</a:t>
            </a:r>
            <a:r>
              <a:rPr lang="en-US" sz="2400"/>
              <a:t> + </a:t>
            </a:r>
            <a:r>
              <a:rPr lang="en-US" sz="2400" i="1"/>
              <a:t>T</a:t>
            </a:r>
            <a:r>
              <a:rPr lang="en-US" sz="2400"/>
              <a:t>) = </a:t>
            </a:r>
            <a:r>
              <a:rPr lang="en-US" sz="2400" i="1"/>
              <a:t>f</a:t>
            </a:r>
            <a:r>
              <a:rPr lang="en-US" sz="2400"/>
              <a:t>(</a:t>
            </a:r>
            <a:r>
              <a:rPr lang="en-US" sz="2400" i="1"/>
              <a:t>x</a:t>
            </a:r>
            <a:r>
              <a:rPr lang="en-US" sz="2400"/>
              <a:t>) for all </a:t>
            </a:r>
            <a:r>
              <a:rPr lang="en-US" sz="2400" i="1"/>
              <a:t>x</a:t>
            </a:r>
            <a:r>
              <a:rPr lang="en-US" sz="2400"/>
              <a:t>.   </a:t>
            </a:r>
          </a:p>
          <a:p>
            <a:r>
              <a:rPr lang="en-US" sz="2400"/>
              <a:t>Note that 2</a:t>
            </a:r>
            <a:r>
              <a:rPr lang="en-US" sz="2400" i="1"/>
              <a:t>T</a:t>
            </a:r>
            <a:r>
              <a:rPr lang="en-US" sz="2400"/>
              <a:t> is also a period, and so is any multiple of </a:t>
            </a:r>
            <a:r>
              <a:rPr lang="en-US" sz="2400" i="1"/>
              <a:t>T</a:t>
            </a:r>
            <a:r>
              <a:rPr lang="en-US" sz="2400"/>
              <a:t>.</a:t>
            </a:r>
          </a:p>
          <a:p>
            <a:r>
              <a:rPr lang="en-US" sz="2400"/>
              <a:t>The smallest value of </a:t>
            </a:r>
            <a:r>
              <a:rPr lang="en-US" sz="2400" i="1"/>
              <a:t>T</a:t>
            </a:r>
            <a:r>
              <a:rPr lang="en-US" sz="2400"/>
              <a:t> for which </a:t>
            </a:r>
            <a:r>
              <a:rPr lang="en-US" sz="2400" i="1"/>
              <a:t>f</a:t>
            </a:r>
            <a:r>
              <a:rPr lang="en-US" sz="2400"/>
              <a:t> is periodic is called the </a:t>
            </a:r>
            <a:r>
              <a:rPr lang="en-US" sz="2400" b="1"/>
              <a:t>fundamental period</a:t>
            </a:r>
            <a:r>
              <a:rPr lang="en-US" sz="2400"/>
              <a:t> of </a:t>
            </a:r>
            <a:r>
              <a:rPr lang="en-US" sz="2400" i="1"/>
              <a:t>f</a:t>
            </a:r>
            <a:r>
              <a:rPr lang="en-US" sz="2400"/>
              <a:t>. </a:t>
            </a:r>
          </a:p>
          <a:p>
            <a:r>
              <a:rPr lang="en-US" sz="2400"/>
              <a:t>If </a:t>
            </a:r>
            <a:r>
              <a:rPr lang="en-US" sz="2400" i="1"/>
              <a:t>f</a:t>
            </a:r>
            <a:r>
              <a:rPr lang="en-US" sz="2400"/>
              <a:t> and </a:t>
            </a:r>
            <a:r>
              <a:rPr lang="en-US" sz="2400" i="1"/>
              <a:t>g</a:t>
            </a:r>
            <a:r>
              <a:rPr lang="en-US" sz="2400"/>
              <a:t> are two periodic functions with common period </a:t>
            </a:r>
            <a:r>
              <a:rPr lang="en-US" sz="2400" i="1"/>
              <a:t>T</a:t>
            </a:r>
            <a:r>
              <a:rPr lang="en-US" sz="2400"/>
              <a:t>, then </a:t>
            </a:r>
            <a:r>
              <a:rPr lang="en-US" sz="2400" i="1"/>
              <a:t>fg</a:t>
            </a:r>
            <a:r>
              <a:rPr lang="en-US" sz="2400"/>
              <a:t> and </a:t>
            </a:r>
            <a:r>
              <a:rPr lang="en-US" sz="2400" i="1"/>
              <a:t>c</a:t>
            </a:r>
            <a:r>
              <a:rPr lang="en-US" sz="2400" baseline="-25000"/>
              <a:t>1 </a:t>
            </a:r>
            <a:r>
              <a:rPr lang="en-US" sz="2400" i="1"/>
              <a:t>f</a:t>
            </a:r>
            <a:r>
              <a:rPr lang="en-US" sz="2400"/>
              <a:t> + </a:t>
            </a:r>
            <a:r>
              <a:rPr lang="en-US" sz="2400" i="1"/>
              <a:t>c</a:t>
            </a:r>
            <a:r>
              <a:rPr lang="en-US" sz="2400" baseline="-25000"/>
              <a:t>2</a:t>
            </a:r>
            <a:r>
              <a:rPr lang="en-US" sz="2400" i="1"/>
              <a:t>g</a:t>
            </a:r>
            <a:r>
              <a:rPr lang="en-US" sz="2400"/>
              <a:t> are also periodic with period </a:t>
            </a:r>
            <a:r>
              <a:rPr lang="en-US" sz="2400" i="1"/>
              <a:t>T</a:t>
            </a:r>
            <a:r>
              <a:rPr lang="en-US" sz="2400"/>
              <a:t>. </a:t>
            </a:r>
          </a:p>
          <a:p>
            <a:r>
              <a:rPr lang="en-US" sz="2400"/>
              <a:t>In particular, sin(</a:t>
            </a:r>
            <a:r>
              <a:rPr lang="en-US" sz="2400" i="1"/>
              <a:t>m</a:t>
            </a:r>
            <a:r>
              <a:rPr lang="en-US" sz="2400" i="1">
                <a:sym typeface="Symbol" pitchFamily="18" charset="2"/>
              </a:rPr>
              <a:t></a:t>
            </a:r>
            <a:r>
              <a:rPr lang="en-US" sz="1200"/>
              <a:t> </a:t>
            </a:r>
            <a:r>
              <a:rPr lang="en-US" sz="2400" i="1"/>
              <a:t>x</a:t>
            </a:r>
            <a:r>
              <a:rPr lang="en-US" sz="2400"/>
              <a:t>/</a:t>
            </a:r>
            <a:r>
              <a:rPr lang="en-US" sz="2400" i="1"/>
              <a:t>L</a:t>
            </a:r>
            <a:r>
              <a:rPr lang="en-US" sz="2400"/>
              <a:t>) and cos(</a:t>
            </a:r>
            <a:r>
              <a:rPr lang="en-US" sz="2400" i="1"/>
              <a:t>m</a:t>
            </a:r>
            <a:r>
              <a:rPr lang="en-US" sz="2400" i="1">
                <a:sym typeface="Symbol" pitchFamily="18" charset="2"/>
              </a:rPr>
              <a:t></a:t>
            </a:r>
            <a:r>
              <a:rPr lang="en-US" sz="1200"/>
              <a:t> </a:t>
            </a:r>
            <a:r>
              <a:rPr lang="en-US" sz="2400" i="1"/>
              <a:t>x</a:t>
            </a:r>
            <a:r>
              <a:rPr lang="en-US" sz="2400"/>
              <a:t>/</a:t>
            </a:r>
            <a:r>
              <a:rPr lang="en-US" sz="2400" i="1"/>
              <a:t>L</a:t>
            </a:r>
            <a:r>
              <a:rPr lang="en-US" sz="2400"/>
              <a:t>) are periodic with period </a:t>
            </a:r>
            <a:r>
              <a:rPr lang="en-US" sz="2400" i="1"/>
              <a:t>T</a:t>
            </a:r>
            <a:r>
              <a:rPr lang="en-US" sz="2400"/>
              <a:t> = 2</a:t>
            </a:r>
            <a:r>
              <a:rPr lang="en-US" sz="2400" i="1"/>
              <a:t>L</a:t>
            </a:r>
            <a:r>
              <a:rPr lang="en-US" sz="2400"/>
              <a:t>/</a:t>
            </a:r>
            <a:r>
              <a:rPr lang="en-US" sz="2400" i="1"/>
              <a:t>m</a:t>
            </a:r>
            <a:r>
              <a:rPr lang="en-US" sz="2400"/>
              <a:t>.  </a:t>
            </a:r>
          </a:p>
        </p:txBody>
      </p:sp>
      <p:pic>
        <p:nvPicPr>
          <p:cNvPr id="277508" name="Picture 4" descr="w166"/>
          <p:cNvPicPr>
            <a:picLocks noChangeAspect="1" noChangeArrowheads="1"/>
          </p:cNvPicPr>
          <p:nvPr/>
        </p:nvPicPr>
        <p:blipFill>
          <a:blip r:embed="rId2"/>
          <a:srcRect/>
          <a:stretch>
            <a:fillRect/>
          </a:stretch>
        </p:blipFill>
        <p:spPr bwMode="auto">
          <a:xfrm>
            <a:off x="5257800" y="4954588"/>
            <a:ext cx="3352800" cy="16859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sz="3200" b="1" dirty="0" err="1">
                <a:solidFill>
                  <a:srgbClr val="2125D7"/>
                </a:solidFill>
                <a:latin typeface="+mn-lt"/>
                <a:cs typeface="Times New Roman" pitchFamily="18" charset="0"/>
              </a:rPr>
              <a:t>Orthogonality</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78531" name="Rectangle 3"/>
          <p:cNvSpPr>
            <a:spLocks noGrp="1" noChangeArrowheads="1"/>
          </p:cNvSpPr>
          <p:nvPr>
            <p:ph idx="1"/>
          </p:nvPr>
        </p:nvSpPr>
        <p:spPr>
          <a:xfrm>
            <a:off x="685800" y="1676400"/>
            <a:ext cx="8229600" cy="5029200"/>
          </a:xfrm>
        </p:spPr>
        <p:txBody>
          <a:bodyPr/>
          <a:lstStyle/>
          <a:p>
            <a:r>
              <a:rPr lang="en-US" sz="2400"/>
              <a:t>The standard inner product (</a:t>
            </a:r>
            <a:r>
              <a:rPr lang="en-US" sz="2400" i="1"/>
              <a:t>u</a:t>
            </a:r>
            <a:r>
              <a:rPr lang="en-US" sz="2400"/>
              <a:t>, </a:t>
            </a:r>
            <a:r>
              <a:rPr lang="en-US" sz="2400" i="1"/>
              <a:t>v</a:t>
            </a:r>
            <a:r>
              <a:rPr lang="en-US" sz="2400"/>
              <a:t>) of two real-valued functions </a:t>
            </a:r>
            <a:r>
              <a:rPr lang="en-US" sz="2400" i="1"/>
              <a:t>u</a:t>
            </a:r>
            <a:r>
              <a:rPr lang="en-US" sz="2400"/>
              <a:t> and </a:t>
            </a:r>
            <a:r>
              <a:rPr lang="en-US" sz="2400" i="1"/>
              <a:t>v</a:t>
            </a:r>
            <a:r>
              <a:rPr lang="en-US" sz="2400"/>
              <a:t> on the interval </a:t>
            </a:r>
            <a:r>
              <a:rPr lang="en-US" sz="2400" i="1">
                <a:sym typeface="Symbol" pitchFamily="18" charset="2"/>
              </a:rPr>
              <a:t></a:t>
            </a:r>
            <a:r>
              <a:rPr lang="en-US" sz="2400">
                <a:sym typeface="Symbol" pitchFamily="18" charset="2"/>
              </a:rPr>
              <a:t>  </a:t>
            </a:r>
            <a:r>
              <a:rPr lang="en-US" sz="2400" i="1">
                <a:sym typeface="Symbol" pitchFamily="18" charset="2"/>
              </a:rPr>
              <a:t>x</a:t>
            </a:r>
            <a:r>
              <a:rPr lang="en-US" sz="2400">
                <a:sym typeface="Symbol" pitchFamily="18" charset="2"/>
              </a:rPr>
              <a:t>  </a:t>
            </a:r>
            <a:r>
              <a:rPr lang="en-US" sz="2400" i="1">
                <a:sym typeface="Symbol" pitchFamily="18" charset="2"/>
              </a:rPr>
              <a:t></a:t>
            </a:r>
            <a:r>
              <a:rPr lang="en-US" sz="2400">
                <a:sym typeface="Symbol" pitchFamily="18" charset="2"/>
              </a:rPr>
              <a:t> is defined by </a:t>
            </a:r>
          </a:p>
          <a:p>
            <a:endParaRPr lang="en-US" sz="2400">
              <a:sym typeface="Symbol" pitchFamily="18" charset="2"/>
            </a:endParaRPr>
          </a:p>
          <a:p>
            <a:r>
              <a:rPr lang="en-US" sz="2400">
                <a:sym typeface="Symbol" pitchFamily="18" charset="2"/>
              </a:rPr>
              <a:t>The functions </a:t>
            </a:r>
            <a:r>
              <a:rPr lang="en-US" sz="2400" i="1"/>
              <a:t>u</a:t>
            </a:r>
            <a:r>
              <a:rPr lang="en-US" sz="2400"/>
              <a:t> and </a:t>
            </a:r>
            <a:r>
              <a:rPr lang="en-US" sz="2400" i="1"/>
              <a:t>v</a:t>
            </a:r>
            <a:r>
              <a:rPr lang="en-US" sz="2400"/>
              <a:t> are </a:t>
            </a:r>
            <a:r>
              <a:rPr lang="en-US" sz="2400" b="1"/>
              <a:t>orthogonal</a:t>
            </a:r>
            <a:r>
              <a:rPr lang="en-US" sz="2400"/>
              <a:t> on </a:t>
            </a:r>
            <a:r>
              <a:rPr lang="en-US" sz="2400" i="1">
                <a:sym typeface="Symbol" pitchFamily="18" charset="2"/>
              </a:rPr>
              <a:t></a:t>
            </a:r>
            <a:r>
              <a:rPr lang="en-US" sz="2400">
                <a:sym typeface="Symbol" pitchFamily="18" charset="2"/>
              </a:rPr>
              <a:t>  </a:t>
            </a:r>
            <a:r>
              <a:rPr lang="en-US" sz="2400" i="1">
                <a:sym typeface="Symbol" pitchFamily="18" charset="2"/>
              </a:rPr>
              <a:t>x</a:t>
            </a:r>
            <a:r>
              <a:rPr lang="en-US" sz="2400">
                <a:sym typeface="Symbol" pitchFamily="18" charset="2"/>
              </a:rPr>
              <a:t>  </a:t>
            </a:r>
            <a:r>
              <a:rPr lang="en-US" sz="2400" i="1">
                <a:sym typeface="Symbol" pitchFamily="18" charset="2"/>
              </a:rPr>
              <a:t></a:t>
            </a:r>
            <a:r>
              <a:rPr lang="en-US" sz="2400">
                <a:sym typeface="Symbol" pitchFamily="18" charset="2"/>
              </a:rPr>
              <a:t> if their inner product </a:t>
            </a:r>
            <a:r>
              <a:rPr lang="en-US" sz="2400"/>
              <a:t>(</a:t>
            </a:r>
            <a:r>
              <a:rPr lang="en-US" sz="2400" i="1"/>
              <a:t>u</a:t>
            </a:r>
            <a:r>
              <a:rPr lang="en-US" sz="2400"/>
              <a:t>, </a:t>
            </a:r>
            <a:r>
              <a:rPr lang="en-US" sz="2400" i="1"/>
              <a:t>v</a:t>
            </a:r>
            <a:r>
              <a:rPr lang="en-US" sz="2400"/>
              <a:t>) is zero:</a:t>
            </a:r>
          </a:p>
          <a:p>
            <a:endParaRPr lang="en-US" sz="2400"/>
          </a:p>
          <a:p>
            <a:r>
              <a:rPr lang="en-US" sz="2400"/>
              <a:t>A set of functions is </a:t>
            </a:r>
            <a:r>
              <a:rPr lang="en-US" sz="2400" b="1"/>
              <a:t>mutually orthogonal</a:t>
            </a:r>
            <a:r>
              <a:rPr lang="en-US" sz="2400"/>
              <a:t> if each distinct pair of functions in the set is orthogonal. </a:t>
            </a:r>
          </a:p>
        </p:txBody>
      </p:sp>
      <p:graphicFrame>
        <p:nvGraphicFramePr>
          <p:cNvPr id="278533" name="Object 5"/>
          <p:cNvGraphicFramePr>
            <a:graphicFrameLocks noChangeAspect="1"/>
          </p:cNvGraphicFramePr>
          <p:nvPr/>
        </p:nvGraphicFramePr>
        <p:xfrm>
          <a:off x="2514600" y="2438400"/>
          <a:ext cx="2590800" cy="639763"/>
        </p:xfrm>
        <a:graphic>
          <a:graphicData uri="http://schemas.openxmlformats.org/presentationml/2006/ole">
            <mc:AlternateContent xmlns:mc="http://schemas.openxmlformats.org/markup-compatibility/2006">
              <mc:Choice xmlns:v="urn:schemas-microsoft-com:vml" Requires="v">
                <p:oleObj spid="_x0000_s278542" name="Equation" r:id="rId3" imgW="1333440" imgH="330120" progId="Equation.3">
                  <p:embed/>
                </p:oleObj>
              </mc:Choice>
              <mc:Fallback>
                <p:oleObj name="Equation" r:id="rId3" imgW="1333440" imgH="33012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2438400"/>
                        <a:ext cx="2590800" cy="63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4" name="Object 6"/>
          <p:cNvGraphicFramePr>
            <a:graphicFrameLocks noChangeAspect="1"/>
          </p:cNvGraphicFramePr>
          <p:nvPr/>
        </p:nvGraphicFramePr>
        <p:xfrm>
          <a:off x="2514600" y="3657600"/>
          <a:ext cx="3033713" cy="639763"/>
        </p:xfrm>
        <a:graphic>
          <a:graphicData uri="http://schemas.openxmlformats.org/presentationml/2006/ole">
            <mc:AlternateContent xmlns:mc="http://schemas.openxmlformats.org/markup-compatibility/2006">
              <mc:Choice xmlns:v="urn:schemas-microsoft-com:vml" Requires="v">
                <p:oleObj spid="_x0000_s278543" name="Equation" r:id="rId5" imgW="1562040" imgH="330120" progId="Equation.3">
                  <p:embed/>
                </p:oleObj>
              </mc:Choice>
              <mc:Fallback>
                <p:oleObj name="Equation" r:id="rId5" imgW="1562040" imgH="33012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3657600"/>
                        <a:ext cx="3033713" cy="63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en-US" sz="3200" b="1" dirty="0" err="1">
                <a:solidFill>
                  <a:srgbClr val="2125D7"/>
                </a:solidFill>
                <a:latin typeface="+mn-lt"/>
                <a:cs typeface="Times New Roman" pitchFamily="18" charset="0"/>
              </a:rPr>
              <a:t>Orthogonality</a:t>
            </a:r>
            <a:r>
              <a:rPr lang="en-US" sz="3200" b="1" dirty="0">
                <a:solidFill>
                  <a:srgbClr val="2125D7"/>
                </a:solidFill>
                <a:latin typeface="+mn-lt"/>
                <a:cs typeface="Times New Roman" pitchFamily="18" charset="0"/>
              </a:rPr>
              <a:t> of Sine and Cosine</a:t>
            </a:r>
            <a:r>
              <a:rPr lang="en-US" sz="3600" b="1" dirty="0">
                <a:solidFill>
                  <a:srgbClr val="2125D7"/>
                </a:solidFill>
                <a:latin typeface="+mn-lt"/>
                <a:cs typeface="Times New Roman" pitchFamily="18" charset="0"/>
              </a:rPr>
              <a:t> </a:t>
            </a:r>
            <a:endParaRPr lang="en-US" sz="3600" b="1" i="1" dirty="0">
              <a:solidFill>
                <a:srgbClr val="2125D7"/>
              </a:solidFill>
              <a:latin typeface="+mn-lt"/>
              <a:cs typeface="Times New Roman" pitchFamily="18" charset="0"/>
            </a:endParaRPr>
          </a:p>
        </p:txBody>
      </p:sp>
      <p:sp>
        <p:nvSpPr>
          <p:cNvPr id="279555" name="Rectangle 3"/>
          <p:cNvSpPr>
            <a:spLocks noGrp="1" noChangeArrowheads="1"/>
          </p:cNvSpPr>
          <p:nvPr>
            <p:ph idx="1"/>
          </p:nvPr>
        </p:nvSpPr>
        <p:spPr>
          <a:xfrm>
            <a:off x="685800" y="1676400"/>
            <a:ext cx="8229600" cy="5029200"/>
          </a:xfrm>
        </p:spPr>
        <p:txBody>
          <a:bodyPr/>
          <a:lstStyle/>
          <a:p>
            <a:r>
              <a:rPr lang="en-US" sz="2400"/>
              <a:t>The functions sin(</a:t>
            </a:r>
            <a:r>
              <a:rPr lang="en-US" sz="2400" i="1"/>
              <a:t>m</a:t>
            </a:r>
            <a:r>
              <a:rPr lang="en-US" sz="2400" i="1">
                <a:sym typeface="Symbol" pitchFamily="18" charset="2"/>
              </a:rPr>
              <a:t></a:t>
            </a:r>
            <a:r>
              <a:rPr lang="en-US" sz="2400"/>
              <a:t> </a:t>
            </a:r>
            <a:r>
              <a:rPr lang="en-US" sz="2400" i="1"/>
              <a:t>x</a:t>
            </a:r>
            <a:r>
              <a:rPr lang="en-US" sz="2400"/>
              <a:t>/</a:t>
            </a:r>
            <a:r>
              <a:rPr lang="en-US" sz="2400" i="1"/>
              <a:t>L</a:t>
            </a:r>
            <a:r>
              <a:rPr lang="en-US" sz="2400"/>
              <a:t>) and cos(</a:t>
            </a:r>
            <a:r>
              <a:rPr lang="en-US" sz="2400" i="1"/>
              <a:t>m</a:t>
            </a:r>
            <a:r>
              <a:rPr lang="en-US" sz="2400" i="1">
                <a:sym typeface="Symbol" pitchFamily="18" charset="2"/>
              </a:rPr>
              <a:t></a:t>
            </a:r>
            <a:r>
              <a:rPr lang="en-US" sz="2400"/>
              <a:t> </a:t>
            </a:r>
            <a:r>
              <a:rPr lang="en-US" sz="2400" i="1"/>
              <a:t>x</a:t>
            </a:r>
            <a:r>
              <a:rPr lang="en-US" sz="2400"/>
              <a:t>/</a:t>
            </a:r>
            <a:r>
              <a:rPr lang="en-US" sz="2400" i="1"/>
              <a:t>L</a:t>
            </a:r>
            <a:r>
              <a:rPr lang="en-US" sz="2400"/>
              <a:t>), </a:t>
            </a:r>
            <a:r>
              <a:rPr lang="en-US" sz="2400" i="1"/>
              <a:t>m</a:t>
            </a:r>
            <a:r>
              <a:rPr lang="en-US" sz="2400"/>
              <a:t> = 1, 2, …, form a mutually orthogonal set of functions on </a:t>
            </a:r>
            <a:r>
              <a:rPr lang="en-US" sz="2400" i="1">
                <a:sym typeface="Symbol" pitchFamily="18" charset="2"/>
              </a:rPr>
              <a:t>-L</a:t>
            </a:r>
            <a:r>
              <a:rPr lang="en-US" sz="2400">
                <a:sym typeface="Symbol" pitchFamily="18" charset="2"/>
              </a:rPr>
              <a:t>  </a:t>
            </a:r>
            <a:r>
              <a:rPr lang="en-US" sz="2400" i="1">
                <a:sym typeface="Symbol" pitchFamily="18" charset="2"/>
              </a:rPr>
              <a:t>x</a:t>
            </a:r>
            <a:r>
              <a:rPr lang="en-US" sz="2400">
                <a:sym typeface="Symbol" pitchFamily="18" charset="2"/>
              </a:rPr>
              <a:t>  </a:t>
            </a:r>
            <a:r>
              <a:rPr lang="en-US" sz="2400" i="1">
                <a:sym typeface="Symbol" pitchFamily="18" charset="2"/>
              </a:rPr>
              <a:t>L</a:t>
            </a:r>
            <a:r>
              <a:rPr lang="en-US" sz="2400">
                <a:sym typeface="Symbol" pitchFamily="18" charset="2"/>
              </a:rPr>
              <a:t>, with</a:t>
            </a:r>
          </a:p>
          <a:p>
            <a:endParaRPr lang="en-US" sz="2400">
              <a:sym typeface="Symbol" pitchFamily="18" charset="2"/>
            </a:endParaRPr>
          </a:p>
          <a:p>
            <a:endParaRPr lang="en-US" sz="2400">
              <a:sym typeface="Symbol" pitchFamily="18" charset="2"/>
            </a:endParaRPr>
          </a:p>
          <a:p>
            <a:endParaRPr lang="en-US" sz="2400">
              <a:sym typeface="Symbol" pitchFamily="18" charset="2"/>
            </a:endParaRPr>
          </a:p>
          <a:p>
            <a:endParaRPr lang="en-US" sz="2400">
              <a:sym typeface="Symbol" pitchFamily="18" charset="2"/>
            </a:endParaRPr>
          </a:p>
          <a:p>
            <a:endParaRPr lang="en-US" sz="2400">
              <a:sym typeface="Symbol" pitchFamily="18" charset="2"/>
            </a:endParaRPr>
          </a:p>
          <a:p>
            <a:endParaRPr lang="en-US" sz="2400">
              <a:sym typeface="Symbol" pitchFamily="18" charset="2"/>
            </a:endParaRPr>
          </a:p>
          <a:p>
            <a:endParaRPr lang="en-US" sz="2400">
              <a:sym typeface="Symbol" pitchFamily="18" charset="2"/>
            </a:endParaRPr>
          </a:p>
          <a:p>
            <a:r>
              <a:rPr lang="en-US" sz="2400">
                <a:sym typeface="Symbol" pitchFamily="18" charset="2"/>
              </a:rPr>
              <a:t>These results can be obtained by direct integration; see text.  </a:t>
            </a:r>
          </a:p>
        </p:txBody>
      </p:sp>
      <p:graphicFrame>
        <p:nvGraphicFramePr>
          <p:cNvPr id="279557" name="Object 5"/>
          <p:cNvGraphicFramePr>
            <a:graphicFrameLocks noChangeAspect="1"/>
          </p:cNvGraphicFramePr>
          <p:nvPr/>
        </p:nvGraphicFramePr>
        <p:xfrm>
          <a:off x="1816100" y="2590800"/>
          <a:ext cx="4611688" cy="2633663"/>
        </p:xfrm>
        <a:graphic>
          <a:graphicData uri="http://schemas.openxmlformats.org/presentationml/2006/ole">
            <mc:AlternateContent xmlns:mc="http://schemas.openxmlformats.org/markup-compatibility/2006">
              <mc:Choice xmlns:v="urn:schemas-microsoft-com:vml" Requires="v">
                <p:oleObj spid="_x0000_s279562" name="Equation" r:id="rId3" imgW="2374560" imgH="1358640" progId="Equation.3">
                  <p:embed/>
                </p:oleObj>
              </mc:Choice>
              <mc:Fallback>
                <p:oleObj name="Equation" r:id="rId3" imgW="2374560" imgH="135864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6100" y="2590800"/>
                        <a:ext cx="4611688" cy="2633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Finding Coefficients in Fourier Expansion</a:t>
            </a:r>
            <a:endParaRPr lang="en-US" sz="3200" b="1" i="1" dirty="0">
              <a:solidFill>
                <a:srgbClr val="2125D7"/>
              </a:solidFill>
              <a:latin typeface="+mn-lt"/>
              <a:cs typeface="Times New Roman" pitchFamily="18" charset="0"/>
            </a:endParaRPr>
          </a:p>
        </p:txBody>
      </p:sp>
      <p:sp>
        <p:nvSpPr>
          <p:cNvPr id="283651" name="Rectangle 3"/>
          <p:cNvSpPr>
            <a:spLocks noGrp="1" noChangeArrowheads="1"/>
          </p:cNvSpPr>
          <p:nvPr>
            <p:ph idx="1"/>
          </p:nvPr>
        </p:nvSpPr>
        <p:spPr>
          <a:xfrm>
            <a:off x="685800" y="1676400"/>
            <a:ext cx="8229600" cy="5029200"/>
          </a:xfrm>
        </p:spPr>
        <p:txBody>
          <a:bodyPr/>
          <a:lstStyle/>
          <a:p>
            <a:r>
              <a:rPr lang="en-US" sz="2400"/>
              <a:t>Suppose the series converges, and call its sum </a:t>
            </a:r>
            <a:r>
              <a:rPr lang="en-US" sz="2400" i="1"/>
              <a:t>f</a:t>
            </a:r>
            <a:r>
              <a:rPr lang="en-US" sz="2400"/>
              <a:t>(</a:t>
            </a:r>
            <a:r>
              <a:rPr lang="en-US" sz="2400" i="1"/>
              <a:t>x</a:t>
            </a:r>
            <a:r>
              <a:rPr lang="en-US" sz="2400"/>
              <a:t>):</a:t>
            </a:r>
          </a:p>
          <a:p>
            <a:endParaRPr lang="en-US" sz="2400"/>
          </a:p>
          <a:p>
            <a:endParaRPr lang="en-US" sz="2400"/>
          </a:p>
          <a:p>
            <a:r>
              <a:rPr lang="en-US" sz="2400"/>
              <a:t>The coefficients </a:t>
            </a:r>
            <a:r>
              <a:rPr lang="en-US" sz="2400" i="1"/>
              <a:t>a</a:t>
            </a:r>
            <a:r>
              <a:rPr lang="en-US" sz="2400" i="1" baseline="-25000"/>
              <a:t>n</a:t>
            </a:r>
            <a:r>
              <a:rPr lang="en-US" sz="2400"/>
              <a:t>, </a:t>
            </a:r>
            <a:r>
              <a:rPr lang="en-US" sz="2400" i="1"/>
              <a:t>n</a:t>
            </a:r>
            <a:r>
              <a:rPr lang="en-US" sz="2400"/>
              <a:t> = 1, 2, …, can be found as follows.</a:t>
            </a:r>
          </a:p>
          <a:p>
            <a:endParaRPr lang="en-US" sz="2400"/>
          </a:p>
          <a:p>
            <a:endParaRPr lang="en-US" sz="2400"/>
          </a:p>
          <a:p>
            <a:endParaRPr lang="en-US" sz="2400"/>
          </a:p>
          <a:p>
            <a:endParaRPr lang="en-US" sz="2400"/>
          </a:p>
          <a:p>
            <a:r>
              <a:rPr lang="en-US" sz="2400"/>
              <a:t>By orthogonality, </a:t>
            </a:r>
          </a:p>
        </p:txBody>
      </p:sp>
      <p:graphicFrame>
        <p:nvGraphicFramePr>
          <p:cNvPr id="283652" name="Object 4"/>
          <p:cNvGraphicFramePr>
            <a:graphicFrameLocks noChangeAspect="1"/>
          </p:cNvGraphicFramePr>
          <p:nvPr/>
        </p:nvGraphicFramePr>
        <p:xfrm>
          <a:off x="1417638" y="2209800"/>
          <a:ext cx="4830762" cy="768350"/>
        </p:xfrm>
        <a:graphic>
          <a:graphicData uri="http://schemas.openxmlformats.org/presentationml/2006/ole">
            <mc:AlternateContent xmlns:mc="http://schemas.openxmlformats.org/markup-compatibility/2006">
              <mc:Choice xmlns:v="urn:schemas-microsoft-com:vml" Requires="v">
                <p:oleObj spid="_x0000_s283665" name="Equation" r:id="rId3" imgW="2705040" imgH="431640" progId="Equation.3">
                  <p:embed/>
                </p:oleObj>
              </mc:Choice>
              <mc:Fallback>
                <p:oleObj name="Equation" r:id="rId3" imgW="2705040" imgH="4316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7638" y="2209800"/>
                        <a:ext cx="4830762"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3653" name="Object 5"/>
          <p:cNvGraphicFramePr>
            <a:graphicFrameLocks noChangeAspect="1"/>
          </p:cNvGraphicFramePr>
          <p:nvPr/>
        </p:nvGraphicFramePr>
        <p:xfrm>
          <a:off x="1066800" y="3505200"/>
          <a:ext cx="7620000" cy="1562100"/>
        </p:xfrm>
        <a:graphic>
          <a:graphicData uri="http://schemas.openxmlformats.org/presentationml/2006/ole">
            <mc:AlternateContent xmlns:mc="http://schemas.openxmlformats.org/markup-compatibility/2006">
              <mc:Choice xmlns:v="urn:schemas-microsoft-com:vml" Requires="v">
                <p:oleObj spid="_x0000_s283666" name="Equation" r:id="rId5" imgW="4330440" imgH="888840" progId="Equation.3">
                  <p:embed/>
                </p:oleObj>
              </mc:Choice>
              <mc:Fallback>
                <p:oleObj name="Equation" r:id="rId5" imgW="4330440" imgH="8888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3505200"/>
                        <a:ext cx="7620000" cy="156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3654" name="Object 6"/>
          <p:cNvGraphicFramePr>
            <a:graphicFrameLocks noChangeAspect="1"/>
          </p:cNvGraphicFramePr>
          <p:nvPr/>
        </p:nvGraphicFramePr>
        <p:xfrm>
          <a:off x="1447800" y="5715000"/>
          <a:ext cx="4960938" cy="692150"/>
        </p:xfrm>
        <a:graphic>
          <a:graphicData uri="http://schemas.openxmlformats.org/presentationml/2006/ole">
            <mc:AlternateContent xmlns:mc="http://schemas.openxmlformats.org/markup-compatibility/2006">
              <mc:Choice xmlns:v="urn:schemas-microsoft-com:vml" Requires="v">
                <p:oleObj spid="_x0000_s283667" name="Equation" r:id="rId7" imgW="2819160" imgH="393480" progId="Equation.3">
                  <p:embed/>
                </p:oleObj>
              </mc:Choice>
              <mc:Fallback>
                <p:oleObj name="Equation" r:id="rId7" imgW="2819160" imgH="39348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7800" y="5715000"/>
                        <a:ext cx="4960938"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Coefficient Formulas</a:t>
            </a:r>
            <a:endParaRPr lang="en-US" sz="3200" b="1" i="1" dirty="0">
              <a:solidFill>
                <a:srgbClr val="2125D7"/>
              </a:solidFill>
              <a:latin typeface="+mn-lt"/>
              <a:cs typeface="Times New Roman" pitchFamily="18" charset="0"/>
            </a:endParaRPr>
          </a:p>
        </p:txBody>
      </p:sp>
      <p:sp>
        <p:nvSpPr>
          <p:cNvPr id="281603" name="Rectangle 3"/>
          <p:cNvSpPr>
            <a:spLocks noGrp="1" noChangeArrowheads="1"/>
          </p:cNvSpPr>
          <p:nvPr>
            <p:ph idx="1"/>
          </p:nvPr>
        </p:nvSpPr>
        <p:spPr>
          <a:xfrm>
            <a:off x="685800" y="1676400"/>
            <a:ext cx="8229600" cy="5029200"/>
          </a:xfrm>
        </p:spPr>
        <p:txBody>
          <a:bodyPr/>
          <a:lstStyle/>
          <a:p>
            <a:r>
              <a:rPr lang="en-US" sz="2400"/>
              <a:t>Thus from the previous slide we have</a:t>
            </a:r>
          </a:p>
          <a:p>
            <a:endParaRPr lang="en-US" sz="2400"/>
          </a:p>
          <a:p>
            <a:endParaRPr lang="en-US" sz="1800"/>
          </a:p>
          <a:p>
            <a:r>
              <a:rPr lang="en-US" sz="2400"/>
              <a:t>To find the coefficient </a:t>
            </a:r>
            <a:r>
              <a:rPr lang="en-US" sz="2400" i="1"/>
              <a:t>a</a:t>
            </a:r>
            <a:r>
              <a:rPr lang="en-US" sz="2400" baseline="-25000"/>
              <a:t>0</a:t>
            </a:r>
            <a:r>
              <a:rPr lang="en-US" sz="2400"/>
              <a:t>, we have</a:t>
            </a:r>
          </a:p>
          <a:p>
            <a:endParaRPr lang="en-US" sz="2400"/>
          </a:p>
          <a:p>
            <a:endParaRPr lang="en-US" sz="2000"/>
          </a:p>
          <a:p>
            <a:r>
              <a:rPr lang="en-US" sz="2400"/>
              <a:t>Thus the coefficients </a:t>
            </a:r>
            <a:r>
              <a:rPr lang="en-US" sz="2400" i="1"/>
              <a:t>a</a:t>
            </a:r>
            <a:r>
              <a:rPr lang="en-US" sz="2400" i="1" baseline="-25000"/>
              <a:t>n</a:t>
            </a:r>
            <a:r>
              <a:rPr lang="en-US" sz="2400"/>
              <a:t> are given by</a:t>
            </a:r>
          </a:p>
          <a:p>
            <a:endParaRPr lang="en-US" sz="2400"/>
          </a:p>
          <a:p>
            <a:endParaRPr lang="en-US" sz="2000"/>
          </a:p>
          <a:p>
            <a:r>
              <a:rPr lang="en-US" sz="2400"/>
              <a:t>Similarly, the coefficients </a:t>
            </a:r>
            <a:r>
              <a:rPr lang="en-US" sz="2400" i="1"/>
              <a:t>b</a:t>
            </a:r>
            <a:r>
              <a:rPr lang="en-US" sz="2400" i="1" baseline="-25000"/>
              <a:t>n</a:t>
            </a:r>
            <a:r>
              <a:rPr lang="en-US" sz="2400"/>
              <a:t> are given by</a:t>
            </a:r>
          </a:p>
          <a:p>
            <a:endParaRPr lang="en-US" sz="2400"/>
          </a:p>
        </p:txBody>
      </p:sp>
      <p:graphicFrame>
        <p:nvGraphicFramePr>
          <p:cNvPr id="281606" name="Object 6"/>
          <p:cNvGraphicFramePr>
            <a:graphicFrameLocks noChangeAspect="1"/>
          </p:cNvGraphicFramePr>
          <p:nvPr/>
        </p:nvGraphicFramePr>
        <p:xfrm>
          <a:off x="1143000" y="3352800"/>
          <a:ext cx="7732713" cy="758825"/>
        </p:xfrm>
        <a:graphic>
          <a:graphicData uri="http://schemas.openxmlformats.org/presentationml/2006/ole">
            <mc:AlternateContent xmlns:mc="http://schemas.openxmlformats.org/markup-compatibility/2006">
              <mc:Choice xmlns:v="urn:schemas-microsoft-com:vml" Requires="v">
                <p:oleObj spid="_x0000_s281623" name="Equation" r:id="rId3" imgW="4394160" imgH="431640" progId="Equation.3">
                  <p:embed/>
                </p:oleObj>
              </mc:Choice>
              <mc:Fallback>
                <p:oleObj name="Equation" r:id="rId3" imgW="4394160" imgH="431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352800"/>
                        <a:ext cx="7732713" cy="758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1607" name="Object 7"/>
          <p:cNvGraphicFramePr>
            <a:graphicFrameLocks noChangeAspect="1"/>
          </p:cNvGraphicFramePr>
          <p:nvPr/>
        </p:nvGraphicFramePr>
        <p:xfrm>
          <a:off x="1371600" y="4648200"/>
          <a:ext cx="4648200" cy="738188"/>
        </p:xfrm>
        <a:graphic>
          <a:graphicData uri="http://schemas.openxmlformats.org/presentationml/2006/ole">
            <mc:AlternateContent xmlns:mc="http://schemas.openxmlformats.org/markup-compatibility/2006">
              <mc:Choice xmlns:v="urn:schemas-microsoft-com:vml" Requires="v">
                <p:oleObj spid="_x0000_s281624" name="Equation" r:id="rId5" imgW="2476440" imgH="393480" progId="Equation.3">
                  <p:embed/>
                </p:oleObj>
              </mc:Choice>
              <mc:Fallback>
                <p:oleObj name="Equation" r:id="rId5" imgW="2476440" imgH="39348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648200"/>
                        <a:ext cx="4648200" cy="738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1608" name="Object 8"/>
          <p:cNvGraphicFramePr>
            <a:graphicFrameLocks noChangeAspect="1"/>
          </p:cNvGraphicFramePr>
          <p:nvPr/>
        </p:nvGraphicFramePr>
        <p:xfrm>
          <a:off x="1490663" y="2209800"/>
          <a:ext cx="4111625" cy="692150"/>
        </p:xfrm>
        <a:graphic>
          <a:graphicData uri="http://schemas.openxmlformats.org/presentationml/2006/ole">
            <mc:AlternateContent xmlns:mc="http://schemas.openxmlformats.org/markup-compatibility/2006">
              <mc:Choice xmlns:v="urn:schemas-microsoft-com:vml" Requires="v">
                <p:oleObj spid="_x0000_s281625" name="Equation" r:id="rId7" imgW="2336760" imgH="393480" progId="Equation.3">
                  <p:embed/>
                </p:oleObj>
              </mc:Choice>
              <mc:Fallback>
                <p:oleObj name="Equation" r:id="rId7" imgW="2336760" imgH="39348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0663" y="2209800"/>
                        <a:ext cx="4111625"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1609" name="Object 9"/>
          <p:cNvGraphicFramePr>
            <a:graphicFrameLocks noChangeAspect="1"/>
          </p:cNvGraphicFramePr>
          <p:nvPr/>
        </p:nvGraphicFramePr>
        <p:xfrm>
          <a:off x="1371600" y="5867400"/>
          <a:ext cx="4338638" cy="738188"/>
        </p:xfrm>
        <a:graphic>
          <a:graphicData uri="http://schemas.openxmlformats.org/presentationml/2006/ole">
            <mc:AlternateContent xmlns:mc="http://schemas.openxmlformats.org/markup-compatibility/2006">
              <mc:Choice xmlns:v="urn:schemas-microsoft-com:vml" Requires="v">
                <p:oleObj spid="_x0000_s281626" name="Equation" r:id="rId9" imgW="2311200" imgH="393480" progId="Equation.3">
                  <p:embed/>
                </p:oleObj>
              </mc:Choice>
              <mc:Fallback>
                <p:oleObj name="Equation" r:id="rId9" imgW="2311200" imgH="39348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1600" y="5867400"/>
                        <a:ext cx="4338638" cy="738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The Euler-Fourier Formulas</a:t>
            </a:r>
            <a:endParaRPr lang="en-US" sz="3200" b="1" i="1" dirty="0">
              <a:solidFill>
                <a:srgbClr val="2125D7"/>
              </a:solidFill>
              <a:latin typeface="+mn-lt"/>
              <a:cs typeface="Times New Roman" pitchFamily="18" charset="0"/>
            </a:endParaRPr>
          </a:p>
        </p:txBody>
      </p:sp>
      <p:sp>
        <p:nvSpPr>
          <p:cNvPr id="284675" name="Rectangle 3"/>
          <p:cNvSpPr>
            <a:spLocks noGrp="1" noChangeArrowheads="1"/>
          </p:cNvSpPr>
          <p:nvPr>
            <p:ph idx="1"/>
          </p:nvPr>
        </p:nvSpPr>
        <p:spPr>
          <a:xfrm>
            <a:off x="685800" y="1676400"/>
            <a:ext cx="8229600" cy="5029200"/>
          </a:xfrm>
        </p:spPr>
        <p:txBody>
          <a:bodyPr/>
          <a:lstStyle/>
          <a:p>
            <a:pPr>
              <a:lnSpc>
                <a:spcPct val="90000"/>
              </a:lnSpc>
            </a:pPr>
            <a:r>
              <a:rPr lang="en-US" sz="2400" dirty="0"/>
              <a:t>Thus the coefficients are given by the equations</a:t>
            </a:r>
          </a:p>
          <a:p>
            <a:pPr>
              <a:lnSpc>
                <a:spcPct val="90000"/>
              </a:lnSpc>
            </a:pPr>
            <a:endParaRPr lang="en-US" sz="2400" dirty="0"/>
          </a:p>
          <a:p>
            <a:pPr>
              <a:lnSpc>
                <a:spcPct val="90000"/>
              </a:lnSpc>
            </a:pPr>
            <a:endParaRPr lang="en-US" sz="2000" dirty="0"/>
          </a:p>
          <a:p>
            <a:pPr>
              <a:lnSpc>
                <a:spcPct val="90000"/>
              </a:lnSpc>
              <a:buFontTx/>
              <a:buNone/>
            </a:pPr>
            <a:r>
              <a:rPr lang="en-US" sz="2400" dirty="0"/>
              <a:t>	</a:t>
            </a:r>
          </a:p>
          <a:p>
            <a:pPr>
              <a:lnSpc>
                <a:spcPct val="90000"/>
              </a:lnSpc>
              <a:buFontTx/>
              <a:buNone/>
            </a:pPr>
            <a:endParaRPr lang="en-US" sz="2400" dirty="0"/>
          </a:p>
          <a:p>
            <a:pPr>
              <a:lnSpc>
                <a:spcPct val="90000"/>
              </a:lnSpc>
              <a:buFontTx/>
              <a:buNone/>
            </a:pPr>
            <a:r>
              <a:rPr lang="en-US" sz="2400" dirty="0"/>
              <a:t>	which </a:t>
            </a:r>
            <a:r>
              <a:rPr lang="en-US" sz="2400" dirty="0" smtClean="0"/>
              <a:t>are known </a:t>
            </a:r>
            <a:r>
              <a:rPr lang="en-US" sz="2400" dirty="0"/>
              <a:t>as the </a:t>
            </a:r>
            <a:r>
              <a:rPr lang="en-US" sz="2400" b="1" dirty="0"/>
              <a:t>Euler-Fourier formulas</a:t>
            </a:r>
            <a:r>
              <a:rPr lang="en-US" sz="2400" dirty="0"/>
              <a:t>.</a:t>
            </a:r>
          </a:p>
          <a:p>
            <a:pPr>
              <a:lnSpc>
                <a:spcPct val="90000"/>
              </a:lnSpc>
            </a:pPr>
            <a:r>
              <a:rPr lang="en-US" sz="2400" dirty="0"/>
              <a:t>Note that these formulas depend only on the values of </a:t>
            </a:r>
            <a:r>
              <a:rPr lang="en-US" sz="2400" i="1" dirty="0"/>
              <a:t>f</a:t>
            </a:r>
            <a:r>
              <a:rPr lang="en-US" sz="2400" dirty="0"/>
              <a:t>(</a:t>
            </a:r>
            <a:r>
              <a:rPr lang="en-US" sz="2400" i="1" dirty="0"/>
              <a:t>x</a:t>
            </a:r>
            <a:r>
              <a:rPr lang="en-US" sz="2400" dirty="0"/>
              <a:t>) in the interval </a:t>
            </a:r>
            <a:r>
              <a:rPr lang="en-US" sz="2400" i="1" dirty="0">
                <a:sym typeface="Symbol" pitchFamily="18" charset="2"/>
              </a:rPr>
              <a:t>-L</a:t>
            </a:r>
            <a:r>
              <a:rPr lang="en-US" sz="2400" dirty="0">
                <a:sym typeface="Symbol" pitchFamily="18" charset="2"/>
              </a:rPr>
              <a:t>  </a:t>
            </a:r>
            <a:r>
              <a:rPr lang="en-US" sz="2400" i="1" dirty="0">
                <a:sym typeface="Symbol" pitchFamily="18" charset="2"/>
              </a:rPr>
              <a:t>x</a:t>
            </a:r>
            <a:r>
              <a:rPr lang="en-US" sz="2400" dirty="0">
                <a:sym typeface="Symbol" pitchFamily="18" charset="2"/>
              </a:rPr>
              <a:t>  </a:t>
            </a:r>
            <a:r>
              <a:rPr lang="en-US" sz="2400" i="1" dirty="0">
                <a:sym typeface="Symbol" pitchFamily="18" charset="2"/>
              </a:rPr>
              <a:t>L</a:t>
            </a:r>
            <a:r>
              <a:rPr lang="en-US" sz="2400" dirty="0">
                <a:sym typeface="Symbol" pitchFamily="18" charset="2"/>
              </a:rPr>
              <a:t>. </a:t>
            </a:r>
            <a:r>
              <a:rPr lang="en-US" sz="2400" dirty="0" smtClean="0">
                <a:sym typeface="Symbol" pitchFamily="18" charset="2"/>
              </a:rPr>
              <a:t>Since </a:t>
            </a:r>
            <a:r>
              <a:rPr lang="en-US" sz="2400" dirty="0">
                <a:sym typeface="Symbol" pitchFamily="18" charset="2"/>
              </a:rPr>
              <a:t>each term of the Fourier series</a:t>
            </a:r>
            <a:r>
              <a:rPr lang="en-US" sz="2400" dirty="0"/>
              <a:t> </a:t>
            </a:r>
          </a:p>
          <a:p>
            <a:pPr>
              <a:lnSpc>
                <a:spcPct val="90000"/>
              </a:lnSpc>
            </a:pPr>
            <a:endParaRPr lang="en-US" sz="2400" dirty="0"/>
          </a:p>
          <a:p>
            <a:pPr>
              <a:lnSpc>
                <a:spcPct val="90000"/>
              </a:lnSpc>
            </a:pPr>
            <a:endParaRPr lang="en-US" sz="2400" dirty="0"/>
          </a:p>
          <a:p>
            <a:pPr>
              <a:lnSpc>
                <a:spcPct val="90000"/>
              </a:lnSpc>
              <a:buFontTx/>
              <a:buNone/>
            </a:pPr>
            <a:r>
              <a:rPr lang="en-US" sz="2400" dirty="0"/>
              <a:t>	is periodic with period 2</a:t>
            </a:r>
            <a:r>
              <a:rPr lang="en-US" sz="2400" i="1" dirty="0"/>
              <a:t>L</a:t>
            </a:r>
            <a:r>
              <a:rPr lang="en-US" sz="2400" dirty="0"/>
              <a:t>, the series converges for all </a:t>
            </a:r>
            <a:r>
              <a:rPr lang="en-US" sz="2400" i="1" dirty="0"/>
              <a:t>x</a:t>
            </a:r>
            <a:r>
              <a:rPr lang="en-US" sz="2400" dirty="0"/>
              <a:t> when it converges in </a:t>
            </a:r>
            <a:r>
              <a:rPr lang="en-US" sz="2400" i="1" dirty="0">
                <a:sym typeface="Symbol" pitchFamily="18" charset="2"/>
              </a:rPr>
              <a:t>-L</a:t>
            </a:r>
            <a:r>
              <a:rPr lang="en-US" sz="2400" dirty="0">
                <a:sym typeface="Symbol" pitchFamily="18" charset="2"/>
              </a:rPr>
              <a:t>  </a:t>
            </a:r>
            <a:r>
              <a:rPr lang="en-US" sz="2400" i="1" dirty="0">
                <a:sym typeface="Symbol" pitchFamily="18" charset="2"/>
              </a:rPr>
              <a:t>x</a:t>
            </a:r>
            <a:r>
              <a:rPr lang="en-US" sz="2400" dirty="0">
                <a:sym typeface="Symbol" pitchFamily="18" charset="2"/>
              </a:rPr>
              <a:t>  </a:t>
            </a:r>
            <a:r>
              <a:rPr lang="en-US" sz="2400" i="1" dirty="0">
                <a:sym typeface="Symbol" pitchFamily="18" charset="2"/>
              </a:rPr>
              <a:t>L</a:t>
            </a:r>
            <a:r>
              <a:rPr lang="en-US" sz="2400" dirty="0">
                <a:sym typeface="Symbol" pitchFamily="18" charset="2"/>
              </a:rPr>
              <a:t>, and </a:t>
            </a:r>
            <a:r>
              <a:rPr lang="en-US" sz="2400" i="1" dirty="0">
                <a:sym typeface="Symbol" pitchFamily="18" charset="2"/>
              </a:rPr>
              <a:t>f</a:t>
            </a:r>
            <a:r>
              <a:rPr lang="en-US" sz="2400" dirty="0">
                <a:sym typeface="Symbol" pitchFamily="18" charset="2"/>
              </a:rPr>
              <a:t> is determined for all </a:t>
            </a:r>
            <a:r>
              <a:rPr lang="en-US" sz="2400" i="1" dirty="0">
                <a:sym typeface="Symbol" pitchFamily="18" charset="2"/>
              </a:rPr>
              <a:t>x</a:t>
            </a:r>
            <a:r>
              <a:rPr lang="en-US" sz="2400" dirty="0">
                <a:sym typeface="Symbol" pitchFamily="18" charset="2"/>
              </a:rPr>
              <a:t> by its values in </a:t>
            </a:r>
            <a:r>
              <a:rPr lang="en-US" sz="2400" i="1" dirty="0">
                <a:sym typeface="Symbol" pitchFamily="18" charset="2"/>
              </a:rPr>
              <a:t>-L</a:t>
            </a:r>
            <a:r>
              <a:rPr lang="en-US" sz="2400" dirty="0">
                <a:sym typeface="Symbol" pitchFamily="18" charset="2"/>
              </a:rPr>
              <a:t>  </a:t>
            </a:r>
            <a:r>
              <a:rPr lang="en-US" sz="2400" i="1" dirty="0">
                <a:sym typeface="Symbol" pitchFamily="18" charset="2"/>
              </a:rPr>
              <a:t>x</a:t>
            </a:r>
            <a:r>
              <a:rPr lang="en-US" sz="2400" dirty="0">
                <a:sym typeface="Symbol" pitchFamily="18" charset="2"/>
              </a:rPr>
              <a:t>  </a:t>
            </a:r>
            <a:r>
              <a:rPr lang="en-US" sz="2400" i="1" dirty="0">
                <a:sym typeface="Symbol" pitchFamily="18" charset="2"/>
              </a:rPr>
              <a:t>L</a:t>
            </a:r>
            <a:r>
              <a:rPr lang="en-US" sz="2400" dirty="0">
                <a:sym typeface="Symbol" pitchFamily="18" charset="2"/>
              </a:rPr>
              <a:t>. </a:t>
            </a:r>
          </a:p>
        </p:txBody>
      </p:sp>
      <p:graphicFrame>
        <p:nvGraphicFramePr>
          <p:cNvPr id="284677" name="Object 5"/>
          <p:cNvGraphicFramePr>
            <a:graphicFrameLocks noChangeAspect="1"/>
          </p:cNvGraphicFramePr>
          <p:nvPr/>
        </p:nvGraphicFramePr>
        <p:xfrm>
          <a:off x="1555750" y="2133600"/>
          <a:ext cx="4510088" cy="1449388"/>
        </p:xfrm>
        <a:graphic>
          <a:graphicData uri="http://schemas.openxmlformats.org/presentationml/2006/ole">
            <mc:AlternateContent xmlns:mc="http://schemas.openxmlformats.org/markup-compatibility/2006">
              <mc:Choice xmlns:v="urn:schemas-microsoft-com:vml" Requires="v">
                <p:oleObj spid="_x0000_s284688" name="Equation" r:id="rId3" imgW="2527200" imgH="812520" progId="Equation.3">
                  <p:embed/>
                </p:oleObj>
              </mc:Choice>
              <mc:Fallback>
                <p:oleObj name="Equation" r:id="rId3" imgW="2527200" imgH="81252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0" y="2133600"/>
                        <a:ext cx="4510088" cy="144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4680" name="Object 8"/>
          <p:cNvGraphicFramePr>
            <a:graphicFrameLocks noChangeAspect="1"/>
          </p:cNvGraphicFramePr>
          <p:nvPr/>
        </p:nvGraphicFramePr>
        <p:xfrm>
          <a:off x="1752600" y="4800600"/>
          <a:ext cx="4830763" cy="768350"/>
        </p:xfrm>
        <a:graphic>
          <a:graphicData uri="http://schemas.openxmlformats.org/presentationml/2006/ole">
            <mc:AlternateContent xmlns:mc="http://schemas.openxmlformats.org/markup-compatibility/2006">
              <mc:Choice xmlns:v="urn:schemas-microsoft-com:vml" Requires="v">
                <p:oleObj spid="_x0000_s284689" name="Equation" r:id="rId5" imgW="2705040" imgH="431640" progId="Equation.3">
                  <p:embed/>
                </p:oleObj>
              </mc:Choice>
              <mc:Fallback>
                <p:oleObj name="Equation" r:id="rId5" imgW="2705040" imgH="43164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4800600"/>
                        <a:ext cx="4830763"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1311</Words>
  <Application>Microsoft Macintosh PowerPoint</Application>
  <PresentationFormat>On-screen Show (4:3)</PresentationFormat>
  <Paragraphs>147</Paragraphs>
  <Slides>22</Slides>
  <Notes>0</Notes>
  <HiddenSlides>10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Office Theme</vt:lpstr>
      <vt:lpstr>Equation</vt:lpstr>
      <vt:lpstr>Worksheet</vt:lpstr>
      <vt:lpstr>Boyce/DiPrima 10th ed, Ch 10.2:  Fourier Series  Elementary Differential Equations and Boundary Value Problems, 10th edition, by William E. Boyce and Richard C. DiPrima, ©2013 by John Wiley &amp; Sons, Inc.</vt:lpstr>
      <vt:lpstr>Fourier Series Representation of Functions</vt:lpstr>
      <vt:lpstr>Periodic Functions </vt:lpstr>
      <vt:lpstr>Periodicity of the Sine and Cosine Functions</vt:lpstr>
      <vt:lpstr>Orthogonality </vt:lpstr>
      <vt:lpstr>Orthogonality of Sine and Cosine </vt:lpstr>
      <vt:lpstr>Finding Coefficients in Fourier Expansion</vt:lpstr>
      <vt:lpstr>Coefficient Formulas</vt:lpstr>
      <vt:lpstr>The Euler-Fourier Formulas</vt:lpstr>
      <vt:lpstr>Example 1: Triangular Wave    (1 of 3) </vt:lpstr>
      <vt:lpstr>Example 1: Coefficients    (2 of 3) </vt:lpstr>
      <vt:lpstr>Example 1: Fourier Expansion    (3 of 3) </vt:lpstr>
      <vt:lpstr>Example 2: Function    (1 of 4) </vt:lpstr>
      <vt:lpstr>Example 2: Discontinuous Points (2 of 4) </vt:lpstr>
      <vt:lpstr>Example 2: Coefficients    (3 of 4) </vt:lpstr>
      <vt:lpstr>Example 2: Fourier Expansion    (4 of 4) </vt:lpstr>
      <vt:lpstr>Example 3: Triangular Wave    (1 of 5) </vt:lpstr>
      <vt:lpstr>Example 3: Partial Sums    (2 of 5) </vt:lpstr>
      <vt:lpstr>Example 3: Errors    (3 of 5) </vt:lpstr>
      <vt:lpstr>Example 3: Uniform Bound    (4 of 5) </vt:lpstr>
      <vt:lpstr>Example 3: Speed of Convergence    (5 of 5) </vt:lpstr>
      <vt:lpstr>Broad Use of Fourier Series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260</dc:title>
  <dc:creator>Phil Gustafson</dc:creator>
  <cp:lastModifiedBy>mamu</cp:lastModifiedBy>
  <cp:revision>905</cp:revision>
  <cp:lastPrinted>1601-01-01T00:00:00Z</cp:lastPrinted>
  <dcterms:created xsi:type="dcterms:W3CDTF">2001-08-11T18:03:30Z</dcterms:created>
  <dcterms:modified xsi:type="dcterms:W3CDTF">2017-04-24T13:01:06Z</dcterms:modified>
</cp:coreProperties>
</file>