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5"/>
  </p:handoutMasterIdLst>
  <p:sldIdLst>
    <p:sldId id="304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5" r:id="rId10"/>
    <p:sldId id="446" r:id="rId11"/>
    <p:sldId id="447" r:id="rId12"/>
    <p:sldId id="448" r:id="rId13"/>
    <p:sldId id="449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2" autoAdjust="0"/>
    <p:restoredTop sz="94660"/>
  </p:normalViewPr>
  <p:slideViewPr>
    <p:cSldViewPr>
      <p:cViewPr varScale="1">
        <p:scale>
          <a:sx n="147" d="100"/>
          <a:sy n="147" d="100"/>
        </p:scale>
        <p:origin x="-13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1" Type="http://schemas.openxmlformats.org/officeDocument/2006/relationships/slide" Target="slides/slide11.xml"/><Relationship Id="rId12" Type="http://schemas.openxmlformats.org/officeDocument/2006/relationships/slide" Target="slides/slide12.xml"/><Relationship Id="rId13" Type="http://schemas.openxmlformats.org/officeDocument/2006/relationships/slide" Target="slides/slide13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6" Type="http://schemas.openxmlformats.org/officeDocument/2006/relationships/slide" Target="slides/slide6.xml"/><Relationship Id="rId7" Type="http://schemas.openxmlformats.org/officeDocument/2006/relationships/slide" Target="slides/slide7.xml"/><Relationship Id="rId8" Type="http://schemas.openxmlformats.org/officeDocument/2006/relationships/slide" Target="slides/slide8.xml"/><Relationship Id="rId9" Type="http://schemas.openxmlformats.org/officeDocument/2006/relationships/slide" Target="slides/slide9.xml"/><Relationship Id="rId10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98C740-28C8-41C2-B07A-2011C5B224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03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1DD29-25B9-4F92-B51A-F1929FC306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1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5073-85ED-437F-9BD7-3AD883819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AA3E4-6BDD-423B-8E97-5AB5903B71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5C81-5E29-4419-9CDA-318E925B4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9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0D22-DA02-4708-91D5-B584559C45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4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BEFC-EA89-4510-A88A-0ECA764D56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4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38D13-0D21-4265-B8AE-3C229E087E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1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E929-5581-4BE5-ACF2-AA66557BF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4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44814-CD38-4D09-BA2C-CEF7C88F63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2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18C5-6F72-4910-B0DD-327674873A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A01CC-1451-4B56-ACF6-8E169159F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D340-68C1-4236-ABD4-5495DAC41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6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5.wmf"/><Relationship Id="rId7" Type="http://schemas.openxmlformats.org/officeDocument/2006/relationships/image" Target="../media/image16.jpe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8.wmf"/><Relationship Id="rId7" Type="http://schemas.openxmlformats.org/officeDocument/2006/relationships/image" Target="../media/image10.jpe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0.wmf"/><Relationship Id="rId5" Type="http://schemas.openxmlformats.org/officeDocument/2006/relationships/image" Target="../media/image21.jpeg"/><Relationship Id="rId6" Type="http://schemas.openxmlformats.org/officeDocument/2006/relationships/image" Target="../media/image22.jpe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5" Type="http://schemas.openxmlformats.org/officeDocument/2006/relationships/image" Target="../media/image10.jpe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2.wmf"/><Relationship Id="rId7" Type="http://schemas.openxmlformats.org/officeDocument/2006/relationships/image" Target="../media/image10.jpe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200" b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200" b="1" baseline="3000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200" b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10.4: Even and Odd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Functions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Before looking at further examples of Fourier series it is useful to distinguish two classes of functions for which the Euler-Fourier formulas for the coefficients can be simplified. </a:t>
            </a:r>
          </a:p>
          <a:p>
            <a:r>
              <a:rPr lang="en-US" sz="2400"/>
              <a:t>The two classes are even and odd functions, which are characterized geometrically by the property of symmetry with respect to the </a:t>
            </a:r>
            <a:r>
              <a:rPr lang="en-US" sz="2400" i="1"/>
              <a:t>y</a:t>
            </a:r>
            <a:r>
              <a:rPr lang="en-US" sz="2400"/>
              <a:t>-axis and the origin, respectively.  </a:t>
            </a:r>
          </a:p>
        </p:txBody>
      </p:sp>
      <p:pic>
        <p:nvPicPr>
          <p:cNvPr id="74773" name="Picture 21" descr="C:\b\BOYCEALL\Art\ch10\w17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343400"/>
            <a:ext cx="39624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4774" name="Object 22"/>
          <p:cNvGraphicFramePr>
            <a:graphicFrameLocks noChangeAspect="1"/>
          </p:cNvGraphicFramePr>
          <p:nvPr/>
        </p:nvGraphicFramePr>
        <p:xfrm>
          <a:off x="1219200" y="4267200"/>
          <a:ext cx="2819400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1" name="Equation" r:id="rId4" imgW="1638000" imgH="812520" progId="Equation.3">
                  <p:embed/>
                </p:oleObj>
              </mc:Choice>
              <mc:Fallback>
                <p:oleObj name="Equation" r:id="rId4" imgW="1638000" imgH="81252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2819400" cy="1398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Even Extensions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endParaRPr lang="en-US" sz="36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It is often useful to expand in a Fourier series of period 2</a:t>
            </a:r>
            <a:r>
              <a:rPr lang="en-US" sz="2400" i="1" dirty="0"/>
              <a:t>L</a:t>
            </a:r>
            <a:r>
              <a:rPr lang="en-US" sz="2400" dirty="0"/>
              <a:t> a function </a:t>
            </a:r>
            <a:r>
              <a:rPr lang="en-US" sz="2400" i="1" dirty="0"/>
              <a:t>f</a:t>
            </a:r>
            <a:r>
              <a:rPr lang="en-US" sz="2400" dirty="0"/>
              <a:t> originally defined only on [0, </a:t>
            </a:r>
            <a:r>
              <a:rPr lang="en-US" sz="2400" i="1" dirty="0"/>
              <a:t>L</a:t>
            </a:r>
            <a:r>
              <a:rPr lang="en-US" sz="2400" dirty="0"/>
              <a:t>], as follows. </a:t>
            </a:r>
          </a:p>
          <a:p>
            <a:r>
              <a:rPr lang="en-US" sz="2400" dirty="0"/>
              <a:t>Define a function </a:t>
            </a:r>
            <a:r>
              <a:rPr lang="en-US" sz="2400" i="1" dirty="0"/>
              <a:t>g</a:t>
            </a:r>
            <a:r>
              <a:rPr lang="en-US" sz="2400" dirty="0"/>
              <a:t> of period 2</a:t>
            </a:r>
            <a:r>
              <a:rPr lang="en-US" sz="2400" i="1" dirty="0"/>
              <a:t>L</a:t>
            </a:r>
            <a:r>
              <a:rPr lang="en-US" sz="2400" dirty="0"/>
              <a:t> so that </a:t>
            </a:r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The function</a:t>
            </a:r>
            <a:r>
              <a:rPr lang="en-US" sz="2400" i="1" dirty="0">
                <a:sym typeface="Symbol" pitchFamily="18" charset="2"/>
              </a:rPr>
              <a:t> g</a:t>
            </a:r>
            <a:r>
              <a:rPr lang="en-US" sz="2400" dirty="0">
                <a:sym typeface="Symbol" pitchFamily="18" charset="2"/>
              </a:rPr>
              <a:t> is the </a:t>
            </a:r>
            <a:r>
              <a:rPr lang="en-US" sz="2400" b="1" dirty="0">
                <a:sym typeface="Symbol" pitchFamily="18" charset="2"/>
              </a:rPr>
              <a:t>even periodic extension</a:t>
            </a:r>
            <a:r>
              <a:rPr lang="en-US" sz="2400" dirty="0">
                <a:sym typeface="Symbol" pitchFamily="18" charset="2"/>
              </a:rPr>
              <a:t> of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. </a:t>
            </a:r>
            <a:r>
              <a:rPr lang="en-US" sz="2400" dirty="0" smtClean="0">
                <a:sym typeface="Symbol" pitchFamily="18" charset="2"/>
              </a:rPr>
              <a:t>Its </a:t>
            </a:r>
            <a:r>
              <a:rPr lang="en-US" sz="2400" dirty="0">
                <a:sym typeface="Symbol" pitchFamily="18" charset="2"/>
              </a:rPr>
              <a:t>Fourier series, which is a cosine series, represents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 on </a:t>
            </a:r>
            <a:r>
              <a:rPr lang="en-US" sz="2400" dirty="0"/>
              <a:t>[0, </a:t>
            </a:r>
            <a:r>
              <a:rPr lang="en-US" sz="2400" i="1" dirty="0"/>
              <a:t>L</a:t>
            </a:r>
            <a:r>
              <a:rPr lang="en-US" sz="2400" dirty="0"/>
              <a:t>].</a:t>
            </a:r>
          </a:p>
          <a:p>
            <a:r>
              <a:rPr lang="en-US" sz="2400" dirty="0"/>
              <a:t>For example, the even periodic extension of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 (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) =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on [0, 2] is the triangular wave </a:t>
            </a:r>
            <a:r>
              <a:rPr lang="en-US" sz="2400" i="1" dirty="0">
                <a:sym typeface="Symbol" pitchFamily="18" charset="2"/>
              </a:rPr>
              <a:t>g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) given below. </a:t>
            </a:r>
          </a:p>
        </p:txBody>
      </p:sp>
      <p:graphicFrame>
        <p:nvGraphicFramePr>
          <p:cNvPr id="319492" name="Object 4"/>
          <p:cNvGraphicFramePr>
            <a:graphicFrameLocks noChangeAspect="1"/>
          </p:cNvGraphicFramePr>
          <p:nvPr/>
        </p:nvGraphicFramePr>
        <p:xfrm>
          <a:off x="1371600" y="2971800"/>
          <a:ext cx="56165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07" name="Equation" r:id="rId3" imgW="3213000" imgH="457200" progId="Equation.3">
                  <p:embed/>
                </p:oleObj>
              </mc:Choice>
              <mc:Fallback>
                <p:oleObj name="Equation" r:id="rId3" imgW="32130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561657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495" name="Object 7"/>
          <p:cNvGraphicFramePr>
            <a:graphicFrameLocks noChangeAspect="1"/>
          </p:cNvGraphicFramePr>
          <p:nvPr/>
        </p:nvGraphicFramePr>
        <p:xfrm>
          <a:off x="1295400" y="5638800"/>
          <a:ext cx="27305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08" name="Equation" r:id="rId5" imgW="1562040" imgH="457200" progId="Equation.3">
                  <p:embed/>
                </p:oleObj>
              </mc:Choice>
              <mc:Fallback>
                <p:oleObj name="Equation" r:id="rId5" imgW="156204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638800"/>
                        <a:ext cx="27305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9496" name="Picture 8" descr="w16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5486400"/>
            <a:ext cx="38862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Odd Extensions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endParaRPr lang="en-US" sz="36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As before, let </a:t>
            </a:r>
            <a:r>
              <a:rPr lang="en-US" sz="2400" i="1" dirty="0"/>
              <a:t>f</a:t>
            </a:r>
            <a:r>
              <a:rPr lang="en-US" sz="2400" dirty="0"/>
              <a:t>  be a function defined only on (0, </a:t>
            </a:r>
            <a:r>
              <a:rPr lang="en-US" sz="2400" i="1" dirty="0"/>
              <a:t>L</a:t>
            </a:r>
            <a:r>
              <a:rPr lang="en-US" sz="2400" dirty="0"/>
              <a:t>). </a:t>
            </a:r>
          </a:p>
          <a:p>
            <a:r>
              <a:rPr lang="en-US" sz="2400" dirty="0"/>
              <a:t>Define a function </a:t>
            </a:r>
            <a:r>
              <a:rPr lang="en-US" sz="2400" i="1" dirty="0"/>
              <a:t>h</a:t>
            </a:r>
            <a:r>
              <a:rPr lang="en-US" sz="2400" dirty="0"/>
              <a:t> of period 2</a:t>
            </a:r>
            <a:r>
              <a:rPr lang="en-US" sz="2400" i="1" dirty="0"/>
              <a:t>L</a:t>
            </a:r>
            <a:r>
              <a:rPr lang="en-US" sz="2400" dirty="0"/>
              <a:t> so that </a:t>
            </a:r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The function</a:t>
            </a:r>
            <a:r>
              <a:rPr lang="en-US" sz="2400" i="1" dirty="0">
                <a:sym typeface="Symbol" pitchFamily="18" charset="2"/>
              </a:rPr>
              <a:t> h</a:t>
            </a:r>
            <a:r>
              <a:rPr lang="en-US" sz="2400" dirty="0">
                <a:sym typeface="Symbol" pitchFamily="18" charset="2"/>
              </a:rPr>
              <a:t> is the </a:t>
            </a:r>
            <a:r>
              <a:rPr lang="en-US" sz="2400" b="1" dirty="0">
                <a:sym typeface="Symbol" pitchFamily="18" charset="2"/>
              </a:rPr>
              <a:t>odd periodic extension</a:t>
            </a:r>
            <a:r>
              <a:rPr lang="en-US" sz="2400" dirty="0">
                <a:sym typeface="Symbol" pitchFamily="18" charset="2"/>
              </a:rPr>
              <a:t> of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. </a:t>
            </a:r>
            <a:r>
              <a:rPr lang="en-US" sz="2400" dirty="0" smtClean="0">
                <a:sym typeface="Symbol" pitchFamily="18" charset="2"/>
              </a:rPr>
              <a:t>Its </a:t>
            </a:r>
            <a:r>
              <a:rPr lang="en-US" sz="2400" dirty="0">
                <a:sym typeface="Symbol" pitchFamily="18" charset="2"/>
              </a:rPr>
              <a:t>Fourier series, which is a sine series, represents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 on </a:t>
            </a:r>
            <a:r>
              <a:rPr lang="en-US" sz="2400" dirty="0"/>
              <a:t>(0, </a:t>
            </a:r>
            <a:r>
              <a:rPr lang="en-US" sz="2400" i="1" dirty="0"/>
              <a:t>L</a:t>
            </a:r>
            <a:r>
              <a:rPr lang="en-US" sz="2400" dirty="0"/>
              <a:t>).</a:t>
            </a:r>
          </a:p>
          <a:p>
            <a:r>
              <a:rPr lang="en-US" sz="2400" dirty="0"/>
              <a:t>For example, the odd periodic extension of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 (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) = 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 on [0, </a:t>
            </a:r>
            <a:r>
              <a:rPr lang="en-US" sz="2400" i="1" dirty="0">
                <a:sym typeface="Symbol" pitchFamily="18" charset="2"/>
              </a:rPr>
              <a:t>L</a:t>
            </a:r>
            <a:r>
              <a:rPr lang="en-US" sz="2400" dirty="0">
                <a:sym typeface="Symbol" pitchFamily="18" charset="2"/>
              </a:rPr>
              <a:t>) is the </a:t>
            </a:r>
            <a:r>
              <a:rPr lang="en-US" sz="2400" dirty="0" err="1">
                <a:sym typeface="Symbol" pitchFamily="18" charset="2"/>
              </a:rPr>
              <a:t>sawtooth</a:t>
            </a:r>
            <a:r>
              <a:rPr lang="en-US" sz="2400" dirty="0">
                <a:sym typeface="Symbol" pitchFamily="18" charset="2"/>
              </a:rPr>
              <a:t> wave </a:t>
            </a:r>
            <a:r>
              <a:rPr lang="en-US" sz="2400" i="1" dirty="0">
                <a:sym typeface="Symbol" pitchFamily="18" charset="2"/>
              </a:rPr>
              <a:t>h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i="1" dirty="0">
                <a:sym typeface="Symbol" pitchFamily="18" charset="2"/>
              </a:rPr>
              <a:t>x</a:t>
            </a:r>
            <a:r>
              <a:rPr lang="en-US" sz="2400" dirty="0">
                <a:sym typeface="Symbol" pitchFamily="18" charset="2"/>
              </a:rPr>
              <a:t>) given below. </a:t>
            </a:r>
            <a:endParaRPr lang="en-US" sz="2400" dirty="0"/>
          </a:p>
        </p:txBody>
      </p:sp>
      <p:graphicFrame>
        <p:nvGraphicFramePr>
          <p:cNvPr id="320517" name="Object 5"/>
          <p:cNvGraphicFramePr>
            <a:graphicFrameLocks noChangeAspect="1"/>
          </p:cNvGraphicFramePr>
          <p:nvPr/>
        </p:nvGraphicFramePr>
        <p:xfrm>
          <a:off x="1295400" y="2590800"/>
          <a:ext cx="56388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0" name="Equation" r:id="rId3" imgW="3225600" imgH="711000" progId="Equation.3">
                  <p:embed/>
                </p:oleObj>
              </mc:Choice>
              <mc:Fallback>
                <p:oleObj name="Equation" r:id="rId3" imgW="322560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5638800" cy="123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18" name="Object 6"/>
          <p:cNvGraphicFramePr>
            <a:graphicFrameLocks noChangeAspect="1"/>
          </p:cNvGraphicFramePr>
          <p:nvPr/>
        </p:nvGraphicFramePr>
        <p:xfrm>
          <a:off x="1600200" y="5638800"/>
          <a:ext cx="25749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1" name="Equation" r:id="rId5" imgW="1473120" imgH="457200" progId="Equation.3">
                  <p:embed/>
                </p:oleObj>
              </mc:Choice>
              <mc:Fallback>
                <p:oleObj name="Equation" r:id="rId5" imgW="147312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257492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0519" name="Picture 7" descr="C:\b\BOYCEALL\Art\ch10\w17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5453063"/>
            <a:ext cx="2514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General Extensions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endParaRPr lang="en-US" sz="36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As before, let </a:t>
            </a:r>
            <a:r>
              <a:rPr lang="en-US" sz="2400" i="1"/>
              <a:t>f</a:t>
            </a:r>
            <a:r>
              <a:rPr lang="en-US" sz="2400"/>
              <a:t>  be a function defined only on [0, </a:t>
            </a:r>
            <a:r>
              <a:rPr lang="en-US" sz="2400" i="1"/>
              <a:t>L</a:t>
            </a:r>
            <a:r>
              <a:rPr lang="en-US" sz="2400"/>
              <a:t>]. </a:t>
            </a:r>
          </a:p>
          <a:p>
            <a:r>
              <a:rPr lang="en-US" sz="2400"/>
              <a:t>Define a function </a:t>
            </a:r>
            <a:r>
              <a:rPr lang="en-US" sz="2400" i="1"/>
              <a:t>k</a:t>
            </a:r>
            <a:r>
              <a:rPr lang="en-US" sz="2400"/>
              <a:t> of period 2</a:t>
            </a:r>
            <a:r>
              <a:rPr lang="en-US" sz="2400" i="1"/>
              <a:t>L</a:t>
            </a:r>
            <a:r>
              <a:rPr lang="en-US" sz="2400"/>
              <a:t> so that </a:t>
            </a:r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where </a:t>
            </a:r>
            <a:r>
              <a:rPr lang="en-US" sz="2400" i="1">
                <a:sym typeface="Symbol" pitchFamily="18" charset="2"/>
              </a:rPr>
              <a:t>m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) is a function defined in any way consistent with Theorem 10.3.1.  For example, we may define </a:t>
            </a:r>
            <a:r>
              <a:rPr lang="en-US" sz="2400" i="1">
                <a:sym typeface="Symbol" pitchFamily="18" charset="2"/>
              </a:rPr>
              <a:t>m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) = 0.  </a:t>
            </a:r>
          </a:p>
          <a:p>
            <a:r>
              <a:rPr lang="en-US" sz="2400">
                <a:sym typeface="Symbol" pitchFamily="18" charset="2"/>
              </a:rPr>
              <a:t>The Fourier series for </a:t>
            </a:r>
            <a:r>
              <a:rPr lang="en-US" sz="2400" i="1">
                <a:sym typeface="Symbol" pitchFamily="18" charset="2"/>
              </a:rPr>
              <a:t>k</a:t>
            </a:r>
            <a:r>
              <a:rPr lang="en-US" sz="2400">
                <a:sym typeface="Symbol" pitchFamily="18" charset="2"/>
              </a:rPr>
              <a:t> involves both sine and cosine terms, and represents </a:t>
            </a:r>
            <a:r>
              <a:rPr lang="en-US" sz="2400" i="1">
                <a:sym typeface="Symbol" pitchFamily="18" charset="2"/>
              </a:rPr>
              <a:t>f</a:t>
            </a:r>
            <a:r>
              <a:rPr lang="en-US" sz="2400">
                <a:sym typeface="Symbol" pitchFamily="18" charset="2"/>
              </a:rPr>
              <a:t> on </a:t>
            </a:r>
            <a:r>
              <a:rPr lang="en-US" sz="2400"/>
              <a:t>[0, </a:t>
            </a:r>
            <a:r>
              <a:rPr lang="en-US" sz="2400" i="1"/>
              <a:t>L</a:t>
            </a:r>
            <a:r>
              <a:rPr lang="en-US" sz="2400"/>
              <a:t>], regardless of how </a:t>
            </a:r>
            <a:r>
              <a:rPr lang="en-US" sz="2400" i="1">
                <a:sym typeface="Symbol" pitchFamily="18" charset="2"/>
              </a:rPr>
              <a:t>m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) is defined</a:t>
            </a:r>
            <a:r>
              <a:rPr lang="en-US" sz="2400"/>
              <a:t>.</a:t>
            </a:r>
          </a:p>
          <a:p>
            <a:r>
              <a:rPr lang="en-US" sz="2400"/>
              <a:t>Thus there are infinitely many such series, all of which converge to </a:t>
            </a:r>
            <a:r>
              <a:rPr lang="en-US" sz="2400" i="1">
                <a:sym typeface="Symbol" pitchFamily="18" charset="2"/>
              </a:rPr>
              <a:t>f</a:t>
            </a:r>
            <a:r>
              <a:rPr lang="en-US" sz="2400">
                <a:sym typeface="Symbol" pitchFamily="18" charset="2"/>
              </a:rPr>
              <a:t> on </a:t>
            </a:r>
            <a:r>
              <a:rPr lang="en-US" sz="2400"/>
              <a:t>[0, </a:t>
            </a:r>
            <a:r>
              <a:rPr lang="en-US" sz="2400" i="1"/>
              <a:t>L</a:t>
            </a:r>
            <a:r>
              <a:rPr lang="en-US" sz="2400"/>
              <a:t>].</a:t>
            </a:r>
          </a:p>
        </p:txBody>
      </p:sp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7800" y="2667000"/>
          <a:ext cx="53943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50" name="Equation" r:id="rId3" imgW="3085920" imgH="457200" progId="Equation.3">
                  <p:embed/>
                </p:oleObj>
              </mc:Choice>
              <mc:Fallback>
                <p:oleObj name="Equation" r:id="rId3" imgW="308592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667000"/>
                        <a:ext cx="539432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2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endParaRPr lang="en-US" sz="36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 dirty="0"/>
              <a:t>Consider the function below. </a:t>
            </a:r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16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As indicated previously, we can represent </a:t>
            </a:r>
            <a:r>
              <a:rPr lang="en-US" sz="2400" i="1" dirty="0">
                <a:sym typeface="Symbol" pitchFamily="18" charset="2"/>
              </a:rPr>
              <a:t>f</a:t>
            </a:r>
            <a:r>
              <a:rPr lang="en-US" sz="2400" dirty="0">
                <a:sym typeface="Symbol" pitchFamily="18" charset="2"/>
              </a:rPr>
              <a:t> either by a cosine series or a sine series on [0, 2]. </a:t>
            </a:r>
            <a:r>
              <a:rPr lang="en-US" sz="2400" dirty="0" smtClean="0">
                <a:sym typeface="Symbol" pitchFamily="18" charset="2"/>
              </a:rPr>
              <a:t>Here</a:t>
            </a:r>
            <a:r>
              <a:rPr lang="en-US" sz="2400" dirty="0">
                <a:sym typeface="Symbol" pitchFamily="18" charset="2"/>
              </a:rPr>
              <a:t>, </a:t>
            </a:r>
            <a:r>
              <a:rPr lang="en-US" sz="2400" i="1" dirty="0">
                <a:sym typeface="Symbol" pitchFamily="18" charset="2"/>
              </a:rPr>
              <a:t>L</a:t>
            </a:r>
            <a:r>
              <a:rPr lang="en-US" sz="2400" dirty="0">
                <a:sym typeface="Symbol" pitchFamily="18" charset="2"/>
              </a:rPr>
              <a:t> = 2.</a:t>
            </a:r>
            <a:r>
              <a:rPr lang="en-US" sz="2400" i="1" dirty="0"/>
              <a:t> </a:t>
            </a:r>
          </a:p>
          <a:p>
            <a:r>
              <a:rPr lang="en-US" sz="2400" dirty="0"/>
              <a:t>The cosine series for </a:t>
            </a:r>
            <a:r>
              <a:rPr lang="en-US" sz="2400" i="1" dirty="0"/>
              <a:t>f</a:t>
            </a:r>
            <a:r>
              <a:rPr lang="en-US" sz="2400" dirty="0"/>
              <a:t> converges to the even periodic extension of </a:t>
            </a:r>
            <a:r>
              <a:rPr lang="en-US" sz="2400" i="1" dirty="0"/>
              <a:t>f</a:t>
            </a:r>
            <a:r>
              <a:rPr lang="en-US" sz="2400" dirty="0"/>
              <a:t> of period 4, and this graph is given below left. </a:t>
            </a:r>
          </a:p>
          <a:p>
            <a:r>
              <a:rPr lang="en-US" sz="2400" dirty="0"/>
              <a:t>The sine series for </a:t>
            </a:r>
            <a:r>
              <a:rPr lang="en-US" sz="2400" i="1" dirty="0"/>
              <a:t>f</a:t>
            </a:r>
            <a:r>
              <a:rPr lang="en-US" sz="2400" dirty="0"/>
              <a:t> converges to the odd periodic extension of </a:t>
            </a:r>
            <a:r>
              <a:rPr lang="en-US" sz="2400" i="1" dirty="0"/>
              <a:t>f</a:t>
            </a:r>
            <a:r>
              <a:rPr lang="en-US" sz="2400" dirty="0"/>
              <a:t> of period 4, and this graph is given below right.</a:t>
            </a:r>
          </a:p>
        </p:txBody>
      </p:sp>
      <p:graphicFrame>
        <p:nvGraphicFramePr>
          <p:cNvPr id="322564" name="Object 4"/>
          <p:cNvGraphicFramePr>
            <a:graphicFrameLocks noChangeAspect="1"/>
          </p:cNvGraphicFramePr>
          <p:nvPr/>
        </p:nvGraphicFramePr>
        <p:xfrm>
          <a:off x="1676400" y="2133600"/>
          <a:ext cx="264318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71" name="Equation" r:id="rId3" imgW="1511280" imgH="457200" progId="Equation.3">
                  <p:embed/>
                </p:oleObj>
              </mc:Choice>
              <mc:Fallback>
                <p:oleObj name="Equation" r:id="rId3" imgW="151128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33600"/>
                        <a:ext cx="2643188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2566" name="Picture 6" descr="C:\b\BOYCEALL\Art\ch10\w17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5410200"/>
            <a:ext cx="3921125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2567" name="Picture 7" descr="C:\b\BOYCEALL\Art\ch10\w18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53000" y="5410200"/>
            <a:ext cx="38862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Definition of Even and Odd Functions</a:t>
            </a:r>
            <a:endParaRPr lang="en-US" sz="32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Analytically, </a:t>
            </a:r>
            <a:r>
              <a:rPr lang="en-US" sz="2400" i="1" dirty="0"/>
              <a:t>f</a:t>
            </a:r>
            <a:r>
              <a:rPr lang="en-US" sz="2400" dirty="0"/>
              <a:t> is an </a:t>
            </a:r>
            <a:r>
              <a:rPr lang="en-US" sz="2400" b="1" dirty="0"/>
              <a:t>even function</a:t>
            </a:r>
            <a:r>
              <a:rPr lang="en-US" sz="2400" dirty="0"/>
              <a:t> if its domain contains the point –</a:t>
            </a:r>
            <a:r>
              <a:rPr lang="en-US" sz="2400" i="1" dirty="0"/>
              <a:t>x</a:t>
            </a:r>
            <a:r>
              <a:rPr lang="en-US" sz="2400" dirty="0"/>
              <a:t> whenever it contains </a:t>
            </a:r>
            <a:r>
              <a:rPr lang="en-US" sz="2400" i="1" dirty="0"/>
              <a:t>x</a:t>
            </a:r>
            <a:r>
              <a:rPr lang="en-US" sz="2400" dirty="0"/>
              <a:t>, and if </a:t>
            </a:r>
            <a:r>
              <a:rPr lang="en-US" sz="2400" i="1" dirty="0"/>
              <a:t>f </a:t>
            </a:r>
            <a:r>
              <a:rPr lang="en-US" sz="2400" dirty="0"/>
              <a:t>(-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f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for each </a:t>
            </a:r>
            <a:r>
              <a:rPr lang="en-US" sz="2400" i="1" dirty="0"/>
              <a:t>x</a:t>
            </a:r>
            <a:r>
              <a:rPr lang="en-US" sz="2400" dirty="0"/>
              <a:t> in the domain of </a:t>
            </a:r>
            <a:r>
              <a:rPr lang="en-US" sz="2400" i="1" dirty="0"/>
              <a:t>f</a:t>
            </a:r>
            <a:r>
              <a:rPr lang="en-US" sz="2400" dirty="0"/>
              <a:t>. </a:t>
            </a:r>
            <a:r>
              <a:rPr lang="en-US" sz="2400" dirty="0" smtClean="0"/>
              <a:t>See </a:t>
            </a:r>
            <a:r>
              <a:rPr lang="en-US" sz="2400" dirty="0"/>
              <a:t>figure (a) below.</a:t>
            </a:r>
          </a:p>
          <a:p>
            <a:r>
              <a:rPr lang="en-US" sz="2400" dirty="0"/>
              <a:t>The function </a:t>
            </a:r>
            <a:r>
              <a:rPr lang="en-US" sz="2400" i="1" dirty="0"/>
              <a:t>f</a:t>
            </a:r>
            <a:r>
              <a:rPr lang="en-US" sz="2400" dirty="0"/>
              <a:t> is an </a:t>
            </a:r>
            <a:r>
              <a:rPr lang="en-US" sz="2400" b="1" dirty="0"/>
              <a:t>odd function</a:t>
            </a:r>
            <a:r>
              <a:rPr lang="en-US" sz="2400" dirty="0"/>
              <a:t> if its domain contains the point –</a:t>
            </a:r>
            <a:r>
              <a:rPr lang="en-US" sz="2400" i="1" dirty="0"/>
              <a:t>x</a:t>
            </a:r>
            <a:r>
              <a:rPr lang="en-US" sz="2400" dirty="0"/>
              <a:t> whenever it contains </a:t>
            </a:r>
            <a:r>
              <a:rPr lang="en-US" sz="2400" i="1" dirty="0"/>
              <a:t>x</a:t>
            </a:r>
            <a:r>
              <a:rPr lang="en-US" sz="2400" dirty="0"/>
              <a:t>, and if </a:t>
            </a:r>
            <a:r>
              <a:rPr lang="en-US" sz="2400" i="1" dirty="0"/>
              <a:t>f </a:t>
            </a:r>
            <a:r>
              <a:rPr lang="en-US" sz="2400" dirty="0"/>
              <a:t>(-</a:t>
            </a:r>
            <a:r>
              <a:rPr lang="en-US" sz="2400" i="1" dirty="0"/>
              <a:t>x</a:t>
            </a:r>
            <a:r>
              <a:rPr lang="en-US" sz="2400" dirty="0"/>
              <a:t>) = - </a:t>
            </a:r>
            <a:r>
              <a:rPr lang="en-US" sz="2400" i="1" dirty="0"/>
              <a:t>f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for each </a:t>
            </a:r>
            <a:r>
              <a:rPr lang="en-US" sz="2400" i="1" dirty="0"/>
              <a:t>x</a:t>
            </a:r>
            <a:r>
              <a:rPr lang="en-US" sz="2400" dirty="0"/>
              <a:t> in the domain of </a:t>
            </a:r>
            <a:r>
              <a:rPr lang="en-US" sz="2400" i="1" dirty="0"/>
              <a:t>f</a:t>
            </a:r>
            <a:r>
              <a:rPr lang="en-US" sz="2400" dirty="0"/>
              <a:t>. </a:t>
            </a:r>
            <a:r>
              <a:rPr lang="en-US" sz="2400" dirty="0" smtClean="0"/>
              <a:t>See </a:t>
            </a:r>
            <a:r>
              <a:rPr lang="en-US" sz="2400" dirty="0"/>
              <a:t>figure (b) below.</a:t>
            </a:r>
          </a:p>
          <a:p>
            <a:r>
              <a:rPr lang="en-US" sz="2400" dirty="0"/>
              <a:t>Note that </a:t>
            </a:r>
            <a:r>
              <a:rPr lang="en-US" sz="2400" i="1" dirty="0"/>
              <a:t>f </a:t>
            </a:r>
            <a:r>
              <a:rPr lang="en-US" sz="2400" dirty="0"/>
              <a:t>(0) = 0 for an odd function. </a:t>
            </a:r>
          </a:p>
          <a:p>
            <a:r>
              <a:rPr lang="en-US" sz="2400" dirty="0"/>
              <a:t>Examples of even functions</a:t>
            </a:r>
          </a:p>
          <a:p>
            <a:pPr>
              <a:buFontTx/>
              <a:buNone/>
            </a:pPr>
            <a:r>
              <a:rPr lang="en-US" sz="2400" dirty="0"/>
              <a:t>	are 1,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, </a:t>
            </a:r>
            <a:r>
              <a:rPr lang="en-US" sz="2400" dirty="0" err="1"/>
              <a:t>cos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, |</a:t>
            </a:r>
            <a:r>
              <a:rPr lang="en-US" sz="2400" i="1" dirty="0"/>
              <a:t>x</a:t>
            </a:r>
            <a:r>
              <a:rPr lang="en-US" sz="2400" dirty="0"/>
              <a:t>|. </a:t>
            </a:r>
          </a:p>
          <a:p>
            <a:r>
              <a:rPr lang="en-US" sz="2400" dirty="0"/>
              <a:t>Examples of odd functions</a:t>
            </a:r>
          </a:p>
          <a:p>
            <a:pPr>
              <a:buFontTx/>
              <a:buNone/>
            </a:pPr>
            <a:r>
              <a:rPr lang="en-US" sz="2400" dirty="0"/>
              <a:t>	are </a:t>
            </a:r>
            <a:r>
              <a:rPr lang="en-US" sz="2400" i="1" dirty="0"/>
              <a:t>x</a:t>
            </a:r>
            <a:r>
              <a:rPr lang="en-US" sz="2400" dirty="0"/>
              <a:t>, 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, sin </a:t>
            </a:r>
            <a:r>
              <a:rPr lang="en-US" sz="2400" i="1" dirty="0"/>
              <a:t>x</a:t>
            </a:r>
            <a:r>
              <a:rPr lang="en-US" sz="2400" dirty="0"/>
              <a:t>.</a:t>
            </a:r>
          </a:p>
        </p:txBody>
      </p:sp>
      <p:pic>
        <p:nvPicPr>
          <p:cNvPr id="232456" name="Picture 8" descr="C:\b\BOYCEALL\Art\ch10\w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4619625"/>
            <a:ext cx="3505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Arithmetic Properties</a:t>
            </a:r>
            <a:endParaRPr lang="en-US" sz="32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The following arithmetic properties hold: </a:t>
            </a:r>
          </a:p>
          <a:p>
            <a:pPr lvl="1"/>
            <a:r>
              <a:rPr lang="en-US" sz="2000"/>
              <a:t>The sum (difference) of two even functions is even.</a:t>
            </a:r>
          </a:p>
          <a:p>
            <a:pPr lvl="1"/>
            <a:r>
              <a:rPr lang="en-US" sz="2000"/>
              <a:t>The product (quotient) of two even functions is even.</a:t>
            </a:r>
          </a:p>
          <a:p>
            <a:pPr lvl="1"/>
            <a:r>
              <a:rPr lang="en-US" sz="2000"/>
              <a:t>The sum (difference) of two odd functions is odd. </a:t>
            </a:r>
          </a:p>
          <a:p>
            <a:pPr lvl="1"/>
            <a:r>
              <a:rPr lang="en-US" sz="2000"/>
              <a:t>The product (quotient) of two odd functions is even.</a:t>
            </a:r>
          </a:p>
          <a:p>
            <a:r>
              <a:rPr lang="en-US" sz="2400"/>
              <a:t>These properties can be verified directly from the definitions, see text for details. </a:t>
            </a:r>
          </a:p>
        </p:txBody>
      </p:sp>
      <p:pic>
        <p:nvPicPr>
          <p:cNvPr id="311300" name="Picture 4" descr="C:\b\BOYCEALL\Art\ch10\w1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495800"/>
            <a:ext cx="37338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Integral Properties</a:t>
            </a:r>
            <a:endParaRPr lang="en-US" sz="32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If </a:t>
            </a:r>
            <a:r>
              <a:rPr lang="en-US" sz="2400" i="1"/>
              <a:t>f</a:t>
            </a:r>
            <a:r>
              <a:rPr lang="en-US" sz="2400"/>
              <a:t> is an even function, then</a:t>
            </a:r>
          </a:p>
          <a:p>
            <a:endParaRPr lang="en-US" sz="3600"/>
          </a:p>
          <a:p>
            <a:r>
              <a:rPr lang="en-US" sz="2400"/>
              <a:t>If </a:t>
            </a:r>
            <a:r>
              <a:rPr lang="en-US" sz="2400" i="1"/>
              <a:t>f</a:t>
            </a:r>
            <a:r>
              <a:rPr lang="en-US" sz="2400"/>
              <a:t> is an odd function, then</a:t>
            </a:r>
          </a:p>
          <a:p>
            <a:endParaRPr lang="en-US" sz="3600"/>
          </a:p>
          <a:p>
            <a:r>
              <a:rPr lang="en-US" sz="2400"/>
              <a:t>These properties can be verified directly from the definitions, see text for details. </a:t>
            </a:r>
          </a:p>
        </p:txBody>
      </p:sp>
      <p:pic>
        <p:nvPicPr>
          <p:cNvPr id="312324" name="Picture 4" descr="C:\b\BOYCEALL\Art\ch10\w17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578350"/>
            <a:ext cx="35814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2325" name="Object 5"/>
          <p:cNvGraphicFramePr>
            <a:graphicFrameLocks noChangeAspect="1"/>
          </p:cNvGraphicFramePr>
          <p:nvPr/>
        </p:nvGraphicFramePr>
        <p:xfrm>
          <a:off x="1524000" y="2133600"/>
          <a:ext cx="26670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38" name="Equation" r:id="rId4" imgW="1460160" imgH="355320" progId="Equation.3">
                  <p:embed/>
                </p:oleObj>
              </mc:Choice>
              <mc:Fallback>
                <p:oleObj name="Equation" r:id="rId4" imgW="1460160" imgH="355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2667000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6" name="Object 6"/>
          <p:cNvGraphicFramePr>
            <a:graphicFrameLocks noChangeAspect="1"/>
          </p:cNvGraphicFramePr>
          <p:nvPr/>
        </p:nvGraphicFramePr>
        <p:xfrm>
          <a:off x="1600200" y="3276600"/>
          <a:ext cx="17176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39" name="Equation" r:id="rId6" imgW="888840" imgH="330120" progId="Equation.3">
                  <p:embed/>
                </p:oleObj>
              </mc:Choice>
              <mc:Fallback>
                <p:oleObj name="Equation" r:id="rId6" imgW="888840" imgH="3301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76600"/>
                        <a:ext cx="1717675" cy="63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9248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Cosine Series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Suppose that </a:t>
            </a:r>
            <a:r>
              <a:rPr lang="en-US" sz="2400" i="1" dirty="0"/>
              <a:t>f</a:t>
            </a:r>
            <a:r>
              <a:rPr lang="en-US" sz="2400" dirty="0"/>
              <a:t> and</a:t>
            </a:r>
            <a:r>
              <a:rPr lang="en-US" sz="2400" i="1" dirty="0"/>
              <a:t> f 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are piecewise continuous on [-</a:t>
            </a:r>
            <a:r>
              <a:rPr lang="en-US" sz="2400" i="1" dirty="0"/>
              <a:t>L</a:t>
            </a:r>
            <a:r>
              <a:rPr lang="en-US" sz="2400" dirty="0"/>
              <a:t>, </a:t>
            </a:r>
            <a:r>
              <a:rPr lang="en-US" sz="2400" i="1" dirty="0"/>
              <a:t>L</a:t>
            </a:r>
            <a:r>
              <a:rPr lang="en-US" sz="2400" dirty="0"/>
              <a:t>) and that </a:t>
            </a:r>
            <a:r>
              <a:rPr lang="en-US" sz="2400" i="1" dirty="0"/>
              <a:t>f</a:t>
            </a:r>
            <a:r>
              <a:rPr lang="en-US" sz="2400" dirty="0"/>
              <a:t> is an even periodic function with period 2</a:t>
            </a:r>
            <a:r>
              <a:rPr lang="en-US" sz="2400" i="1" dirty="0"/>
              <a:t>L.</a:t>
            </a:r>
            <a:r>
              <a:rPr lang="en-US" sz="2400" dirty="0"/>
              <a:t> </a:t>
            </a:r>
          </a:p>
          <a:p>
            <a:r>
              <a:rPr lang="en-US" sz="2400" dirty="0"/>
              <a:t>Then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cos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i="1" dirty="0">
                <a:sym typeface="Symbol" pitchFamily="18" charset="2"/>
              </a:rPr>
              <a:t></a:t>
            </a:r>
            <a:r>
              <a:rPr lang="en-US" sz="12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/</a:t>
            </a:r>
            <a:r>
              <a:rPr lang="en-US" sz="2400" i="1" dirty="0"/>
              <a:t>L</a:t>
            </a:r>
            <a:r>
              <a:rPr lang="en-US" sz="2400" dirty="0"/>
              <a:t>) is even and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sin(</a:t>
            </a:r>
            <a:r>
              <a:rPr lang="en-US" sz="2400" i="1" dirty="0"/>
              <a:t>n</a:t>
            </a:r>
            <a:r>
              <a:rPr lang="en-US" sz="2400" i="1" dirty="0">
                <a:sym typeface="Symbol" pitchFamily="18" charset="2"/>
              </a:rPr>
              <a:t></a:t>
            </a:r>
            <a:r>
              <a:rPr lang="en-US" sz="12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/</a:t>
            </a:r>
            <a:r>
              <a:rPr lang="en-US" sz="2400" i="1" dirty="0"/>
              <a:t>L</a:t>
            </a:r>
            <a:r>
              <a:rPr lang="en-US" sz="2400" dirty="0"/>
              <a:t>) is odd. </a:t>
            </a:r>
            <a:r>
              <a:rPr lang="en-US" sz="2400" dirty="0" smtClean="0"/>
              <a:t>Thus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It follows that the Fourier series of </a:t>
            </a:r>
            <a:r>
              <a:rPr lang="en-US" sz="2400" i="1" dirty="0"/>
              <a:t>f</a:t>
            </a:r>
            <a:r>
              <a:rPr lang="en-US" sz="2400" dirty="0"/>
              <a:t> is  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Thus the Fourier series of an even function consists only of the cosine terms (and constant term), and is called a </a:t>
            </a:r>
            <a:r>
              <a:rPr lang="en-US" sz="2400" b="1" dirty="0"/>
              <a:t>Fourier cosine series.  </a:t>
            </a:r>
          </a:p>
        </p:txBody>
      </p:sp>
      <p:graphicFrame>
        <p:nvGraphicFramePr>
          <p:cNvPr id="313348" name="Object 4"/>
          <p:cNvGraphicFramePr>
            <a:graphicFrameLocks noChangeAspect="1"/>
          </p:cNvGraphicFramePr>
          <p:nvPr/>
        </p:nvGraphicFramePr>
        <p:xfrm>
          <a:off x="1524000" y="4495800"/>
          <a:ext cx="29718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1" name="Equation" r:id="rId3" imgW="1663560" imgH="431640" progId="Equation.3">
                  <p:embed/>
                </p:oleObj>
              </mc:Choice>
              <mc:Fallback>
                <p:oleObj name="Equation" r:id="rId3" imgW="1663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800"/>
                        <a:ext cx="297180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447800" y="2895600"/>
          <a:ext cx="4484688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62" name="Equation" r:id="rId5" imgW="2514600" imgH="634680" progId="Equation.3">
                  <p:embed/>
                </p:oleObj>
              </mc:Choice>
              <mc:Fallback>
                <p:oleObj name="Equation" r:id="rId5" imgW="2514600" imgH="634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4484688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Sine Series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Suppose that </a:t>
            </a:r>
            <a:r>
              <a:rPr lang="en-US" sz="2400" i="1" dirty="0"/>
              <a:t>f</a:t>
            </a:r>
            <a:r>
              <a:rPr lang="en-US" sz="2400" dirty="0"/>
              <a:t> and</a:t>
            </a:r>
            <a:r>
              <a:rPr lang="en-US" sz="2400" i="1" dirty="0"/>
              <a:t> f 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are piecewise continuous on [-</a:t>
            </a:r>
            <a:r>
              <a:rPr lang="en-US" sz="2400" i="1" dirty="0"/>
              <a:t>L</a:t>
            </a:r>
            <a:r>
              <a:rPr lang="en-US" sz="2400" dirty="0"/>
              <a:t>, </a:t>
            </a:r>
            <a:r>
              <a:rPr lang="en-US" sz="2400" i="1" dirty="0"/>
              <a:t>L</a:t>
            </a:r>
            <a:r>
              <a:rPr lang="en-US" sz="2400" dirty="0"/>
              <a:t>) and that </a:t>
            </a:r>
            <a:r>
              <a:rPr lang="en-US" sz="2400" i="1" dirty="0"/>
              <a:t>f</a:t>
            </a:r>
            <a:r>
              <a:rPr lang="en-US" sz="2400" dirty="0"/>
              <a:t> is an odd periodic function with period 2</a:t>
            </a:r>
            <a:r>
              <a:rPr lang="en-US" sz="2400" i="1" dirty="0"/>
              <a:t>L.</a:t>
            </a:r>
            <a:r>
              <a:rPr lang="en-US" sz="2400" dirty="0"/>
              <a:t> </a:t>
            </a:r>
          </a:p>
          <a:p>
            <a:r>
              <a:rPr lang="en-US" sz="2400" dirty="0"/>
              <a:t>Then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cos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i="1" dirty="0">
                <a:sym typeface="Symbol" pitchFamily="18" charset="2"/>
              </a:rPr>
              <a:t></a:t>
            </a:r>
            <a:r>
              <a:rPr lang="en-US" sz="12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/</a:t>
            </a:r>
            <a:r>
              <a:rPr lang="en-US" sz="2400" i="1" dirty="0"/>
              <a:t>L</a:t>
            </a:r>
            <a:r>
              <a:rPr lang="en-US" sz="2400" dirty="0"/>
              <a:t>) is odd and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sin(</a:t>
            </a:r>
            <a:r>
              <a:rPr lang="en-US" sz="2400" i="1" dirty="0"/>
              <a:t>n</a:t>
            </a:r>
            <a:r>
              <a:rPr lang="en-US" sz="2400" i="1" dirty="0">
                <a:sym typeface="Symbol" pitchFamily="18" charset="2"/>
              </a:rPr>
              <a:t></a:t>
            </a:r>
            <a:r>
              <a:rPr lang="en-US" sz="12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/</a:t>
            </a:r>
            <a:r>
              <a:rPr lang="en-US" sz="2400" i="1" dirty="0"/>
              <a:t>L</a:t>
            </a:r>
            <a:r>
              <a:rPr lang="en-US" sz="2400" dirty="0"/>
              <a:t>) is even. </a:t>
            </a:r>
            <a:r>
              <a:rPr lang="en-US" sz="2400" dirty="0" smtClean="0"/>
              <a:t>Thus 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800" dirty="0"/>
          </a:p>
          <a:p>
            <a:r>
              <a:rPr lang="en-US" sz="2400" dirty="0"/>
              <a:t>It follows that the Fourier series of </a:t>
            </a:r>
            <a:r>
              <a:rPr lang="en-US" sz="2400" i="1" dirty="0"/>
              <a:t>f</a:t>
            </a:r>
            <a:r>
              <a:rPr lang="en-US" sz="2400" dirty="0"/>
              <a:t> is  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Thus the Fourier series of an odd function consists only of the sine terms, and is called a </a:t>
            </a:r>
            <a:r>
              <a:rPr lang="en-US" sz="2400" b="1" dirty="0"/>
              <a:t>Fourier sine series.  </a:t>
            </a:r>
          </a:p>
        </p:txBody>
      </p:sp>
      <p:graphicFrame>
        <p:nvGraphicFramePr>
          <p:cNvPr id="314372" name="Object 4"/>
          <p:cNvGraphicFramePr>
            <a:graphicFrameLocks noChangeAspect="1"/>
          </p:cNvGraphicFramePr>
          <p:nvPr/>
        </p:nvGraphicFramePr>
        <p:xfrm>
          <a:off x="1524000" y="4572000"/>
          <a:ext cx="2438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5" name="Equation" r:id="rId3" imgW="1333440" imgH="431640" progId="Equation.3">
                  <p:embed/>
                </p:oleObj>
              </mc:Choice>
              <mc:Fallback>
                <p:oleObj name="Equation" r:id="rId3" imgW="1333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572000"/>
                        <a:ext cx="2438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73" name="Object 5"/>
          <p:cNvGraphicFramePr>
            <a:graphicFrameLocks noChangeAspect="1"/>
          </p:cNvGraphicFramePr>
          <p:nvPr/>
        </p:nvGraphicFramePr>
        <p:xfrm>
          <a:off x="1546225" y="2971800"/>
          <a:ext cx="4233863" cy="113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86" name="Equation" r:id="rId5" imgW="2374560" imgH="634680" progId="Equation.3">
                  <p:embed/>
                </p:oleObj>
              </mc:Choice>
              <mc:Fallback>
                <p:oleObj name="Equation" r:id="rId5" imgW="2374560" imgH="634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2971800"/>
                        <a:ext cx="4233863" cy="113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</a:t>
            </a:r>
            <a:r>
              <a:rPr lang="en-US" sz="3200" b="1" dirty="0" err="1">
                <a:solidFill>
                  <a:srgbClr val="2125D7"/>
                </a:solidFill>
                <a:latin typeface="+mn-lt"/>
                <a:cs typeface="Times New Roman" pitchFamily="18" charset="0"/>
              </a:rPr>
              <a:t>Sawtooth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Wave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3)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  <a:endParaRPr lang="en-US" sz="3600" b="1" i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Consider the function below. </a:t>
            </a:r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This function represents a sawtooth wave, and is periodic with period </a:t>
            </a:r>
            <a:r>
              <a:rPr lang="en-US" sz="2400" i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= 2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>
                <a:sym typeface="Symbol" pitchFamily="18" charset="2"/>
              </a:rPr>
              <a:t>. See graph of </a:t>
            </a:r>
            <a:r>
              <a:rPr lang="en-US" sz="2400" i="1">
                <a:sym typeface="Symbol" pitchFamily="18" charset="2"/>
              </a:rPr>
              <a:t>f</a:t>
            </a:r>
            <a:r>
              <a:rPr lang="en-US" sz="2400">
                <a:sym typeface="Symbol" pitchFamily="18" charset="2"/>
              </a:rPr>
              <a:t>  below. </a:t>
            </a:r>
          </a:p>
          <a:p>
            <a:r>
              <a:rPr lang="en-US" sz="2400">
                <a:sym typeface="Symbol" pitchFamily="18" charset="2"/>
              </a:rPr>
              <a:t>Find the Fourier series representation for this function.</a:t>
            </a:r>
            <a:r>
              <a:rPr lang="en-US" sz="2400" i="1"/>
              <a:t> </a:t>
            </a:r>
          </a:p>
        </p:txBody>
      </p:sp>
      <p:graphicFrame>
        <p:nvGraphicFramePr>
          <p:cNvPr id="315396" name="Object 4"/>
          <p:cNvGraphicFramePr>
            <a:graphicFrameLocks noChangeAspect="1"/>
          </p:cNvGraphicFramePr>
          <p:nvPr/>
        </p:nvGraphicFramePr>
        <p:xfrm>
          <a:off x="1524000" y="2174875"/>
          <a:ext cx="5173663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3" name="Equation" r:id="rId3" imgW="2958840" imgH="457200" progId="Equation.3">
                  <p:embed/>
                </p:oleObj>
              </mc:Choice>
              <mc:Fallback>
                <p:oleObj name="Equation" r:id="rId3" imgW="295884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74875"/>
                        <a:ext cx="5173663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5398" name="Picture 6" descr="C:\b\BOYCEALL\Art\ch10\w17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495800"/>
            <a:ext cx="4724400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9248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Coefficients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of 3)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Since </a:t>
            </a:r>
            <a:r>
              <a:rPr lang="en-US" sz="2400" i="1"/>
              <a:t>f</a:t>
            </a:r>
            <a:r>
              <a:rPr lang="en-US" sz="2400"/>
              <a:t> is an odd periodic function with period 2</a:t>
            </a:r>
            <a:r>
              <a:rPr lang="en-US" sz="2400" i="1"/>
              <a:t>L</a:t>
            </a:r>
            <a:r>
              <a:rPr lang="en-US" sz="2400"/>
              <a:t>, we have </a:t>
            </a:r>
          </a:p>
          <a:p>
            <a:endParaRPr lang="en-US" sz="2400"/>
          </a:p>
          <a:p>
            <a:endParaRPr lang="en-US" sz="2400"/>
          </a:p>
          <a:p>
            <a:endParaRPr lang="en-US" sz="1800"/>
          </a:p>
          <a:p>
            <a:endParaRPr lang="en-US" sz="2400"/>
          </a:p>
          <a:p>
            <a:endParaRPr lang="en-US" sz="2400"/>
          </a:p>
          <a:p>
            <a:endParaRPr lang="en-US" sz="1200"/>
          </a:p>
          <a:p>
            <a:r>
              <a:rPr lang="en-US" sz="2400"/>
              <a:t>It follows that the Fourier series of </a:t>
            </a:r>
            <a:r>
              <a:rPr lang="en-US" sz="2400" i="1"/>
              <a:t>f</a:t>
            </a:r>
            <a:r>
              <a:rPr lang="en-US" sz="2400"/>
              <a:t> is  </a:t>
            </a:r>
            <a:endParaRPr lang="en-US" sz="2400" b="1"/>
          </a:p>
        </p:txBody>
      </p:sp>
      <p:graphicFrame>
        <p:nvGraphicFramePr>
          <p:cNvPr id="316420" name="Object 4"/>
          <p:cNvGraphicFramePr>
            <a:graphicFrameLocks noChangeAspect="1"/>
          </p:cNvGraphicFramePr>
          <p:nvPr/>
        </p:nvGraphicFramePr>
        <p:xfrm>
          <a:off x="1295400" y="4953000"/>
          <a:ext cx="3367088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3" name="Equation" r:id="rId3" imgW="1841400" imgH="457200" progId="Equation.3">
                  <p:embed/>
                </p:oleObj>
              </mc:Choice>
              <mc:Fallback>
                <p:oleObj name="Equation" r:id="rId3" imgW="18414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3367088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421" name="Object 5"/>
          <p:cNvGraphicFramePr>
            <a:graphicFrameLocks noChangeAspect="1"/>
          </p:cNvGraphicFramePr>
          <p:nvPr/>
        </p:nvGraphicFramePr>
        <p:xfrm>
          <a:off x="1284288" y="2209800"/>
          <a:ext cx="6859587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34" name="Equation" r:id="rId5" imgW="3848040" imgH="1168200" progId="Equation.3">
                  <p:embed/>
                </p:oleObj>
              </mc:Choice>
              <mc:Fallback>
                <p:oleObj name="Equation" r:id="rId5" imgW="3848040" imgH="1168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2209800"/>
                        <a:ext cx="6859587" cy="208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6422" name="Picture 6" descr="C:\b\BOYCEALL\Art\ch10\w177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62600" y="5105400"/>
            <a:ext cx="31242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Graph of Partial Sum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of 3)</a:t>
            </a:r>
            <a:r>
              <a:rPr lang="en-US" sz="36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029200"/>
          </a:xfrm>
        </p:spPr>
        <p:txBody>
          <a:bodyPr/>
          <a:lstStyle/>
          <a:p>
            <a:r>
              <a:rPr lang="en-US" sz="2400"/>
              <a:t>The graphs of the partial sum </a:t>
            </a:r>
            <a:r>
              <a:rPr lang="en-US" sz="2400" i="1"/>
              <a:t>s</a:t>
            </a:r>
            <a:r>
              <a:rPr lang="en-US" sz="2400" baseline="-25000"/>
              <a:t>9</a:t>
            </a:r>
            <a:r>
              <a:rPr lang="en-US" sz="2400"/>
              <a:t>(</a:t>
            </a:r>
            <a:r>
              <a:rPr lang="en-US" sz="2400" i="1"/>
              <a:t>x</a:t>
            </a:r>
            <a:r>
              <a:rPr lang="en-US" sz="2400"/>
              <a:t>) and </a:t>
            </a:r>
            <a:r>
              <a:rPr lang="en-US" sz="2400" i="1"/>
              <a:t>f</a:t>
            </a:r>
            <a:r>
              <a:rPr lang="en-US" sz="2400"/>
              <a:t> are given below.  </a:t>
            </a:r>
          </a:p>
          <a:p>
            <a:r>
              <a:rPr lang="en-US" sz="2400"/>
              <a:t>Observe that </a:t>
            </a:r>
            <a:r>
              <a:rPr lang="en-US" sz="2400" i="1"/>
              <a:t>f</a:t>
            </a:r>
            <a:r>
              <a:rPr lang="en-US" sz="2400"/>
              <a:t> is discontinuous at </a:t>
            </a:r>
            <a:r>
              <a:rPr lang="en-US" sz="2400" i="1"/>
              <a:t>x</a:t>
            </a:r>
            <a:r>
              <a:rPr lang="en-US" sz="2400"/>
              <a:t> = </a:t>
            </a:r>
            <a:r>
              <a:rPr lang="en-US" sz="2400">
                <a:sym typeface="Symbol" pitchFamily="18" charset="2"/>
              </a:rPr>
              <a:t>(2</a:t>
            </a:r>
            <a:r>
              <a:rPr lang="en-US" sz="2400" i="1">
                <a:sym typeface="Symbol" pitchFamily="18" charset="2"/>
              </a:rPr>
              <a:t>n </a:t>
            </a:r>
            <a:r>
              <a:rPr lang="en-US" sz="2400">
                <a:sym typeface="Symbol" pitchFamily="18" charset="2"/>
              </a:rPr>
              <a:t>+1)</a:t>
            </a:r>
            <a:r>
              <a:rPr lang="en-US" sz="2400" i="1">
                <a:sym typeface="Symbol" pitchFamily="18" charset="2"/>
              </a:rPr>
              <a:t>L</a:t>
            </a:r>
            <a:r>
              <a:rPr lang="en-US" sz="2400"/>
              <a:t>, and at these points the series converges to the average of the left and right limits (as given by Theorem 10.3.1), which is zero.</a:t>
            </a:r>
          </a:p>
          <a:p>
            <a:r>
              <a:rPr lang="en-US" sz="2400"/>
              <a:t>The Gibbs phenomenon again occurs near the discontinuities.</a:t>
            </a:r>
          </a:p>
        </p:txBody>
      </p:sp>
      <p:pic>
        <p:nvPicPr>
          <p:cNvPr id="318470" name="Picture 6" descr="C:\b\BOYCEALL\Art\ch10\w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962400"/>
            <a:ext cx="40862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955</Words>
  <Application>Microsoft Macintosh PowerPoint</Application>
  <PresentationFormat>On-screen Show (4:3)</PresentationFormat>
  <Paragraphs>93</Paragraphs>
  <Slides>13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Boyce/DiPrima 10th ed, Ch 10.4: Even and Odd Functions  Elementary Differential Equations and Boundary Value Problems, 10th edition, by William E. Boyce and Richard C. DiPrima, ©2013 by John Wiley &amp; Sons, Inc.</vt:lpstr>
      <vt:lpstr>Definition of Even and Odd Functions</vt:lpstr>
      <vt:lpstr>Arithmetic Properties</vt:lpstr>
      <vt:lpstr>Integral Properties</vt:lpstr>
      <vt:lpstr>Cosine Series</vt:lpstr>
      <vt:lpstr>Sine Series</vt:lpstr>
      <vt:lpstr>Example 1: Sawtooth Wave    (1 of 3) </vt:lpstr>
      <vt:lpstr>Example 1: Coefficients    (2 of 3)</vt:lpstr>
      <vt:lpstr>Example 1: Graph of Partial Sum    (3 of 3) </vt:lpstr>
      <vt:lpstr>Even Extensions </vt:lpstr>
      <vt:lpstr>Odd Extensions </vt:lpstr>
      <vt:lpstr>General Extensions </vt:lpstr>
      <vt:lpstr>Example 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mamu</cp:lastModifiedBy>
  <cp:revision>976</cp:revision>
  <cp:lastPrinted>1601-01-01T00:00:00Z</cp:lastPrinted>
  <dcterms:created xsi:type="dcterms:W3CDTF">2001-08-11T18:03:30Z</dcterms:created>
  <dcterms:modified xsi:type="dcterms:W3CDTF">2017-04-25T04:34:23Z</dcterms:modified>
</cp:coreProperties>
</file>