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handoutMasterIdLst>
    <p:handoutMasterId r:id="rId22"/>
  </p:handoutMasterIdLst>
  <p:sldIdLst>
    <p:sldId id="304" r:id="rId2"/>
    <p:sldId id="437" r:id="rId3"/>
    <p:sldId id="438" r:id="rId4"/>
    <p:sldId id="439" r:id="rId5"/>
    <p:sldId id="440" r:id="rId6"/>
    <p:sldId id="441" r:id="rId7"/>
    <p:sldId id="442" r:id="rId8"/>
    <p:sldId id="443" r:id="rId9"/>
    <p:sldId id="444" r:id="rId10"/>
    <p:sldId id="445" r:id="rId11"/>
    <p:sldId id="446" r:id="rId12"/>
    <p:sldId id="447" r:id="rId13"/>
    <p:sldId id="448" r:id="rId14"/>
    <p:sldId id="449" r:id="rId15"/>
    <p:sldId id="450" r:id="rId16"/>
    <p:sldId id="451" r:id="rId17"/>
    <p:sldId id="452" r:id="rId18"/>
    <p:sldId id="453" r:id="rId19"/>
    <p:sldId id="454" r:id="rId20"/>
    <p:sldId id="455" r:id="rId2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19" autoAdjust="0"/>
    <p:restoredTop sz="94660"/>
  </p:normalViewPr>
  <p:slideViewPr>
    <p:cSldViewPr>
      <p:cViewPr>
        <p:scale>
          <a:sx n="97" d="100"/>
          <a:sy n="97" d="100"/>
        </p:scale>
        <p:origin x="-2760" y="-1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9" Type="http://schemas.openxmlformats.org/officeDocument/2006/relationships/slide" Target="slides/slide9.xml"/><Relationship Id="rId20" Type="http://schemas.openxmlformats.org/officeDocument/2006/relationships/slide" Target="slides/slide20.xml"/><Relationship Id="rId10" Type="http://schemas.openxmlformats.org/officeDocument/2006/relationships/slide" Target="slides/slide10.xml"/><Relationship Id="rId11" Type="http://schemas.openxmlformats.org/officeDocument/2006/relationships/slide" Target="slides/slide11.xml"/><Relationship Id="rId12" Type="http://schemas.openxmlformats.org/officeDocument/2006/relationships/slide" Target="slides/slide12.xml"/><Relationship Id="rId13" Type="http://schemas.openxmlformats.org/officeDocument/2006/relationships/slide" Target="slides/slide13.xml"/><Relationship Id="rId14" Type="http://schemas.openxmlformats.org/officeDocument/2006/relationships/slide" Target="slides/slide14.xml"/><Relationship Id="rId15" Type="http://schemas.openxmlformats.org/officeDocument/2006/relationships/slide" Target="slides/slide15.xml"/><Relationship Id="rId16" Type="http://schemas.openxmlformats.org/officeDocument/2006/relationships/slide" Target="slides/slide16.xml"/><Relationship Id="rId17" Type="http://schemas.openxmlformats.org/officeDocument/2006/relationships/slide" Target="slides/slide17.xml"/><Relationship Id="rId18" Type="http://schemas.openxmlformats.org/officeDocument/2006/relationships/slide" Target="slides/slide18.xml"/><Relationship Id="rId19" Type="http://schemas.openxmlformats.org/officeDocument/2006/relationships/slide" Target="slides/slide19.xml"/><Relationship Id="rId1" Type="http://schemas.openxmlformats.org/officeDocument/2006/relationships/slide" Target="slides/slide1.xml"/><Relationship Id="rId2" Type="http://schemas.openxmlformats.org/officeDocument/2006/relationships/slide" Target="slides/slide2.xml"/><Relationship Id="rId3" Type="http://schemas.openxmlformats.org/officeDocument/2006/relationships/slide" Target="slides/slide3.xml"/><Relationship Id="rId4" Type="http://schemas.openxmlformats.org/officeDocument/2006/relationships/slide" Target="slides/slide4.xml"/><Relationship Id="rId5" Type="http://schemas.openxmlformats.org/officeDocument/2006/relationships/slide" Target="slides/slide5.xml"/><Relationship Id="rId6" Type="http://schemas.openxmlformats.org/officeDocument/2006/relationships/slide" Target="slides/slide6.xml"/><Relationship Id="rId7" Type="http://schemas.openxmlformats.org/officeDocument/2006/relationships/slide" Target="slides/slide7.xml"/><Relationship Id="rId8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4" Type="http://schemas.openxmlformats.org/officeDocument/2006/relationships/image" Target="../media/image25.wmf"/><Relationship Id="rId1" Type="http://schemas.openxmlformats.org/officeDocument/2006/relationships/image" Target="../media/image21.wmf"/><Relationship Id="rId2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Relationship Id="rId2" Type="http://schemas.openxmlformats.org/officeDocument/2006/relationships/image" Target="../media/image27.wmf"/><Relationship Id="rId3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Relationship Id="rId2" Type="http://schemas.openxmlformats.org/officeDocument/2006/relationships/image" Target="../media/image31.wmf"/><Relationship Id="rId3" Type="http://schemas.openxmlformats.org/officeDocument/2006/relationships/image" Target="../media/image32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Relationship Id="rId2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Relationship Id="rId2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Relationship Id="rId2" Type="http://schemas.openxmlformats.org/officeDocument/2006/relationships/image" Target="../media/image15.wmf"/><Relationship Id="rId3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4" Type="http://schemas.openxmlformats.org/officeDocument/2006/relationships/image" Target="../media/image19.wmf"/><Relationship Id="rId5" Type="http://schemas.openxmlformats.org/officeDocument/2006/relationships/image" Target="../media/image20.wmf"/><Relationship Id="rId1" Type="http://schemas.openxmlformats.org/officeDocument/2006/relationships/image" Target="../media/image16.wmf"/><Relationship Id="rId2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D7173F-2E0A-4881-9D2F-7F0DD19146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62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C518-6A8D-42B6-8117-1DE3DB8F49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67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12AA7-2168-4FC4-8CF0-28AC87FAC5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7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5038-D071-4711-8495-68FAB816ED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ED2D-28EE-4144-A25E-9CDAE3EBC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4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51B4-528E-4C64-87B8-BF568F55F8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6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2E6B8-6A65-4EB8-B9E7-FBB2ED92EA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2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15D17-9FB8-4844-B8D4-26CD63379C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67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79EAE-D232-4699-A100-30F7DD1EBD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8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1FB3-3B84-4F6D-A688-16C974B5C5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3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BCCA-F77E-42B3-ADD9-67CA2B8DEA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6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C819-7A3E-4350-BAD1-33539D6C51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5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BB3A2-F456-4FAB-818A-B210AB87A4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75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15.bin"/><Relationship Id="rId8" Type="http://schemas.openxmlformats.org/officeDocument/2006/relationships/image" Target="../media/image16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0.bin"/><Relationship Id="rId12" Type="http://schemas.openxmlformats.org/officeDocument/2006/relationships/image" Target="../media/image20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6.bin"/><Relationship Id="rId4" Type="http://schemas.openxmlformats.org/officeDocument/2006/relationships/image" Target="../media/image16.w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17.wmf"/><Relationship Id="rId7" Type="http://schemas.openxmlformats.org/officeDocument/2006/relationships/oleObject" Target="../embeddings/oleObject18.bin"/><Relationship Id="rId8" Type="http://schemas.openxmlformats.org/officeDocument/2006/relationships/image" Target="../media/image18.wmf"/><Relationship Id="rId9" Type="http://schemas.openxmlformats.org/officeDocument/2006/relationships/oleObject" Target="../embeddings/oleObject19.bin"/><Relationship Id="rId10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22.bin"/><Relationship Id="rId6" Type="http://schemas.openxmlformats.org/officeDocument/2006/relationships/image" Target="../media/image22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24.bin"/><Relationship Id="rId6" Type="http://schemas.openxmlformats.org/officeDocument/2006/relationships/image" Target="../media/image23.wmf"/><Relationship Id="rId7" Type="http://schemas.openxmlformats.org/officeDocument/2006/relationships/oleObject" Target="../embeddings/oleObject25.bin"/><Relationship Id="rId8" Type="http://schemas.openxmlformats.org/officeDocument/2006/relationships/image" Target="../media/image24.wmf"/><Relationship Id="rId9" Type="http://schemas.openxmlformats.org/officeDocument/2006/relationships/oleObject" Target="../embeddings/oleObject26.bin"/><Relationship Id="rId10" Type="http://schemas.openxmlformats.org/officeDocument/2006/relationships/image" Target="../media/image25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4" Type="http://schemas.openxmlformats.org/officeDocument/2006/relationships/image" Target="../media/image26.wmf"/><Relationship Id="rId5" Type="http://schemas.openxmlformats.org/officeDocument/2006/relationships/oleObject" Target="../embeddings/oleObject28.bin"/><Relationship Id="rId6" Type="http://schemas.openxmlformats.org/officeDocument/2006/relationships/image" Target="../media/image27.wmf"/><Relationship Id="rId7" Type="http://schemas.openxmlformats.org/officeDocument/2006/relationships/oleObject" Target="../embeddings/oleObject29.bin"/><Relationship Id="rId8" Type="http://schemas.openxmlformats.org/officeDocument/2006/relationships/image" Target="../media/image28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4" Type="http://schemas.openxmlformats.org/officeDocument/2006/relationships/image" Target="../media/image29.wmf"/><Relationship Id="rId5" Type="http://schemas.openxmlformats.org/officeDocument/2006/relationships/image" Target="../media/image1.jpeg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4" Type="http://schemas.openxmlformats.org/officeDocument/2006/relationships/image" Target="../media/image30.wmf"/><Relationship Id="rId5" Type="http://schemas.openxmlformats.org/officeDocument/2006/relationships/oleObject" Target="../embeddings/oleObject32.bin"/><Relationship Id="rId6" Type="http://schemas.openxmlformats.org/officeDocument/2006/relationships/image" Target="../media/image31.wmf"/><Relationship Id="rId7" Type="http://schemas.openxmlformats.org/officeDocument/2006/relationships/oleObject" Target="../embeddings/Microsoft_Equation1.bin"/><Relationship Id="rId8" Type="http://schemas.openxmlformats.org/officeDocument/2006/relationships/image" Target="../media/image32.e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image" Target="../media/image32.e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jpeg"/><Relationship Id="rId3" Type="http://schemas.openxmlformats.org/officeDocument/2006/relationships/image" Target="../media/image3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4" Type="http://schemas.openxmlformats.org/officeDocument/2006/relationships/image" Target="../media/image36.wmf"/><Relationship Id="rId5" Type="http://schemas.openxmlformats.org/officeDocument/2006/relationships/oleObject" Target="../embeddings/oleObject34.bin"/><Relationship Id="rId6" Type="http://schemas.openxmlformats.org/officeDocument/2006/relationships/image" Target="../media/image37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8.wmf"/><Relationship Id="rId5" Type="http://schemas.openxmlformats.org/officeDocument/2006/relationships/image" Target="../media/image1.jpeg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10.wmf"/><Relationship Id="rId7" Type="http://schemas.openxmlformats.org/officeDocument/2006/relationships/oleObject" Target="../embeddings/oleObject9.bin"/><Relationship Id="rId8" Type="http://schemas.openxmlformats.org/officeDocument/2006/relationships/image" Target="../media/image11.wmf"/><Relationship Id="rId9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3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sz="30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Boyce/</a:t>
            </a:r>
            <a:r>
              <a:rPr lang="en-US" sz="3000" b="1" dirty="0" err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DiPrima</a:t>
            </a:r>
            <a:r>
              <a:rPr lang="en-US" sz="30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10</a:t>
            </a:r>
            <a:r>
              <a:rPr lang="en-US" sz="3000" b="1" baseline="30000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th</a:t>
            </a:r>
            <a:r>
              <a:rPr lang="en-US" sz="30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ed</a:t>
            </a:r>
            <a:r>
              <a:rPr lang="en-US" sz="30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, Ch </a:t>
            </a:r>
            <a:r>
              <a:rPr lang="en-US" sz="3000" b="1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10.5: Separation of Variables; </a:t>
            </a:r>
            <a:r>
              <a:rPr lang="en-US" sz="30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Heat </a:t>
            </a:r>
            <a:r>
              <a:rPr lang="en-US" sz="3000" b="1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Conduction in a </a:t>
            </a:r>
            <a:r>
              <a:rPr lang="en-US" sz="30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Rod</a:t>
            </a:r>
            <a: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Elementary Differential Equations and Boundary Value Problems, 10</a:t>
            </a:r>
            <a:r>
              <a:rPr lang="en-US" sz="11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edition, by William E. Boyce and Richard C. </a:t>
            </a:r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DiPrima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, ©2013 by John Wiley &amp; Sons, Inc.</a:t>
            </a:r>
            <a:endParaRPr lang="en-US" sz="1100" b="1" dirty="0">
              <a:solidFill>
                <a:srgbClr val="2125D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The basic partial differential equations of heat conduction, wave propagation, and potential theory that we discuss in this chapter are associated with three distinct types of physical phenomena: diffusive processes, oscillatory processes, and time-independent or steady processes.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Consequently, they are of fundamental importance in many branches of physics, and are significant mathematically.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partial differential equations whose theory is best developed and whose applications are most significant and varied are the linear equations of second order.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All such equations can be classified as one of three types: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The heat equation, the wave equation, and the potential equation, are prototypes of these categories.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Boundary Conditions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(3 of 7)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/>
              <a:t>Recall our original problem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Substituting </a:t>
            </a:r>
            <a:r>
              <a:rPr lang="en-US" sz="2400" i="1" dirty="0"/>
              <a:t>u</a:t>
            </a:r>
            <a:r>
              <a:rPr lang="en-US" sz="2400" dirty="0"/>
              <a:t>(</a:t>
            </a:r>
            <a:r>
              <a:rPr lang="en-US" sz="2400" i="1" dirty="0" err="1"/>
              <a:t>x</a:t>
            </a:r>
            <a:r>
              <a:rPr lang="en-US" sz="2400" dirty="0" err="1"/>
              <a:t>,</a:t>
            </a:r>
            <a:r>
              <a:rPr lang="en-US" sz="2400" i="1" dirty="0" err="1"/>
              <a:t>t</a:t>
            </a:r>
            <a:r>
              <a:rPr lang="en-US" sz="2400" dirty="0"/>
              <a:t>) = </a:t>
            </a:r>
            <a:r>
              <a:rPr lang="en-US" sz="2400" i="1" dirty="0"/>
              <a:t>X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r>
              <a:rPr lang="en-US" sz="2400" i="1" dirty="0"/>
              <a:t>T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into boundary condition at </a:t>
            </a:r>
            <a:r>
              <a:rPr lang="en-US" sz="2400" i="1" dirty="0"/>
              <a:t>x</a:t>
            </a:r>
            <a:r>
              <a:rPr lang="en-US" sz="2400" dirty="0"/>
              <a:t> = 0, </a:t>
            </a:r>
          </a:p>
          <a:p>
            <a:endParaRPr lang="en-US" sz="2400" dirty="0"/>
          </a:p>
          <a:p>
            <a:r>
              <a:rPr lang="en-US" sz="2400" dirty="0"/>
              <a:t>Since we are interested in nontrivial solutions, we require    </a:t>
            </a:r>
            <a:r>
              <a:rPr lang="en-US" sz="2400" i="1" dirty="0"/>
              <a:t>X</a:t>
            </a:r>
            <a:r>
              <a:rPr lang="en-US" sz="2400" dirty="0"/>
              <a:t>(0) = 0 instead of </a:t>
            </a:r>
            <a:r>
              <a:rPr lang="en-US" sz="2400" i="1" dirty="0"/>
              <a:t>T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= 0 for </a:t>
            </a:r>
            <a:r>
              <a:rPr lang="en-US" sz="2400" i="1" dirty="0"/>
              <a:t>t</a:t>
            </a:r>
            <a:r>
              <a:rPr lang="en-US" sz="2400" dirty="0"/>
              <a:t> &gt; 0. </a:t>
            </a:r>
            <a:r>
              <a:rPr lang="en-US" sz="2400" dirty="0" smtClean="0"/>
              <a:t>Similarly</a:t>
            </a:r>
            <a:r>
              <a:rPr lang="en-US" sz="2400" dirty="0"/>
              <a:t>, </a:t>
            </a:r>
            <a:r>
              <a:rPr lang="en-US" sz="2400" i="1" dirty="0"/>
              <a:t>X</a:t>
            </a:r>
            <a:r>
              <a:rPr lang="en-US" sz="2400" dirty="0"/>
              <a:t>(</a:t>
            </a:r>
            <a:r>
              <a:rPr lang="en-US" sz="2400" i="1" dirty="0"/>
              <a:t>L</a:t>
            </a:r>
            <a:r>
              <a:rPr lang="en-US" sz="2400" dirty="0"/>
              <a:t>) = 0.  </a:t>
            </a:r>
          </a:p>
          <a:p>
            <a:r>
              <a:rPr lang="en-US" sz="2400" dirty="0"/>
              <a:t>We therefore have the following boundary value problem</a:t>
            </a:r>
          </a:p>
        </p:txBody>
      </p:sp>
      <p:graphicFrame>
        <p:nvGraphicFramePr>
          <p:cNvPr id="345088" name="Object 1024"/>
          <p:cNvGraphicFramePr>
            <a:graphicFrameLocks noChangeAspect="1"/>
          </p:cNvGraphicFramePr>
          <p:nvPr/>
        </p:nvGraphicFramePr>
        <p:xfrm>
          <a:off x="1295400" y="2057400"/>
          <a:ext cx="3581400" cy="131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08" name="Equation" r:id="rId3" imgW="1854000" imgH="685800" progId="Equation.3">
                  <p:embed/>
                </p:oleObj>
              </mc:Choice>
              <mc:Fallback>
                <p:oleObj name="Equation" r:id="rId3" imgW="1854000" imgH="685800" progId="Equation.3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057400"/>
                        <a:ext cx="3581400" cy="1319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089" name="Object 1025"/>
          <p:cNvGraphicFramePr>
            <a:graphicFrameLocks noChangeAspect="1"/>
          </p:cNvGraphicFramePr>
          <p:nvPr/>
        </p:nvGraphicFramePr>
        <p:xfrm>
          <a:off x="1600200" y="3962400"/>
          <a:ext cx="26003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09" name="Equation" r:id="rId5" imgW="1346040" imgH="203040" progId="Equation.3">
                  <p:embed/>
                </p:oleObj>
              </mc:Choice>
              <mc:Fallback>
                <p:oleObj name="Equation" r:id="rId5" imgW="1346040" imgH="203040" progId="Equation.3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962400"/>
                        <a:ext cx="2600325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090" name="Object 1026"/>
          <p:cNvGraphicFramePr>
            <a:graphicFrameLocks noChangeAspect="1"/>
          </p:cNvGraphicFramePr>
          <p:nvPr/>
        </p:nvGraphicFramePr>
        <p:xfrm>
          <a:off x="1600200" y="5638800"/>
          <a:ext cx="369887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10" name="Equation" r:id="rId7" imgW="1993680" imgH="203040" progId="Equation.3">
                  <p:embed/>
                </p:oleObj>
              </mc:Choice>
              <mc:Fallback>
                <p:oleObj name="Equation" r:id="rId7" imgW="1993680" imgH="203040" progId="Equation.3">
                  <p:embed/>
                  <p:pic>
                    <p:nvPicPr>
                      <p:cNvPr id="0" name="Picture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638800"/>
                        <a:ext cx="3698875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Eigenvalues and </a:t>
            </a:r>
            <a:r>
              <a:rPr lang="en-US" sz="3200" b="1" dirty="0" err="1">
                <a:solidFill>
                  <a:srgbClr val="2125D7"/>
                </a:solidFill>
                <a:latin typeface="+mn-lt"/>
                <a:cs typeface="Times New Roman" pitchFamily="18" charset="0"/>
              </a:rPr>
              <a:t>Eigenfunctions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(4 of 7)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/>
              <a:t>Thus</a:t>
            </a:r>
          </a:p>
          <a:p>
            <a:endParaRPr lang="en-US" sz="2400"/>
          </a:p>
          <a:p>
            <a:r>
              <a:rPr lang="en-US" sz="2400"/>
              <a:t>From Section 10.1, the only nontrivial solutions to this boundary value problem are the eigenfunctions</a:t>
            </a:r>
          </a:p>
          <a:p>
            <a:endParaRPr lang="en-US" sz="2400"/>
          </a:p>
          <a:p>
            <a:pPr>
              <a:buFontTx/>
              <a:buNone/>
            </a:pPr>
            <a:r>
              <a:rPr lang="en-US" sz="2400"/>
              <a:t>	associated with the eigenvalues  </a:t>
            </a:r>
          </a:p>
          <a:p>
            <a:pPr>
              <a:buFontTx/>
              <a:buNone/>
            </a:pPr>
            <a:endParaRPr lang="en-US" sz="2400"/>
          </a:p>
          <a:p>
            <a:r>
              <a:rPr lang="en-US" sz="2400"/>
              <a:t>With these values for </a:t>
            </a:r>
            <a:r>
              <a:rPr lang="en-US" sz="2400" i="1">
                <a:sym typeface="Symbol" pitchFamily="18" charset="2"/>
              </a:rPr>
              <a:t></a:t>
            </a:r>
            <a:r>
              <a:rPr lang="en-US" sz="2400">
                <a:sym typeface="Symbol" pitchFamily="18" charset="2"/>
              </a:rPr>
              <a:t>, the solution to the first order equation</a:t>
            </a:r>
          </a:p>
          <a:p>
            <a:endParaRPr lang="en-US" sz="240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sz="2400">
                <a:sym typeface="Symbol" pitchFamily="18" charset="2"/>
              </a:rPr>
              <a:t>	is </a:t>
            </a:r>
          </a:p>
        </p:txBody>
      </p:sp>
      <p:graphicFrame>
        <p:nvGraphicFramePr>
          <p:cNvPr id="346112" name="Object 0"/>
          <p:cNvGraphicFramePr>
            <a:graphicFrameLocks noChangeAspect="1"/>
          </p:cNvGraphicFramePr>
          <p:nvPr/>
        </p:nvGraphicFramePr>
        <p:xfrm>
          <a:off x="1371600" y="2133600"/>
          <a:ext cx="369887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44" name="Equation" r:id="rId3" imgW="1993680" imgH="203040" progId="Equation.3">
                  <p:embed/>
                </p:oleObj>
              </mc:Choice>
              <mc:Fallback>
                <p:oleObj name="Equation" r:id="rId3" imgW="1993680" imgH="20304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133600"/>
                        <a:ext cx="3698875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13" name="Object 1"/>
          <p:cNvGraphicFramePr>
            <a:graphicFrameLocks noChangeAspect="1"/>
          </p:cNvGraphicFramePr>
          <p:nvPr/>
        </p:nvGraphicFramePr>
        <p:xfrm>
          <a:off x="1447800" y="3429000"/>
          <a:ext cx="41227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45" name="Equation" r:id="rId5" imgW="2222280" imgH="228600" progId="Equation.3">
                  <p:embed/>
                </p:oleObj>
              </mc:Choice>
              <mc:Fallback>
                <p:oleObj name="Equation" r:id="rId5" imgW="222228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429000"/>
                        <a:ext cx="4122738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14" name="Object 2"/>
          <p:cNvGraphicFramePr>
            <a:graphicFrameLocks noChangeAspect="1"/>
          </p:cNvGraphicFramePr>
          <p:nvPr/>
        </p:nvGraphicFramePr>
        <p:xfrm>
          <a:off x="1447800" y="4267200"/>
          <a:ext cx="33226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46" name="Equation" r:id="rId7" imgW="1790640" imgH="241200" progId="Equation.3">
                  <p:embed/>
                </p:oleObj>
              </mc:Choice>
              <mc:Fallback>
                <p:oleObj name="Equation" r:id="rId7" imgW="179064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67200"/>
                        <a:ext cx="33226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15" name="Object 3"/>
          <p:cNvGraphicFramePr>
            <a:graphicFrameLocks noChangeAspect="1"/>
          </p:cNvGraphicFramePr>
          <p:nvPr/>
        </p:nvGraphicFramePr>
        <p:xfrm>
          <a:off x="1905000" y="5181600"/>
          <a:ext cx="167481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47" name="Equation" r:id="rId9" imgW="901440" imgH="228600" progId="Equation.3">
                  <p:embed/>
                </p:oleObj>
              </mc:Choice>
              <mc:Fallback>
                <p:oleObj name="Equation" r:id="rId9" imgW="9014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181600"/>
                        <a:ext cx="1674813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16" name="Object 4"/>
          <p:cNvGraphicFramePr>
            <a:graphicFrameLocks noChangeAspect="1"/>
          </p:cNvGraphicFramePr>
          <p:nvPr/>
        </p:nvGraphicFramePr>
        <p:xfrm>
          <a:off x="1752600" y="5943600"/>
          <a:ext cx="36671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48" name="Equation" r:id="rId11" imgW="1892160" imgH="266400" progId="Equation.3">
                  <p:embed/>
                </p:oleObj>
              </mc:Choice>
              <mc:Fallback>
                <p:oleObj name="Equation" r:id="rId11" imgW="1892160" imgH="266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943600"/>
                        <a:ext cx="366712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Fundamental Solutions  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(5 of 7)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/>
              <a:t>Thus our fundamental solutions have the form</a:t>
            </a:r>
          </a:p>
          <a:p>
            <a:endParaRPr lang="en-US" sz="2800"/>
          </a:p>
          <a:p>
            <a:pPr>
              <a:buFontTx/>
              <a:buNone/>
            </a:pPr>
            <a:r>
              <a:rPr lang="en-US" sz="2400"/>
              <a:t>	where we neglect arbitrary constants of proportionality.</a:t>
            </a:r>
          </a:p>
          <a:p>
            <a:r>
              <a:rPr lang="en-US" sz="2400"/>
              <a:t>The functions </a:t>
            </a:r>
            <a:r>
              <a:rPr lang="en-US" sz="2400" i="1"/>
              <a:t>u</a:t>
            </a:r>
            <a:r>
              <a:rPr lang="en-US" sz="2400" i="1" baseline="-25000"/>
              <a:t>n</a:t>
            </a:r>
            <a:r>
              <a:rPr lang="en-US" sz="2400"/>
              <a:t> are sometimes called </a:t>
            </a:r>
            <a:r>
              <a:rPr lang="en-US" sz="2400" b="1"/>
              <a:t>fundamental solutions</a:t>
            </a:r>
            <a:r>
              <a:rPr lang="en-US" sz="2400"/>
              <a:t> of the heat conduction problem.  </a:t>
            </a:r>
          </a:p>
          <a:p>
            <a:r>
              <a:rPr lang="en-US" sz="2400"/>
              <a:t>It remains only to satisfy the initial condition</a:t>
            </a:r>
          </a:p>
          <a:p>
            <a:endParaRPr lang="en-US" sz="2400"/>
          </a:p>
          <a:p>
            <a:r>
              <a:rPr lang="en-US" sz="2400"/>
              <a:t>Recall that we have often solved initial value problems by forming linear combinations of fundamental solutions and then choosing the coefficients to satisfy the initial conditions.</a:t>
            </a:r>
          </a:p>
          <a:p>
            <a:r>
              <a:rPr lang="en-US" sz="2400"/>
              <a:t>Here, we have infinitely many fundamental solutions.  </a:t>
            </a:r>
          </a:p>
        </p:txBody>
      </p:sp>
      <p:graphicFrame>
        <p:nvGraphicFramePr>
          <p:cNvPr id="332808" name="Object 8"/>
          <p:cNvGraphicFramePr>
            <a:graphicFrameLocks noChangeAspect="1"/>
          </p:cNvGraphicFramePr>
          <p:nvPr/>
        </p:nvGraphicFramePr>
        <p:xfrm>
          <a:off x="1397000" y="2133600"/>
          <a:ext cx="58166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22" name="Equation" r:id="rId3" imgW="2908080" imgH="266400" progId="Equation.3">
                  <p:embed/>
                </p:oleObj>
              </mc:Choice>
              <mc:Fallback>
                <p:oleObj name="Equation" r:id="rId3" imgW="2908080" imgH="2664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2133600"/>
                        <a:ext cx="5816600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09" name="Object 9"/>
          <p:cNvGraphicFramePr>
            <a:graphicFrameLocks noChangeAspect="1"/>
          </p:cNvGraphicFramePr>
          <p:nvPr/>
        </p:nvGraphicFramePr>
        <p:xfrm>
          <a:off x="1803400" y="4368800"/>
          <a:ext cx="31750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23" name="Equation" r:id="rId5" imgW="1587240" imgH="203040" progId="Equation.3">
                  <p:embed/>
                </p:oleObj>
              </mc:Choice>
              <mc:Fallback>
                <p:oleObj name="Equation" r:id="rId5" imgW="158724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4368800"/>
                        <a:ext cx="31750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Fourier Coefficients  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(6 of 7)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>
            <a:normAutofit/>
          </a:bodyPr>
          <a:lstStyle/>
          <a:p>
            <a:r>
              <a:rPr lang="en-US" sz="2400"/>
              <a:t>Our fundamental solutions are</a:t>
            </a:r>
          </a:p>
          <a:p>
            <a:endParaRPr lang="en-US" sz="2800"/>
          </a:p>
          <a:p>
            <a:r>
              <a:rPr lang="en-US" sz="2400"/>
              <a:t>Recall the initial condition</a:t>
            </a:r>
          </a:p>
          <a:p>
            <a:endParaRPr lang="en-US" sz="2800"/>
          </a:p>
          <a:p>
            <a:r>
              <a:rPr lang="en-US" sz="2400"/>
              <a:t>We therefore assume that 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r>
              <a:rPr lang="en-US" sz="2400"/>
              <a:t>	</a:t>
            </a:r>
          </a:p>
          <a:p>
            <a:pPr>
              <a:buFontTx/>
              <a:buNone/>
            </a:pPr>
            <a:r>
              <a:rPr lang="en-US" sz="2400"/>
              <a:t>	where the </a:t>
            </a:r>
            <a:r>
              <a:rPr lang="en-US" sz="2400" i="1"/>
              <a:t>c</a:t>
            </a:r>
            <a:r>
              <a:rPr lang="en-US" sz="2400" i="1" baseline="-25000"/>
              <a:t>n</a:t>
            </a:r>
            <a:r>
              <a:rPr lang="en-US" sz="2400"/>
              <a:t> are chosen so that the initial condition is satisfied: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endParaRPr lang="en-US" sz="2000"/>
          </a:p>
          <a:p>
            <a:r>
              <a:rPr lang="en-US" sz="2400"/>
              <a:t>Thus we choose the coefficients </a:t>
            </a:r>
            <a:r>
              <a:rPr lang="en-US" sz="2400" i="1"/>
              <a:t>c</a:t>
            </a:r>
            <a:r>
              <a:rPr lang="en-US" sz="2400" i="1" baseline="-25000"/>
              <a:t>n</a:t>
            </a:r>
            <a:r>
              <a:rPr lang="en-US" sz="2400"/>
              <a:t> for a Fourier sine series. </a:t>
            </a:r>
          </a:p>
        </p:txBody>
      </p:sp>
      <p:graphicFrame>
        <p:nvGraphicFramePr>
          <p:cNvPr id="333828" name="Object 4"/>
          <p:cNvGraphicFramePr>
            <a:graphicFrameLocks noChangeAspect="1"/>
          </p:cNvGraphicFramePr>
          <p:nvPr/>
        </p:nvGraphicFramePr>
        <p:xfrm>
          <a:off x="1524000" y="2133600"/>
          <a:ext cx="58166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54" name="Equation" r:id="rId3" imgW="2908080" imgH="266400" progId="Equation.3">
                  <p:embed/>
                </p:oleObj>
              </mc:Choice>
              <mc:Fallback>
                <p:oleObj name="Equation" r:id="rId3" imgW="2908080" imgH="266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33600"/>
                        <a:ext cx="5816600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29" name="Object 5"/>
          <p:cNvGraphicFramePr>
            <a:graphicFrameLocks noChangeAspect="1"/>
          </p:cNvGraphicFramePr>
          <p:nvPr/>
        </p:nvGraphicFramePr>
        <p:xfrm>
          <a:off x="1524000" y="3124200"/>
          <a:ext cx="327660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55" name="Equation" r:id="rId5" imgW="1638000" imgH="228600" progId="Equation.3">
                  <p:embed/>
                </p:oleObj>
              </mc:Choice>
              <mc:Fallback>
                <p:oleObj name="Equation" r:id="rId5" imgW="16380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124200"/>
                        <a:ext cx="3276600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30" name="Object 6"/>
          <p:cNvGraphicFramePr>
            <a:graphicFrameLocks noChangeAspect="1"/>
          </p:cNvGraphicFramePr>
          <p:nvPr/>
        </p:nvGraphicFramePr>
        <p:xfrm>
          <a:off x="1524000" y="4038600"/>
          <a:ext cx="61214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56" name="Equation" r:id="rId7" imgW="3060360" imgH="431640" progId="Equation.3">
                  <p:embed/>
                </p:oleObj>
              </mc:Choice>
              <mc:Fallback>
                <p:oleObj name="Equation" r:id="rId7" imgW="306036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038600"/>
                        <a:ext cx="6121400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31" name="Object 7"/>
          <p:cNvGraphicFramePr>
            <a:graphicFrameLocks noChangeAspect="1"/>
          </p:cNvGraphicFramePr>
          <p:nvPr/>
        </p:nvGraphicFramePr>
        <p:xfrm>
          <a:off x="1524000" y="5334000"/>
          <a:ext cx="41656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57" name="Equation" r:id="rId9" imgW="2082600" imgH="431640" progId="Equation.3">
                  <p:embed/>
                </p:oleObj>
              </mc:Choice>
              <mc:Fallback>
                <p:oleObj name="Equation" r:id="rId9" imgW="208260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334000"/>
                        <a:ext cx="4165600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Solution  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(7 of 7)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/>
              <a:t>Therefore the solution to the heat conduction problem </a:t>
            </a:r>
          </a:p>
          <a:p>
            <a:endParaRPr lang="en-US" sz="2400"/>
          </a:p>
          <a:p>
            <a:endParaRPr lang="en-US" sz="2400"/>
          </a:p>
          <a:p>
            <a:endParaRPr lang="en-US" sz="2800"/>
          </a:p>
          <a:p>
            <a:pPr>
              <a:buFontTx/>
              <a:buNone/>
            </a:pPr>
            <a:r>
              <a:rPr lang="en-US" sz="2400"/>
              <a:t>	is given by  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r>
              <a:rPr lang="en-US" sz="2400"/>
              <a:t>	</a:t>
            </a:r>
          </a:p>
          <a:p>
            <a:pPr>
              <a:buFontTx/>
              <a:buNone/>
            </a:pPr>
            <a:r>
              <a:rPr lang="en-US" sz="2400"/>
              <a:t>	where</a:t>
            </a:r>
          </a:p>
        </p:txBody>
      </p:sp>
      <p:graphicFrame>
        <p:nvGraphicFramePr>
          <p:cNvPr id="334854" name="Object 6"/>
          <p:cNvGraphicFramePr>
            <a:graphicFrameLocks noChangeAspect="1"/>
          </p:cNvGraphicFramePr>
          <p:nvPr/>
        </p:nvGraphicFramePr>
        <p:xfrm>
          <a:off x="1371600" y="3962400"/>
          <a:ext cx="43688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5" name="Equation" r:id="rId3" imgW="2184120" imgH="431640" progId="Equation.3">
                  <p:embed/>
                </p:oleObj>
              </mc:Choice>
              <mc:Fallback>
                <p:oleObj name="Equation" r:id="rId3" imgW="218412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962400"/>
                        <a:ext cx="4368800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4856" name="Object 8"/>
          <p:cNvGraphicFramePr>
            <a:graphicFrameLocks noChangeAspect="1"/>
          </p:cNvGraphicFramePr>
          <p:nvPr/>
        </p:nvGraphicFramePr>
        <p:xfrm>
          <a:off x="1371600" y="5219700"/>
          <a:ext cx="37338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6" name="Equation" r:id="rId5" imgW="1866600" imgH="393480" progId="Equation.3">
                  <p:embed/>
                </p:oleObj>
              </mc:Choice>
              <mc:Fallback>
                <p:oleObj name="Equation" r:id="rId5" imgW="186660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219700"/>
                        <a:ext cx="37338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4857" name="Object 9"/>
          <p:cNvGraphicFramePr>
            <a:graphicFrameLocks noChangeAspect="1"/>
          </p:cNvGraphicFramePr>
          <p:nvPr/>
        </p:nvGraphicFramePr>
        <p:xfrm>
          <a:off x="1600200" y="2133600"/>
          <a:ext cx="3581400" cy="131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7" name="Equation" r:id="rId7" imgW="1854000" imgH="685800" progId="Equation.3">
                  <p:embed/>
                </p:oleObj>
              </mc:Choice>
              <mc:Fallback>
                <p:oleObj name="Equation" r:id="rId7" imgW="1854000" imgH="6858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33600"/>
                        <a:ext cx="3581400" cy="1319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1: Heat Conduction Problem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(1 of 6)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/>
              <a:t>Find the temperature </a:t>
            </a:r>
            <a:r>
              <a:rPr lang="en-US" sz="2400" i="1"/>
              <a:t>u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,</a:t>
            </a:r>
            <a:r>
              <a:rPr lang="en-US" sz="2400" i="1"/>
              <a:t>t</a:t>
            </a:r>
            <a:r>
              <a:rPr lang="en-US" sz="2400"/>
              <a:t>) at any time in a metal rod 50 cm long, insulated on the sides, which initially has a uniform temperature of 20</a:t>
            </a:r>
            <a:r>
              <a:rPr lang="en-US" sz="2400">
                <a:cs typeface="Times New Roman" pitchFamily="18" charset="0"/>
              </a:rPr>
              <a:t>°</a:t>
            </a:r>
            <a:r>
              <a:rPr lang="en-US" sz="2400"/>
              <a:t> C throughout and whose ends are maintained at 0</a:t>
            </a:r>
            <a:r>
              <a:rPr lang="en-US" sz="2400">
                <a:cs typeface="Times New Roman" pitchFamily="18" charset="0"/>
              </a:rPr>
              <a:t>°</a:t>
            </a:r>
            <a:r>
              <a:rPr lang="en-US" sz="2400"/>
              <a:t> C for all </a:t>
            </a:r>
            <a:r>
              <a:rPr lang="en-US" sz="2400" i="1"/>
              <a:t>t</a:t>
            </a:r>
            <a:r>
              <a:rPr lang="en-US" sz="2400"/>
              <a:t> &gt; 0. </a:t>
            </a:r>
          </a:p>
          <a:p>
            <a:r>
              <a:rPr lang="en-US" sz="2400"/>
              <a:t>This heat conduction problem has the form</a:t>
            </a:r>
          </a:p>
        </p:txBody>
      </p:sp>
      <p:graphicFrame>
        <p:nvGraphicFramePr>
          <p:cNvPr id="347136" name="Object 0"/>
          <p:cNvGraphicFramePr>
            <a:graphicFrameLocks noChangeAspect="1"/>
          </p:cNvGraphicFramePr>
          <p:nvPr/>
        </p:nvGraphicFramePr>
        <p:xfrm>
          <a:off x="1600200" y="3657600"/>
          <a:ext cx="3679825" cy="131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44" name="Equation" r:id="rId3" imgW="1904760" imgH="685800" progId="Equation.3">
                  <p:embed/>
                </p:oleObj>
              </mc:Choice>
              <mc:Fallback>
                <p:oleObj name="Equation" r:id="rId3" imgW="1904760" imgH="6858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657600"/>
                        <a:ext cx="3679825" cy="1319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5879" name="Picture 7" descr="C:\b\BOYCEALL\Art\ch10\w18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90800" y="5257800"/>
            <a:ext cx="38862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1: Solution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(2 of 6)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/>
              <a:t>The solution to our heat conduction problem is</a:t>
            </a:r>
          </a:p>
          <a:p>
            <a:endParaRPr lang="en-US" sz="2400"/>
          </a:p>
          <a:p>
            <a:endParaRPr lang="en-US" sz="2400"/>
          </a:p>
          <a:p>
            <a:pPr>
              <a:buFontTx/>
              <a:buNone/>
            </a:pPr>
            <a:r>
              <a:rPr lang="en-US" sz="2400"/>
              <a:t>	where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endParaRPr lang="en-US" sz="2400"/>
          </a:p>
          <a:p>
            <a:r>
              <a:rPr lang="en-US" sz="2400"/>
              <a:t>Thus</a:t>
            </a:r>
          </a:p>
        </p:txBody>
      </p:sp>
      <p:graphicFrame>
        <p:nvGraphicFramePr>
          <p:cNvPr id="348160" name="Object 0"/>
          <p:cNvGraphicFramePr>
            <a:graphicFrameLocks noChangeAspect="1"/>
          </p:cNvGraphicFramePr>
          <p:nvPr/>
        </p:nvGraphicFramePr>
        <p:xfrm>
          <a:off x="1282700" y="2133600"/>
          <a:ext cx="45466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80" name="Equation" r:id="rId3" imgW="2273040" imgH="431640" progId="Equation.3">
                  <p:embed/>
                </p:oleObj>
              </mc:Choice>
              <mc:Fallback>
                <p:oleObj name="Equation" r:id="rId3" imgW="2273040" imgH="43164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2700" y="2133600"/>
                        <a:ext cx="4546600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61" name="Object 1"/>
          <p:cNvGraphicFramePr>
            <a:graphicFrameLocks noChangeAspect="1"/>
          </p:cNvGraphicFramePr>
          <p:nvPr/>
        </p:nvGraphicFramePr>
        <p:xfrm>
          <a:off x="1295400" y="3505200"/>
          <a:ext cx="7315200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81" name="Equation" r:id="rId5" imgW="3924000" imgH="888840" progId="Equation.3">
                  <p:embed/>
                </p:oleObj>
              </mc:Choice>
              <mc:Fallback>
                <p:oleObj name="Equation" r:id="rId5" imgW="3924000" imgH="8888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505200"/>
                        <a:ext cx="7315200" cy="165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159078"/>
              </p:ext>
            </p:extLst>
          </p:nvPr>
        </p:nvGraphicFramePr>
        <p:xfrm>
          <a:off x="1524000" y="5562600"/>
          <a:ext cx="66802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82" name="Equation" r:id="rId7" imgW="3340100" imgH="457200" progId="Equation.3">
                  <p:embed/>
                </p:oleObj>
              </mc:Choice>
              <mc:Fallback>
                <p:oleObj name="Equation" r:id="rId7" imgW="33401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562600"/>
                        <a:ext cx="668020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1: Rapid Convergence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(3 of 6)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4953000"/>
          </a:xfrm>
        </p:spPr>
        <p:txBody>
          <a:bodyPr/>
          <a:lstStyle/>
          <a:p>
            <a:r>
              <a:rPr lang="en-US" sz="2400" dirty="0"/>
              <a:t>Thus the temperature along the rod is given by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negative exponential factor in each term cause the series to converge rapidly, except for small values of </a:t>
            </a:r>
            <a:r>
              <a:rPr lang="en-US" sz="2400" i="1" dirty="0"/>
              <a:t>t</a:t>
            </a:r>
            <a:r>
              <a:rPr lang="en-US" sz="2400" dirty="0"/>
              <a:t> or </a:t>
            </a:r>
            <a:r>
              <a:rPr lang="en-US" sz="2400" i="1" dirty="0">
                <a:sym typeface="Symbol" pitchFamily="18" charset="2"/>
              </a:rPr>
              <a:t></a:t>
            </a:r>
            <a:r>
              <a:rPr lang="en-US" sz="2400" baseline="30000" dirty="0"/>
              <a:t>2</a:t>
            </a:r>
            <a:r>
              <a:rPr lang="en-US" sz="2400" dirty="0"/>
              <a:t>.  </a:t>
            </a:r>
          </a:p>
          <a:p>
            <a:r>
              <a:rPr lang="en-US" sz="2400" dirty="0"/>
              <a:t>Therefore accurate results can usually be obtained by using only a few terms of the series. </a:t>
            </a:r>
          </a:p>
          <a:p>
            <a:r>
              <a:rPr lang="en-US" sz="2400" dirty="0"/>
              <a:t>In order to display quantitative results, let </a:t>
            </a:r>
            <a:r>
              <a:rPr lang="en-US" sz="2400" i="1" dirty="0"/>
              <a:t>t</a:t>
            </a:r>
            <a:r>
              <a:rPr lang="en-US" sz="2400" dirty="0"/>
              <a:t> be measured in seconds; then </a:t>
            </a:r>
            <a:r>
              <a:rPr lang="en-US" sz="2400" i="1" dirty="0">
                <a:sym typeface="Symbol" pitchFamily="18" charset="2"/>
              </a:rPr>
              <a:t></a:t>
            </a:r>
            <a:r>
              <a:rPr lang="en-US" sz="2400" baseline="30000" dirty="0"/>
              <a:t>2</a:t>
            </a:r>
            <a:r>
              <a:rPr lang="en-US" sz="2400" dirty="0"/>
              <a:t> has the units cm</a:t>
            </a:r>
            <a:r>
              <a:rPr lang="en-US" sz="2400" baseline="30000" dirty="0"/>
              <a:t>2</a:t>
            </a:r>
            <a:r>
              <a:rPr lang="en-US" sz="2400" dirty="0"/>
              <a:t>/sec.  </a:t>
            </a:r>
          </a:p>
          <a:p>
            <a:r>
              <a:rPr lang="en-US" sz="2400" dirty="0"/>
              <a:t>If we choose </a:t>
            </a:r>
            <a:r>
              <a:rPr lang="en-US" sz="2400" i="1" dirty="0">
                <a:sym typeface="Symbol" pitchFamily="18" charset="2"/>
              </a:rPr>
              <a:t></a:t>
            </a:r>
            <a:r>
              <a:rPr lang="en-US" sz="2400" baseline="30000" dirty="0"/>
              <a:t>2</a:t>
            </a:r>
            <a:r>
              <a:rPr lang="en-US" sz="2400" dirty="0"/>
              <a:t> = 1 for convenience, then the rod is of a material whose properties are somewhere between copper and aluminum (see Table 10.5.1).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8847103"/>
              </p:ext>
            </p:extLst>
          </p:nvPr>
        </p:nvGraphicFramePr>
        <p:xfrm>
          <a:off x="1143000" y="2133600"/>
          <a:ext cx="66802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92" name="Equation" r:id="rId3" imgW="3340100" imgH="457200" progId="Equation.3">
                  <p:embed/>
                </p:oleObj>
              </mc:Choice>
              <mc:Fallback>
                <p:oleObj name="Equation" r:id="rId3" imgW="33401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133600"/>
                        <a:ext cx="668020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1: Temperature Graphs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(4 of 6)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4953000"/>
          </a:xfrm>
        </p:spPr>
        <p:txBody>
          <a:bodyPr/>
          <a:lstStyle/>
          <a:p>
            <a:r>
              <a:rPr lang="en-US" sz="2400"/>
              <a:t>The graph of the temperature distribution in the bar at several times is given below on the left. </a:t>
            </a:r>
          </a:p>
          <a:p>
            <a:r>
              <a:rPr lang="en-US" sz="2400"/>
              <a:t>Observe that the temperature diminishes steadily as heat in the bar is lost through the end points. </a:t>
            </a:r>
          </a:p>
          <a:p>
            <a:r>
              <a:rPr lang="en-US" sz="2400"/>
              <a:t>The way in which the temperature decays at a given point is plotted in the graph below on the right, where temperature is plotted against time for a few selected points in the bar.  </a:t>
            </a:r>
          </a:p>
        </p:txBody>
      </p:sp>
      <p:pic>
        <p:nvPicPr>
          <p:cNvPr id="338949" name="Picture 5" descr="C:\b\BOYCEALL\Art\ch10\w1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4648200"/>
            <a:ext cx="2971800" cy="19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950" name="Picture 6" descr="C:\b\BOYCEALL\Art\ch10\w18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4643438"/>
            <a:ext cx="3006725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1: Graph of </a:t>
            </a:r>
            <a:r>
              <a:rPr lang="en-US" sz="3200" b="1" i="1" dirty="0">
                <a:solidFill>
                  <a:srgbClr val="2125D7"/>
                </a:solidFill>
                <a:latin typeface="+mn-lt"/>
              </a:rPr>
              <a:t>u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(</a:t>
            </a:r>
            <a:r>
              <a:rPr lang="en-US" sz="3200" b="1" i="1" dirty="0" err="1">
                <a:solidFill>
                  <a:srgbClr val="2125D7"/>
                </a:solidFill>
                <a:latin typeface="+mn-lt"/>
              </a:rPr>
              <a:t>x</a:t>
            </a:r>
            <a:r>
              <a:rPr lang="en-US" sz="3200" b="1" dirty="0" err="1">
                <a:solidFill>
                  <a:srgbClr val="2125D7"/>
                </a:solidFill>
                <a:latin typeface="+mn-lt"/>
              </a:rPr>
              <a:t>,</a:t>
            </a:r>
            <a:r>
              <a:rPr lang="en-US" sz="3200" b="1" i="1" dirty="0" err="1">
                <a:solidFill>
                  <a:srgbClr val="2125D7"/>
                </a:solidFill>
                <a:latin typeface="+mn-lt"/>
              </a:rPr>
              <a:t>t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)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(5 of 6)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4953000"/>
          </a:xfrm>
        </p:spPr>
        <p:txBody>
          <a:bodyPr/>
          <a:lstStyle/>
          <a:p>
            <a:r>
              <a:rPr lang="en-US" sz="2400"/>
              <a:t>A three-dimensional plot of </a:t>
            </a:r>
            <a:r>
              <a:rPr lang="en-US" sz="2400" i="1"/>
              <a:t>u</a:t>
            </a:r>
            <a:r>
              <a:rPr lang="en-US" sz="2400"/>
              <a:t> versus </a:t>
            </a:r>
            <a:r>
              <a:rPr lang="en-US" sz="2400" i="1"/>
              <a:t>x</a:t>
            </a:r>
            <a:r>
              <a:rPr lang="en-US" sz="2400"/>
              <a:t> and </a:t>
            </a:r>
            <a:r>
              <a:rPr lang="en-US" sz="2400" i="1"/>
              <a:t>t</a:t>
            </a:r>
            <a:r>
              <a:rPr lang="en-US" sz="2400"/>
              <a:t> is given below. </a:t>
            </a:r>
          </a:p>
          <a:p>
            <a:r>
              <a:rPr lang="en-US" sz="2400"/>
              <a:t>Observe that we obtain the previous graphs by intersecting the surface below by planes on which either </a:t>
            </a:r>
            <a:r>
              <a:rPr lang="en-US" sz="2400" i="1"/>
              <a:t>t</a:t>
            </a:r>
            <a:r>
              <a:rPr lang="en-US" sz="2400"/>
              <a:t> or </a:t>
            </a:r>
            <a:r>
              <a:rPr lang="en-US" sz="2400" i="1"/>
              <a:t>x</a:t>
            </a:r>
            <a:r>
              <a:rPr lang="en-US" sz="2400"/>
              <a:t> is constant. </a:t>
            </a:r>
          </a:p>
          <a:p>
            <a:r>
              <a:rPr lang="en-US" sz="2400"/>
              <a:t>The slight waviness in the graph below at </a:t>
            </a:r>
            <a:r>
              <a:rPr lang="en-US" sz="2400" i="1"/>
              <a:t>t</a:t>
            </a:r>
            <a:r>
              <a:rPr lang="en-US" sz="2400"/>
              <a:t> = 0 results from using only a finite number of terms in the series for </a:t>
            </a:r>
            <a:r>
              <a:rPr lang="en-US" sz="2400" i="1"/>
              <a:t>u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,</a:t>
            </a:r>
            <a:r>
              <a:rPr lang="en-US" sz="2400" i="1"/>
              <a:t>t</a:t>
            </a:r>
            <a:r>
              <a:rPr lang="en-US" sz="2400"/>
              <a:t>) and from the slow convergence of the series for </a:t>
            </a:r>
            <a:r>
              <a:rPr lang="en-US" sz="2400" i="1"/>
              <a:t>t</a:t>
            </a:r>
            <a:r>
              <a:rPr lang="en-US" sz="2400"/>
              <a:t> = 0. </a:t>
            </a:r>
          </a:p>
        </p:txBody>
      </p:sp>
      <p:pic>
        <p:nvPicPr>
          <p:cNvPr id="339974" name="Picture 6" descr="C:\b\BOYCEALL\Art\ch10\w18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4241800"/>
            <a:ext cx="3751263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Heat Conduction in a Rod: </a:t>
            </a:r>
            <a:b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Assumptions 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(1 of 6)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/>
              <a:t>Consider a heat equation conduction problem for a straight bar of uniform cross section and homogeneous material.</a:t>
            </a:r>
          </a:p>
          <a:p>
            <a:r>
              <a:rPr lang="en-US" sz="2400" dirty="0"/>
              <a:t>Let the </a:t>
            </a:r>
            <a:r>
              <a:rPr lang="en-US" sz="2400" i="1" dirty="0"/>
              <a:t>x</a:t>
            </a:r>
            <a:r>
              <a:rPr lang="en-US" sz="2400" dirty="0"/>
              <a:t>-axis be chosen to lie along the axis of the bar, and let </a:t>
            </a:r>
            <a:r>
              <a:rPr lang="en-US" sz="2400" i="1" dirty="0"/>
              <a:t>x</a:t>
            </a:r>
            <a:r>
              <a:rPr lang="en-US" sz="2400" dirty="0"/>
              <a:t> = 0 and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/>
              <a:t>L</a:t>
            </a:r>
            <a:r>
              <a:rPr lang="en-US" sz="2400" dirty="0"/>
              <a:t> denote the ends of the bar. </a:t>
            </a:r>
            <a:r>
              <a:rPr lang="en-US" sz="2400" dirty="0" smtClean="0"/>
              <a:t>See </a:t>
            </a:r>
            <a:r>
              <a:rPr lang="en-US" sz="2400" dirty="0"/>
              <a:t>figure below.  </a:t>
            </a:r>
          </a:p>
          <a:p>
            <a:r>
              <a:rPr lang="en-US" sz="2400" dirty="0"/>
              <a:t>Suppose that the sides of the bar are perfectly insulated so that no heat passes through them. </a:t>
            </a:r>
          </a:p>
          <a:p>
            <a:r>
              <a:rPr lang="en-US" sz="2400" dirty="0"/>
              <a:t>Assume the cross-sectional dimensions are so small that the temperature </a:t>
            </a:r>
            <a:r>
              <a:rPr lang="en-US" sz="2400" i="1" dirty="0"/>
              <a:t>u</a:t>
            </a:r>
            <a:r>
              <a:rPr lang="en-US" sz="2400" dirty="0"/>
              <a:t> can be considered constant on the cross sections.</a:t>
            </a:r>
          </a:p>
          <a:p>
            <a:r>
              <a:rPr lang="en-US" sz="2400" dirty="0"/>
              <a:t>Then </a:t>
            </a:r>
            <a:r>
              <a:rPr lang="en-US" sz="2400" i="1" dirty="0"/>
              <a:t>u</a:t>
            </a:r>
            <a:r>
              <a:rPr lang="en-US" sz="2400" dirty="0"/>
              <a:t> is a function only of the axial coordinate </a:t>
            </a:r>
            <a:r>
              <a:rPr lang="en-US" sz="2400" i="1" dirty="0"/>
              <a:t>x</a:t>
            </a:r>
            <a:r>
              <a:rPr lang="en-US" sz="2400" dirty="0"/>
              <a:t> and time </a:t>
            </a:r>
            <a:r>
              <a:rPr lang="en-US" sz="2400" i="1" dirty="0"/>
              <a:t>t</a:t>
            </a:r>
            <a:r>
              <a:rPr lang="en-US" sz="2400" dirty="0"/>
              <a:t>.  </a:t>
            </a:r>
          </a:p>
        </p:txBody>
      </p:sp>
      <p:pic>
        <p:nvPicPr>
          <p:cNvPr id="232457" name="Picture 9" descr="C:\b\BOYCEALL\Art\ch10\w1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5486400"/>
            <a:ext cx="3733800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1:  </a:t>
            </a:r>
            <a:b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Time Until Temperature Reaches 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1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°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 C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(6 of 6)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/>
              <a:t>Recall that the solution to our heat conduction problem is</a:t>
            </a:r>
          </a:p>
          <a:p>
            <a:endParaRPr lang="en-US" sz="2400"/>
          </a:p>
          <a:p>
            <a:endParaRPr lang="en-US" sz="2400" dirty="0"/>
          </a:p>
          <a:p>
            <a:r>
              <a:rPr lang="en-US" sz="2400" dirty="0"/>
              <a:t>Suppose we wanted to determine the time </a:t>
            </a:r>
            <a:r>
              <a:rPr lang="en-US" sz="2400" i="1" dirty="0">
                <a:sym typeface="Symbol" pitchFamily="18" charset="2"/>
              </a:rPr>
              <a:t></a:t>
            </a:r>
            <a:r>
              <a:rPr lang="en-US" sz="2400" dirty="0"/>
              <a:t>  at which the entire rod has cooled to 1</a:t>
            </a:r>
            <a:r>
              <a:rPr lang="en-US" sz="2400" dirty="0">
                <a:cs typeface="Times New Roman" pitchFamily="18" charset="0"/>
              </a:rPr>
              <a:t>°</a:t>
            </a:r>
            <a:r>
              <a:rPr lang="en-US" sz="2400" dirty="0"/>
              <a:t> C.  </a:t>
            </a:r>
          </a:p>
          <a:p>
            <a:r>
              <a:rPr lang="en-US" sz="2400" dirty="0"/>
              <a:t>Because of the symmetry of the initial temperature distribution and the boundary conditions, the warmest point in the bar is always at the center. </a:t>
            </a:r>
          </a:p>
          <a:p>
            <a:r>
              <a:rPr lang="en-US" sz="2400" dirty="0"/>
              <a:t>Thus</a:t>
            </a:r>
            <a:r>
              <a:rPr lang="en-US" sz="2400" i="1" dirty="0">
                <a:sym typeface="Symbol" pitchFamily="18" charset="2"/>
              </a:rPr>
              <a:t></a:t>
            </a:r>
            <a:r>
              <a:rPr lang="en-US" sz="2400" dirty="0"/>
              <a:t>  is found by solving </a:t>
            </a:r>
            <a:r>
              <a:rPr lang="en-US" sz="2400" i="1" dirty="0"/>
              <a:t>u</a:t>
            </a:r>
            <a:r>
              <a:rPr lang="en-US" sz="2400" dirty="0"/>
              <a:t>(25,</a:t>
            </a:r>
            <a:r>
              <a:rPr lang="en-US" sz="2400" i="1" dirty="0"/>
              <a:t>t</a:t>
            </a:r>
            <a:r>
              <a:rPr lang="en-US" sz="2400" dirty="0"/>
              <a:t>) = 1 for </a:t>
            </a:r>
            <a:r>
              <a:rPr lang="en-US" sz="2400" i="1" dirty="0"/>
              <a:t>t</a:t>
            </a:r>
            <a:r>
              <a:rPr lang="en-US" sz="2400" dirty="0"/>
              <a:t>.  </a:t>
            </a:r>
          </a:p>
          <a:p>
            <a:r>
              <a:rPr lang="en-US" sz="2400" dirty="0"/>
              <a:t>Using one term in the Fourier series above, we obtain </a:t>
            </a:r>
          </a:p>
        </p:txBody>
      </p:sp>
      <p:graphicFrame>
        <p:nvGraphicFramePr>
          <p:cNvPr id="340998" name="Object 6"/>
          <p:cNvGraphicFramePr>
            <a:graphicFrameLocks noChangeAspect="1"/>
          </p:cNvGraphicFramePr>
          <p:nvPr/>
        </p:nvGraphicFramePr>
        <p:xfrm>
          <a:off x="1878013" y="2209800"/>
          <a:ext cx="47021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12" name="Equation" r:id="rId3" imgW="2412720" imgH="431640" progId="Equation.3">
                  <p:embed/>
                </p:oleObj>
              </mc:Choice>
              <mc:Fallback>
                <p:oleObj name="Equation" r:id="rId3" imgW="241272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8013" y="2209800"/>
                        <a:ext cx="470217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999" name="Object 7"/>
          <p:cNvGraphicFramePr>
            <a:graphicFrameLocks noChangeAspect="1"/>
          </p:cNvGraphicFramePr>
          <p:nvPr/>
        </p:nvGraphicFramePr>
        <p:xfrm>
          <a:off x="2357438" y="5827713"/>
          <a:ext cx="343852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13" name="Equation" r:id="rId5" imgW="1765080" imgH="393480" progId="Equation.3">
                  <p:embed/>
                </p:oleObj>
              </mc:Choice>
              <mc:Fallback>
                <p:oleObj name="Equation" r:id="rId5" imgW="176508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38" y="5827713"/>
                        <a:ext cx="3438525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Heat Conduction Equation 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(2 of 6)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/>
              <a:t>The variation of temperature in the bar is governed by the </a:t>
            </a:r>
            <a:r>
              <a:rPr lang="en-US" sz="2400" b="1" dirty="0"/>
              <a:t>heat conduction equation</a:t>
            </a:r>
            <a:r>
              <a:rPr lang="en-US" sz="2400" dirty="0"/>
              <a:t>, and has the form</a:t>
            </a:r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where </a:t>
            </a:r>
            <a:r>
              <a:rPr lang="en-US" sz="2400" i="1" dirty="0">
                <a:sym typeface="Symbol" pitchFamily="18" charset="2"/>
              </a:rPr>
              <a:t></a:t>
            </a:r>
            <a:r>
              <a:rPr lang="en-US" sz="2400" baseline="30000" dirty="0"/>
              <a:t>2</a:t>
            </a:r>
            <a:r>
              <a:rPr lang="en-US" sz="2400" dirty="0"/>
              <a:t> is a constant known as the </a:t>
            </a:r>
            <a:r>
              <a:rPr lang="en-US" sz="2400" b="1" dirty="0"/>
              <a:t>thermal diffusivity</a:t>
            </a:r>
            <a:r>
              <a:rPr lang="en-US" sz="2400" dirty="0"/>
              <a:t>.</a:t>
            </a:r>
          </a:p>
          <a:p>
            <a:r>
              <a:rPr lang="en-US" sz="2400" dirty="0"/>
              <a:t>The parameter </a:t>
            </a:r>
            <a:r>
              <a:rPr lang="en-US" sz="2400" i="1" dirty="0">
                <a:sym typeface="Symbol" pitchFamily="18" charset="2"/>
              </a:rPr>
              <a:t></a:t>
            </a:r>
            <a:r>
              <a:rPr lang="en-US" sz="2400" baseline="30000" dirty="0"/>
              <a:t>2</a:t>
            </a:r>
            <a:r>
              <a:rPr lang="en-US" sz="2400" dirty="0"/>
              <a:t> depends only on the material from which the bar is made, and is defined by </a:t>
            </a:r>
            <a:r>
              <a:rPr lang="en-US" sz="2400" i="1" dirty="0">
                <a:sym typeface="Symbol" pitchFamily="18" charset="2"/>
              </a:rPr>
              <a:t></a:t>
            </a:r>
            <a:r>
              <a:rPr lang="en-US" sz="2400" baseline="30000" dirty="0"/>
              <a:t>2</a:t>
            </a:r>
            <a:r>
              <a:rPr lang="en-US" sz="2400" dirty="0"/>
              <a:t> = </a:t>
            </a:r>
            <a:r>
              <a:rPr lang="en-US" sz="2400" i="1" dirty="0">
                <a:sym typeface="Symbol" pitchFamily="18" charset="2"/>
              </a:rPr>
              <a:t></a:t>
            </a:r>
            <a:r>
              <a:rPr lang="en-US" sz="2400" i="1" dirty="0"/>
              <a:t>/</a:t>
            </a:r>
            <a:r>
              <a:rPr lang="en-US" sz="2400" i="1" dirty="0">
                <a:sym typeface="Symbol" pitchFamily="18" charset="2"/>
              </a:rPr>
              <a:t></a:t>
            </a:r>
            <a:r>
              <a:rPr lang="en-US" sz="2400" i="1" dirty="0"/>
              <a:t>s</a:t>
            </a:r>
            <a:r>
              <a:rPr lang="en-US" sz="2400" dirty="0"/>
              <a:t>, where </a:t>
            </a:r>
            <a:r>
              <a:rPr lang="en-US" sz="2400" i="1" dirty="0">
                <a:sym typeface="Symbol" pitchFamily="18" charset="2"/>
              </a:rPr>
              <a:t></a:t>
            </a:r>
            <a:r>
              <a:rPr lang="en-US" sz="2400" dirty="0"/>
              <a:t> is the thermal conductivity, </a:t>
            </a:r>
            <a:r>
              <a:rPr lang="en-US" sz="2400" i="1" dirty="0">
                <a:sym typeface="Symbol" pitchFamily="18" charset="2"/>
              </a:rPr>
              <a:t></a:t>
            </a:r>
            <a:r>
              <a:rPr lang="en-US" sz="2400" dirty="0"/>
              <a:t> is the density, and </a:t>
            </a:r>
            <a:r>
              <a:rPr lang="en-US" sz="2400" i="1" dirty="0"/>
              <a:t>s</a:t>
            </a:r>
            <a:r>
              <a:rPr lang="en-US" sz="2400" dirty="0"/>
              <a:t> is the specific heat of the material in the bar. </a:t>
            </a:r>
            <a:r>
              <a:rPr lang="en-US" sz="2400" dirty="0" smtClean="0"/>
              <a:t>The </a:t>
            </a:r>
            <a:r>
              <a:rPr lang="en-US" sz="2400" dirty="0"/>
              <a:t>units of </a:t>
            </a:r>
            <a:r>
              <a:rPr lang="en-US" sz="2400" i="1" dirty="0">
                <a:sym typeface="Symbol" pitchFamily="18" charset="2"/>
              </a:rPr>
              <a:t></a:t>
            </a:r>
            <a:r>
              <a:rPr lang="en-US" sz="2400" baseline="30000" dirty="0"/>
              <a:t>2</a:t>
            </a:r>
            <a:r>
              <a:rPr lang="en-US" sz="2400" dirty="0"/>
              <a:t> are </a:t>
            </a:r>
            <a:r>
              <a:rPr lang="en-US" sz="2400" dirty="0">
                <a:sym typeface="Symbol" pitchFamily="18" charset="2"/>
              </a:rPr>
              <a:t>(length)</a:t>
            </a:r>
            <a:r>
              <a:rPr lang="en-US" sz="2400" baseline="30000" dirty="0"/>
              <a:t>2</a:t>
            </a:r>
            <a:r>
              <a:rPr lang="en-US" sz="2400" dirty="0"/>
              <a:t>/time. </a:t>
            </a:r>
          </a:p>
          <a:p>
            <a:r>
              <a:rPr lang="en-US" sz="2400" dirty="0"/>
              <a:t>See Table 10.5.1 in text for typical values of </a:t>
            </a:r>
            <a:r>
              <a:rPr lang="en-US" sz="2400" i="1" dirty="0">
                <a:sym typeface="Symbol" pitchFamily="18" charset="2"/>
              </a:rPr>
              <a:t></a:t>
            </a:r>
            <a:r>
              <a:rPr lang="en-US" sz="2400" baseline="30000" dirty="0"/>
              <a:t>2</a:t>
            </a:r>
            <a:r>
              <a:rPr lang="en-US" sz="2400" dirty="0"/>
              <a:t> for some common materials. </a:t>
            </a:r>
          </a:p>
        </p:txBody>
      </p:sp>
      <p:pic>
        <p:nvPicPr>
          <p:cNvPr id="323588" name="Picture 4" descr="C:\b\BOYCEALL\Art\ch10\w18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5627688"/>
            <a:ext cx="32766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23589" name="Object 5"/>
          <p:cNvGraphicFramePr>
            <a:graphicFrameLocks noChangeAspect="1"/>
          </p:cNvGraphicFramePr>
          <p:nvPr/>
        </p:nvGraphicFramePr>
        <p:xfrm>
          <a:off x="2133600" y="2484438"/>
          <a:ext cx="3657600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97" name="Equation" r:id="rId4" imgW="1841400" imgH="241200" progId="Equation.3">
                  <p:embed/>
                </p:oleObj>
              </mc:Choice>
              <mc:Fallback>
                <p:oleObj name="Equation" r:id="rId4" imgW="184140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484438"/>
                        <a:ext cx="3657600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Heat Conduction: </a:t>
            </a:r>
            <a:b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Initial and Boundary Conditions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(3 of 6)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/>
              <a:t>In addition, we assume that the initial temperature distribution in the bar is given, and hence</a:t>
            </a:r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where </a:t>
            </a:r>
            <a:r>
              <a:rPr lang="en-US" sz="2400" i="1" dirty="0"/>
              <a:t>f</a:t>
            </a:r>
            <a:r>
              <a:rPr lang="en-US" sz="2400" dirty="0"/>
              <a:t> is a given function.</a:t>
            </a:r>
          </a:p>
          <a:p>
            <a:r>
              <a:rPr lang="en-US" sz="2400" dirty="0"/>
              <a:t>Finally, we assume that the ends of the bar are held at fixed temperatures</a:t>
            </a:r>
            <a:r>
              <a:rPr lang="en-US" sz="2400" dirty="0" smtClean="0"/>
              <a:t>: </a:t>
            </a:r>
            <a:r>
              <a:rPr lang="en-US" sz="2400" dirty="0"/>
              <a:t>the temperature </a:t>
            </a:r>
            <a:r>
              <a:rPr lang="en-US" sz="2400" i="1" dirty="0"/>
              <a:t>T</a:t>
            </a:r>
            <a:r>
              <a:rPr lang="en-US" sz="2400" baseline="-25000" dirty="0"/>
              <a:t>1</a:t>
            </a:r>
            <a:r>
              <a:rPr lang="en-US" sz="2400" dirty="0"/>
              <a:t> at </a:t>
            </a:r>
            <a:r>
              <a:rPr lang="en-US" sz="2400" i="1" dirty="0"/>
              <a:t>x</a:t>
            </a:r>
            <a:r>
              <a:rPr lang="en-US" sz="2400" dirty="0"/>
              <a:t> = 0 and </a:t>
            </a:r>
            <a:r>
              <a:rPr lang="en-US" sz="2400" i="1" dirty="0"/>
              <a:t>T</a:t>
            </a:r>
            <a:r>
              <a:rPr lang="en-US" sz="2400" baseline="-25000" dirty="0"/>
              <a:t>2</a:t>
            </a:r>
            <a:r>
              <a:rPr lang="en-US" sz="2400" dirty="0"/>
              <a:t> at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/>
              <a:t>L</a:t>
            </a:r>
            <a:r>
              <a:rPr lang="en-US" sz="2400" dirty="0"/>
              <a:t>.</a:t>
            </a:r>
          </a:p>
          <a:p>
            <a:r>
              <a:rPr lang="en-US" sz="2400" dirty="0"/>
              <a:t>However, as will be shown in Section 10.6, we need only consider </a:t>
            </a:r>
            <a:r>
              <a:rPr lang="en-US" sz="2400" i="1" dirty="0"/>
              <a:t>T</a:t>
            </a:r>
            <a:r>
              <a:rPr lang="en-US" sz="2400" baseline="-25000" dirty="0"/>
              <a:t>1</a:t>
            </a:r>
            <a:r>
              <a:rPr lang="en-US" sz="2400" dirty="0"/>
              <a:t> = </a:t>
            </a:r>
            <a:r>
              <a:rPr lang="en-US" sz="2400" i="1" dirty="0"/>
              <a:t>T</a:t>
            </a:r>
            <a:r>
              <a:rPr lang="en-US" sz="2400" baseline="-25000" dirty="0"/>
              <a:t>2</a:t>
            </a:r>
            <a:r>
              <a:rPr lang="en-US" sz="2400" dirty="0"/>
              <a:t> = 0.  </a:t>
            </a:r>
          </a:p>
          <a:p>
            <a:r>
              <a:rPr lang="en-US" sz="2400" dirty="0"/>
              <a:t>Thus we have the boundary conditions</a:t>
            </a:r>
          </a:p>
        </p:txBody>
      </p:sp>
      <p:pic>
        <p:nvPicPr>
          <p:cNvPr id="324612" name="Picture 4" descr="C:\b\BOYCEALL\Art\ch10\w18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5638800"/>
            <a:ext cx="2819400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24613" name="Object 5"/>
          <p:cNvGraphicFramePr>
            <a:graphicFrameLocks noChangeAspect="1"/>
          </p:cNvGraphicFramePr>
          <p:nvPr/>
        </p:nvGraphicFramePr>
        <p:xfrm>
          <a:off x="2057400" y="2514600"/>
          <a:ext cx="307657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27" name="Equation" r:id="rId4" imgW="1549080" imgH="203040" progId="Equation.3">
                  <p:embed/>
                </p:oleObj>
              </mc:Choice>
              <mc:Fallback>
                <p:oleObj name="Equation" r:id="rId4" imgW="154908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14600"/>
                        <a:ext cx="3076575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4614" name="Object 6"/>
          <p:cNvGraphicFramePr>
            <a:graphicFrameLocks noChangeAspect="1"/>
          </p:cNvGraphicFramePr>
          <p:nvPr/>
        </p:nvGraphicFramePr>
        <p:xfrm>
          <a:off x="1295400" y="5486400"/>
          <a:ext cx="3681413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28" name="Equation" r:id="rId6" imgW="1854000" imgH="203040" progId="Equation.3">
                  <p:embed/>
                </p:oleObj>
              </mc:Choice>
              <mc:Fallback>
                <p:oleObj name="Equation" r:id="rId6" imgW="18540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486400"/>
                        <a:ext cx="3681413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Heat Conduction Problem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(4 of 6)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/>
              <a:t>Thus the fundamental problem of heat conduction is to find </a:t>
            </a:r>
            <a:r>
              <a:rPr lang="en-US" sz="2400" i="1"/>
              <a:t>u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,</a:t>
            </a:r>
            <a:r>
              <a:rPr lang="en-US" sz="2400" i="1"/>
              <a:t>t</a:t>
            </a:r>
            <a:r>
              <a:rPr lang="en-US" sz="2400"/>
              <a:t>) satisfying 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With respect to the time variable </a:t>
            </a:r>
            <a:r>
              <a:rPr lang="en-US" sz="2400" i="1"/>
              <a:t>t</a:t>
            </a:r>
            <a:r>
              <a:rPr lang="en-US" sz="2400"/>
              <a:t>, this is an initial value problem; an initial condition is given and the differential equation governs what happens later.</a:t>
            </a:r>
          </a:p>
          <a:p>
            <a:r>
              <a:rPr lang="en-US" sz="2400"/>
              <a:t>With respect to the spatial variable </a:t>
            </a:r>
            <a:r>
              <a:rPr lang="en-US" sz="2400" i="1"/>
              <a:t>x</a:t>
            </a:r>
            <a:r>
              <a:rPr lang="en-US" sz="2400"/>
              <a:t>, it is a boundary value problem; boundary conditions are imposed at each end of the bar and the differential equation describes the evolution of the temperature in the interval between them. </a:t>
            </a:r>
          </a:p>
        </p:txBody>
      </p:sp>
      <p:pic>
        <p:nvPicPr>
          <p:cNvPr id="325636" name="Picture 4" descr="C:\b\BOYCEALL\Art\ch10\w18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2590800"/>
            <a:ext cx="29718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25637" name="Object 5"/>
          <p:cNvGraphicFramePr>
            <a:graphicFrameLocks noChangeAspect="1"/>
          </p:cNvGraphicFramePr>
          <p:nvPr/>
        </p:nvGraphicFramePr>
        <p:xfrm>
          <a:off x="1447800" y="2514600"/>
          <a:ext cx="3429000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45" name="Equation" r:id="rId4" imgW="1854000" imgH="685800" progId="Equation.3">
                  <p:embed/>
                </p:oleObj>
              </mc:Choice>
              <mc:Fallback>
                <p:oleObj name="Equation" r:id="rId4" imgW="1854000" imgH="685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14600"/>
                        <a:ext cx="3429000" cy="1263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Heat Conduction: Boundary Problem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(5 of 6)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/>
              <a:t>Alternatively, we can consider the problem as a boundary value problem in the</a:t>
            </a:r>
            <a:r>
              <a:rPr lang="en-US" sz="2400" i="1"/>
              <a:t> xt</a:t>
            </a:r>
            <a:r>
              <a:rPr lang="en-US" sz="2400"/>
              <a:t>-plane, see figure below. </a:t>
            </a:r>
          </a:p>
          <a:p>
            <a:r>
              <a:rPr lang="en-US" sz="2400"/>
              <a:t>The solution </a:t>
            </a:r>
            <a:r>
              <a:rPr lang="en-US" sz="2400" i="1"/>
              <a:t>u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,</a:t>
            </a:r>
            <a:r>
              <a:rPr lang="en-US" sz="2400" i="1"/>
              <a:t>t</a:t>
            </a:r>
            <a:r>
              <a:rPr lang="en-US" sz="2400"/>
              <a:t>) satisfying the heat conduction problem is sought in the semi-definite strip 0 &lt; </a:t>
            </a:r>
            <a:r>
              <a:rPr lang="en-US" sz="2400" i="1"/>
              <a:t>x</a:t>
            </a:r>
            <a:r>
              <a:rPr lang="en-US" sz="2400"/>
              <a:t> &lt; </a:t>
            </a:r>
            <a:r>
              <a:rPr lang="en-US" sz="2400" i="1"/>
              <a:t>L</a:t>
            </a:r>
            <a:r>
              <a:rPr lang="en-US" sz="2400"/>
              <a:t>, </a:t>
            </a:r>
            <a:r>
              <a:rPr lang="en-US" sz="2400" i="1"/>
              <a:t>t</a:t>
            </a:r>
            <a:r>
              <a:rPr lang="en-US" sz="2400"/>
              <a:t> &gt; 0, subject to the requirement that </a:t>
            </a:r>
            <a:r>
              <a:rPr lang="en-US" sz="2400" i="1"/>
              <a:t>u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,</a:t>
            </a:r>
            <a:r>
              <a:rPr lang="en-US" sz="2400" i="1"/>
              <a:t>t</a:t>
            </a:r>
            <a:r>
              <a:rPr lang="en-US" sz="2400"/>
              <a:t>) must assume a prescribed value at each point on the boundary of this strip.  </a:t>
            </a:r>
          </a:p>
        </p:txBody>
      </p:sp>
      <p:pic>
        <p:nvPicPr>
          <p:cNvPr id="326662" name="Picture 6" descr="C:\b\BOYCEALL\Art\ch10\w18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4191000"/>
            <a:ext cx="2754313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26663" name="Object 7"/>
          <p:cNvGraphicFramePr>
            <a:graphicFrameLocks noChangeAspect="1"/>
          </p:cNvGraphicFramePr>
          <p:nvPr/>
        </p:nvGraphicFramePr>
        <p:xfrm>
          <a:off x="1219200" y="4191000"/>
          <a:ext cx="3581400" cy="131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71" name="Equation" r:id="rId4" imgW="1854000" imgH="685800" progId="Equation.3">
                  <p:embed/>
                </p:oleObj>
              </mc:Choice>
              <mc:Fallback>
                <p:oleObj name="Equation" r:id="rId4" imgW="1854000" imgH="685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191000"/>
                        <a:ext cx="3581400" cy="1319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Heat Conduction: </a:t>
            </a:r>
            <a:b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Linear Homogeneous Equation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(6 of 6)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/>
              <a:t>The heat conduction problem 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pPr>
              <a:buFontTx/>
              <a:buNone/>
            </a:pPr>
            <a:r>
              <a:rPr lang="en-US" sz="2400"/>
              <a:t>	is linear since </a:t>
            </a:r>
            <a:r>
              <a:rPr lang="en-US" sz="2400" i="1"/>
              <a:t>u</a:t>
            </a:r>
            <a:r>
              <a:rPr lang="en-US" sz="2400"/>
              <a:t> appears only to the first power throughout. </a:t>
            </a:r>
          </a:p>
          <a:p>
            <a:r>
              <a:rPr lang="en-US" sz="2400"/>
              <a:t>The differential equation and boundary conditions are also homogeneous. </a:t>
            </a:r>
          </a:p>
          <a:p>
            <a:r>
              <a:rPr lang="en-US" sz="2400"/>
              <a:t>This suggests that we might approach the problem by seeking solutions of the differential equation and boundary conditions, and then superposing them to satisfy the initial condition. </a:t>
            </a:r>
          </a:p>
          <a:p>
            <a:r>
              <a:rPr lang="en-US" sz="2400"/>
              <a:t>We next describe how this plan can be implemented. </a:t>
            </a:r>
          </a:p>
        </p:txBody>
      </p:sp>
      <p:graphicFrame>
        <p:nvGraphicFramePr>
          <p:cNvPr id="342016" name="Object 0"/>
          <p:cNvGraphicFramePr>
            <a:graphicFrameLocks noChangeAspect="1"/>
          </p:cNvGraphicFramePr>
          <p:nvPr/>
        </p:nvGraphicFramePr>
        <p:xfrm>
          <a:off x="1447800" y="2133600"/>
          <a:ext cx="3581400" cy="131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24" name="Equation" r:id="rId3" imgW="1854000" imgH="685800" progId="Equation.3">
                  <p:embed/>
                </p:oleObj>
              </mc:Choice>
              <mc:Fallback>
                <p:oleObj name="Equation" r:id="rId3" imgW="1854000" imgH="6858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133600"/>
                        <a:ext cx="3581400" cy="1319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7686" name="Picture 6" descr="C:\b\BOYCEALL\Art\ch10\w18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10200" y="2286000"/>
            <a:ext cx="29718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Separation of Variables Method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(1 of 7)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/>
              <a:t>Our goal is to find nontrivial solutions to the differential equation and boundary conditions. </a:t>
            </a:r>
          </a:p>
          <a:p>
            <a:r>
              <a:rPr lang="en-US" sz="2400"/>
              <a:t>We begin by assuming that the solution </a:t>
            </a:r>
            <a:r>
              <a:rPr lang="en-US" sz="2400" i="1"/>
              <a:t>u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,</a:t>
            </a:r>
            <a:r>
              <a:rPr lang="en-US" sz="2400" i="1"/>
              <a:t>t</a:t>
            </a:r>
            <a:r>
              <a:rPr lang="en-US" sz="2400"/>
              <a:t>) has the form</a:t>
            </a:r>
          </a:p>
          <a:p>
            <a:endParaRPr lang="en-US" sz="2400"/>
          </a:p>
          <a:p>
            <a:r>
              <a:rPr lang="en-US" sz="2400"/>
              <a:t>Substituting this into our differential equation</a:t>
            </a:r>
          </a:p>
          <a:p>
            <a:endParaRPr lang="en-US" sz="2400"/>
          </a:p>
          <a:p>
            <a:pPr>
              <a:buFontTx/>
              <a:buNone/>
            </a:pPr>
            <a:r>
              <a:rPr lang="en-US" sz="2400"/>
              <a:t>	we obtain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r>
              <a:rPr lang="en-US" sz="2400"/>
              <a:t>	or </a:t>
            </a:r>
          </a:p>
        </p:txBody>
      </p:sp>
      <p:graphicFrame>
        <p:nvGraphicFramePr>
          <p:cNvPr id="343040" name="Object 0"/>
          <p:cNvGraphicFramePr>
            <a:graphicFrameLocks noChangeAspect="1"/>
          </p:cNvGraphicFramePr>
          <p:nvPr/>
        </p:nvGraphicFramePr>
        <p:xfrm>
          <a:off x="2209800" y="2971800"/>
          <a:ext cx="21844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66" name="Equation" r:id="rId3" imgW="1130040" imgH="203040" progId="Equation.3">
                  <p:embed/>
                </p:oleObj>
              </mc:Choice>
              <mc:Fallback>
                <p:oleObj name="Equation" r:id="rId3" imgW="1130040" imgH="20304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971800"/>
                        <a:ext cx="21844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3041" name="Object 1"/>
          <p:cNvGraphicFramePr>
            <a:graphicFrameLocks noChangeAspect="1"/>
          </p:cNvGraphicFramePr>
          <p:nvPr/>
        </p:nvGraphicFramePr>
        <p:xfrm>
          <a:off x="2209800" y="3810000"/>
          <a:ext cx="12509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67" name="Equation" r:id="rId5" imgW="647640" imgH="241200" progId="Equation.3">
                  <p:embed/>
                </p:oleObj>
              </mc:Choice>
              <mc:Fallback>
                <p:oleObj name="Equation" r:id="rId5" imgW="647640" imgH="2412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810000"/>
                        <a:ext cx="1250950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3042" name="Object 2"/>
          <p:cNvGraphicFramePr>
            <a:graphicFrameLocks noChangeAspect="1"/>
          </p:cNvGraphicFramePr>
          <p:nvPr/>
        </p:nvGraphicFramePr>
        <p:xfrm>
          <a:off x="1981200" y="4724400"/>
          <a:ext cx="18161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68" name="Equation" r:id="rId7" imgW="939600" imgH="228600" progId="Equation.3">
                  <p:embed/>
                </p:oleObj>
              </mc:Choice>
              <mc:Fallback>
                <p:oleObj name="Equation" r:id="rId7" imgW="9396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724400"/>
                        <a:ext cx="1816100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3043" name="Object 3"/>
          <p:cNvGraphicFramePr>
            <a:graphicFrameLocks noChangeAspect="1"/>
          </p:cNvGraphicFramePr>
          <p:nvPr/>
        </p:nvGraphicFramePr>
        <p:xfrm>
          <a:off x="2057400" y="5486400"/>
          <a:ext cx="144780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69" name="Equation" r:id="rId9" imgW="749160" imgH="393480" progId="Equation.3">
                  <p:embed/>
                </p:oleObj>
              </mc:Choice>
              <mc:Fallback>
                <p:oleObj name="Equation" r:id="rId9" imgW="7491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486400"/>
                        <a:ext cx="1447800" cy="760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Ordinary Differential Equations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(2 of 7)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/>
              <a:t>We have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Note left side depends only on </a:t>
            </a:r>
            <a:r>
              <a:rPr lang="en-US" sz="2400" i="1"/>
              <a:t>x</a:t>
            </a:r>
            <a:r>
              <a:rPr lang="en-US" sz="2400"/>
              <a:t> and right side only on</a:t>
            </a:r>
            <a:r>
              <a:rPr lang="en-US" sz="2400" i="1"/>
              <a:t> t</a:t>
            </a:r>
            <a:r>
              <a:rPr lang="en-US" sz="2400"/>
              <a:t>.</a:t>
            </a:r>
          </a:p>
          <a:p>
            <a:r>
              <a:rPr lang="en-US" sz="2400"/>
              <a:t>Thus in order for this equation to be valid for 0 &lt; </a:t>
            </a:r>
            <a:r>
              <a:rPr lang="en-US" sz="2400" i="1"/>
              <a:t>x</a:t>
            </a:r>
            <a:r>
              <a:rPr lang="en-US" sz="2400"/>
              <a:t> &lt;</a:t>
            </a:r>
            <a:r>
              <a:rPr lang="en-US" sz="2400" i="1"/>
              <a:t> L</a:t>
            </a:r>
            <a:r>
              <a:rPr lang="en-US" sz="2400"/>
              <a:t>, </a:t>
            </a:r>
            <a:r>
              <a:rPr lang="en-US" sz="2400" i="1"/>
              <a:t>t </a:t>
            </a:r>
            <a:r>
              <a:rPr lang="en-US" sz="2400"/>
              <a:t>&gt; 0, it is necessary for both sides of this equation to equal the same constant, call it -</a:t>
            </a:r>
            <a:r>
              <a:rPr lang="en-US" sz="2400" i="1">
                <a:sym typeface="Symbol" pitchFamily="18" charset="2"/>
              </a:rPr>
              <a:t></a:t>
            </a:r>
            <a:r>
              <a:rPr lang="en-US" sz="2400">
                <a:sym typeface="Symbol" pitchFamily="18" charset="2"/>
              </a:rPr>
              <a:t>. </a:t>
            </a:r>
            <a:r>
              <a:rPr lang="en-US" sz="2400"/>
              <a:t> Then 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Thus the partial differential equation is replaced by two ordinary differential equations. </a:t>
            </a:r>
          </a:p>
        </p:txBody>
      </p:sp>
      <p:graphicFrame>
        <p:nvGraphicFramePr>
          <p:cNvPr id="344064" name="Object 0"/>
          <p:cNvGraphicFramePr>
            <a:graphicFrameLocks noChangeAspect="1"/>
          </p:cNvGraphicFramePr>
          <p:nvPr/>
        </p:nvGraphicFramePr>
        <p:xfrm>
          <a:off x="1752600" y="2133600"/>
          <a:ext cx="144780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078" name="Equation" r:id="rId3" imgW="749160" imgH="393480" progId="Equation.3">
                  <p:embed/>
                </p:oleObj>
              </mc:Choice>
              <mc:Fallback>
                <p:oleObj name="Equation" r:id="rId3" imgW="749160" imgH="39348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33600"/>
                        <a:ext cx="1447800" cy="760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65" name="Object 1"/>
          <p:cNvGraphicFramePr>
            <a:graphicFrameLocks noChangeAspect="1"/>
          </p:cNvGraphicFramePr>
          <p:nvPr/>
        </p:nvGraphicFramePr>
        <p:xfrm>
          <a:off x="1752600" y="4648200"/>
          <a:ext cx="426720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079" name="Equation" r:id="rId5" imgW="2298600" imgH="431640" progId="Equation.3">
                  <p:embed/>
                </p:oleObj>
              </mc:Choice>
              <mc:Fallback>
                <p:oleObj name="Equation" r:id="rId5" imgW="2298600" imgH="431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648200"/>
                        <a:ext cx="4267200" cy="801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1217</Words>
  <Application>Microsoft Macintosh PowerPoint</Application>
  <PresentationFormat>On-screen Show (4:3)</PresentationFormat>
  <Paragraphs>148</Paragraphs>
  <Slides>20</Slides>
  <Notes>0</Notes>
  <HiddenSlides>4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Equation</vt:lpstr>
      <vt:lpstr>Microsoft Equation</vt:lpstr>
      <vt:lpstr>Boyce/DiPrima 10th ed, Ch 10.5: Separation of Variables; Heat Conduction in a Rod  Elementary Differential Equations and Boundary Value Problems, 10th edition, by William E. Boyce and Richard C. DiPrima, ©2013 by John Wiley &amp; Sons, Inc.</vt:lpstr>
      <vt:lpstr>Heat Conduction in a Rod:  Assumptions    (1 of 6)</vt:lpstr>
      <vt:lpstr>Heat Conduction Equation    (2 of 6)</vt:lpstr>
      <vt:lpstr>Heat Conduction:  Initial and Boundary Conditions (3 of 6)</vt:lpstr>
      <vt:lpstr>Heat Conduction Problem   (4 of 6)</vt:lpstr>
      <vt:lpstr>Heat Conduction: Boundary Problem   (5 of 6)</vt:lpstr>
      <vt:lpstr>Heat Conduction:  Linear Homogeneous Equation   (6 of 6)</vt:lpstr>
      <vt:lpstr>Separation of Variables Method  (1 of 7)</vt:lpstr>
      <vt:lpstr>Ordinary Differential Equations   (2 of 7)</vt:lpstr>
      <vt:lpstr>Boundary Conditions   (3 of 7)</vt:lpstr>
      <vt:lpstr>Eigenvalues and Eigenfunctions (4 of 7)</vt:lpstr>
      <vt:lpstr>Fundamental Solutions     (5 of 7)</vt:lpstr>
      <vt:lpstr>Fourier Coefficients     (6 of 7)</vt:lpstr>
      <vt:lpstr>Solution     (7 of 7)</vt:lpstr>
      <vt:lpstr>Example 1: Heat Conduction Problem   (1 of 6)</vt:lpstr>
      <vt:lpstr>Example 1: Solution   (2 of 6)</vt:lpstr>
      <vt:lpstr>Example 1: Rapid Convergence   (3 of 6)</vt:lpstr>
      <vt:lpstr>Example 1: Temperature Graphs   (4 of 6)</vt:lpstr>
      <vt:lpstr>Example 1: Graph of u(x,t)    (5 of 6)</vt:lpstr>
      <vt:lpstr>Example 1:   Time Until Temperature Reaches 1° C   (6 of 6)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260</dc:title>
  <dc:creator>Phil Gustafson</dc:creator>
  <cp:lastModifiedBy>mamu</cp:lastModifiedBy>
  <cp:revision>1049</cp:revision>
  <cp:lastPrinted>1601-01-01T00:00:00Z</cp:lastPrinted>
  <dcterms:created xsi:type="dcterms:W3CDTF">2001-08-11T18:03:30Z</dcterms:created>
  <dcterms:modified xsi:type="dcterms:W3CDTF">2017-05-08T10:54:46Z</dcterms:modified>
</cp:coreProperties>
</file>