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2"/>
  </p:handoutMasterIdLst>
  <p:sldIdLst>
    <p:sldId id="304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9" autoAdjust="0"/>
    <p:restoredTop sz="94660"/>
  </p:normalViewPr>
  <p:slideViewPr>
    <p:cSldViewPr>
      <p:cViewPr>
        <p:scale>
          <a:sx n="97" d="100"/>
          <a:sy n="97" d="100"/>
        </p:scale>
        <p:origin x="-2760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9" Type="http://schemas.openxmlformats.org/officeDocument/2006/relationships/slide" Target="slides/slide9.xml"/><Relationship Id="rId20" Type="http://schemas.openxmlformats.org/officeDocument/2006/relationships/slide" Target="slides/slide20.xml"/><Relationship Id="rId10" Type="http://schemas.openxmlformats.org/officeDocument/2006/relationships/slide" Target="slides/slide10.xml"/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6" Type="http://schemas.openxmlformats.org/officeDocument/2006/relationships/slide" Target="slides/slide16.xml"/><Relationship Id="rId17" Type="http://schemas.openxmlformats.org/officeDocument/2006/relationships/slide" Target="slides/slide17.xml"/><Relationship Id="rId18" Type="http://schemas.openxmlformats.org/officeDocument/2006/relationships/slide" Target="slides/slide18.xml"/><Relationship Id="rId19" Type="http://schemas.openxmlformats.org/officeDocument/2006/relationships/slide" Target="slides/slide19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D7173F-2E0A-4881-9D2F-7F0DD1914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2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C518-6A8D-42B6-8117-1DE3DB8F4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6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2AA7-2168-4FC4-8CF0-28AC87FAC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7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5038-D071-4711-8495-68FAB816E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ED2D-28EE-4144-A25E-9CDAE3EBC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51B4-528E-4C64-87B8-BF568F55F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E6B8-6A65-4EB8-B9E7-FBB2ED92E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2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5D17-9FB8-4844-B8D4-26CD63379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9EAE-D232-4699-A100-30F7DD1EB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1FB3-3B84-4F6D-A688-16C974B5C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BCCA-F77E-42B3-ADD9-67CA2B8DE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C819-7A3E-4350-BAD1-33539D6C5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B3A2-F456-4FAB-818A-B210AB87A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2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9.wmf"/><Relationship Id="rId5" Type="http://schemas.openxmlformats.org/officeDocument/2006/relationships/image" Target="../media/image1.jpe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1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32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32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Relationship Id="rId3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7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image" Target="../media/image1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0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10.5: Separation of Variables;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Heat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Conduction in a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Rod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Elementary Differential Equations and Boundary Value Problems, 10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edition, by William E. Boyce and Richard C.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DiPrima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basic partial differential equations of heat conduction, wave propagation, and potential theory that we discuss in this chapter are associated with three distinct types of physical phenomena: diffusive processes, oscillatory processes, and time-independent or steady processes.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Consequently, they are of fundamental importance in many branches of physics, and are significant mathematically.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partial differential equations whose theory is best developed and whose applications are most significant and varied are the linear equations of second order.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such equations can be classified as one of three types: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The heat equation, the wave equation, and the potential equation, are prototypes of these categories.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Conditions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7)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Recall our original problem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Substituting </a:t>
            </a:r>
            <a:r>
              <a:rPr lang="en-US" sz="2400" i="1" dirty="0"/>
              <a:t>u</a:t>
            </a:r>
            <a:r>
              <a:rPr lang="en-US" sz="2400" dirty="0"/>
              <a:t>(</a:t>
            </a:r>
            <a:r>
              <a:rPr lang="en-US" sz="2400" i="1" dirty="0" err="1"/>
              <a:t>x</a:t>
            </a:r>
            <a:r>
              <a:rPr lang="en-US" sz="2400" dirty="0" err="1"/>
              <a:t>,</a:t>
            </a:r>
            <a:r>
              <a:rPr lang="en-US" sz="2400" i="1" dirty="0" err="1"/>
              <a:t>t</a:t>
            </a:r>
            <a:r>
              <a:rPr lang="en-US" sz="2400" dirty="0"/>
              <a:t>) =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into boundary condition at </a:t>
            </a:r>
            <a:r>
              <a:rPr lang="en-US" sz="2400" i="1" dirty="0"/>
              <a:t>x</a:t>
            </a:r>
            <a:r>
              <a:rPr lang="en-US" sz="2400" dirty="0"/>
              <a:t> = 0, </a:t>
            </a:r>
          </a:p>
          <a:p>
            <a:endParaRPr lang="en-US" sz="2400" dirty="0"/>
          </a:p>
          <a:p>
            <a:r>
              <a:rPr lang="en-US" sz="2400" dirty="0"/>
              <a:t>Since we are interested in nontrivial solutions, we require    </a:t>
            </a:r>
            <a:r>
              <a:rPr lang="en-US" sz="2400" i="1" dirty="0"/>
              <a:t>X</a:t>
            </a:r>
            <a:r>
              <a:rPr lang="en-US" sz="2400" dirty="0"/>
              <a:t>(0) = 0 instead of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= 0 for </a:t>
            </a:r>
            <a:r>
              <a:rPr lang="en-US" sz="2400" i="1" dirty="0"/>
              <a:t>t</a:t>
            </a:r>
            <a:r>
              <a:rPr lang="en-US" sz="2400" dirty="0"/>
              <a:t> &gt; 0. </a:t>
            </a:r>
            <a:r>
              <a:rPr lang="en-US" sz="2400" dirty="0" smtClean="0"/>
              <a:t>Similarly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L</a:t>
            </a:r>
            <a:r>
              <a:rPr lang="en-US" sz="2400" dirty="0"/>
              <a:t>) = 0.  </a:t>
            </a:r>
          </a:p>
          <a:p>
            <a:r>
              <a:rPr lang="en-US" sz="2400" dirty="0"/>
              <a:t>We therefore have the following boundary value problem</a:t>
            </a:r>
          </a:p>
        </p:txBody>
      </p:sp>
      <p:graphicFrame>
        <p:nvGraphicFramePr>
          <p:cNvPr id="345088" name="Object 1024"/>
          <p:cNvGraphicFramePr>
            <a:graphicFrameLocks noChangeAspect="1"/>
          </p:cNvGraphicFramePr>
          <p:nvPr/>
        </p:nvGraphicFramePr>
        <p:xfrm>
          <a:off x="1295400" y="2057400"/>
          <a:ext cx="35814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8" name="Equation" r:id="rId3" imgW="1854000" imgH="685800" progId="Equation.3">
                  <p:embed/>
                </p:oleObj>
              </mc:Choice>
              <mc:Fallback>
                <p:oleObj name="Equation" r:id="rId3" imgW="1854000" imgH="6858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35814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89" name="Object 1025"/>
          <p:cNvGraphicFramePr>
            <a:graphicFrameLocks noChangeAspect="1"/>
          </p:cNvGraphicFramePr>
          <p:nvPr/>
        </p:nvGraphicFramePr>
        <p:xfrm>
          <a:off x="1600200" y="3962400"/>
          <a:ext cx="26003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9" name="Equation" r:id="rId5" imgW="1346040" imgH="203040" progId="Equation.3">
                  <p:embed/>
                </p:oleObj>
              </mc:Choice>
              <mc:Fallback>
                <p:oleObj name="Equation" r:id="rId5" imgW="1346040" imgH="20304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26003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0" name="Object 1026"/>
          <p:cNvGraphicFramePr>
            <a:graphicFrameLocks noChangeAspect="1"/>
          </p:cNvGraphicFramePr>
          <p:nvPr/>
        </p:nvGraphicFramePr>
        <p:xfrm>
          <a:off x="1600200" y="5638800"/>
          <a:ext cx="36988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0" name="Equation" r:id="rId7" imgW="1993680" imgH="203040" progId="Equation.3">
                  <p:embed/>
                </p:oleObj>
              </mc:Choice>
              <mc:Fallback>
                <p:oleObj name="Equation" r:id="rId7" imgW="1993680" imgH="2030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36988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Eigenvalues and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Eigenfunctions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7)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Thus</a:t>
            </a:r>
          </a:p>
          <a:p>
            <a:endParaRPr lang="en-US" sz="2400"/>
          </a:p>
          <a:p>
            <a:r>
              <a:rPr lang="en-US" sz="2400"/>
              <a:t>From Section 10.1, the only nontrivial solutions to this boundary value problem are the eigenfunctions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associated with the eigenvalues  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With these values for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>
                <a:sym typeface="Symbol" pitchFamily="18" charset="2"/>
              </a:rPr>
              <a:t>, the solution to the first order equation</a:t>
            </a:r>
          </a:p>
          <a:p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is </a:t>
            </a:r>
          </a:p>
        </p:txBody>
      </p:sp>
      <p:graphicFrame>
        <p:nvGraphicFramePr>
          <p:cNvPr id="346112" name="Object 0"/>
          <p:cNvGraphicFramePr>
            <a:graphicFrameLocks noChangeAspect="1"/>
          </p:cNvGraphicFramePr>
          <p:nvPr/>
        </p:nvGraphicFramePr>
        <p:xfrm>
          <a:off x="1371600" y="2133600"/>
          <a:ext cx="36988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4" name="Equation" r:id="rId3" imgW="1993680" imgH="203040" progId="Equation.3">
                  <p:embed/>
                </p:oleObj>
              </mc:Choice>
              <mc:Fallback>
                <p:oleObj name="Equation" r:id="rId3" imgW="199368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36988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3" name="Object 1"/>
          <p:cNvGraphicFramePr>
            <a:graphicFrameLocks noChangeAspect="1"/>
          </p:cNvGraphicFramePr>
          <p:nvPr/>
        </p:nvGraphicFramePr>
        <p:xfrm>
          <a:off x="1447800" y="3429000"/>
          <a:ext cx="41227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5" name="Equation" r:id="rId5" imgW="2222280" imgH="228600" progId="Equation.3">
                  <p:embed/>
                </p:oleObj>
              </mc:Choice>
              <mc:Fallback>
                <p:oleObj name="Equation" r:id="rId5" imgW="22222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412273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4" name="Object 2"/>
          <p:cNvGraphicFramePr>
            <a:graphicFrameLocks noChangeAspect="1"/>
          </p:cNvGraphicFramePr>
          <p:nvPr/>
        </p:nvGraphicFramePr>
        <p:xfrm>
          <a:off x="1447800" y="4267200"/>
          <a:ext cx="33226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6" name="Equation" r:id="rId7" imgW="1790640" imgH="241200" progId="Equation.3">
                  <p:embed/>
                </p:oleObj>
              </mc:Choice>
              <mc:Fallback>
                <p:oleObj name="Equation" r:id="rId7" imgW="17906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33226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5" name="Object 3"/>
          <p:cNvGraphicFramePr>
            <a:graphicFrameLocks noChangeAspect="1"/>
          </p:cNvGraphicFramePr>
          <p:nvPr/>
        </p:nvGraphicFramePr>
        <p:xfrm>
          <a:off x="1905000" y="5181600"/>
          <a:ext cx="16748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7" name="Equation" r:id="rId9" imgW="901440" imgH="228600" progId="Equation.3">
                  <p:embed/>
                </p:oleObj>
              </mc:Choice>
              <mc:Fallback>
                <p:oleObj name="Equation" r:id="rId9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81600"/>
                        <a:ext cx="167481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6" name="Object 4"/>
          <p:cNvGraphicFramePr>
            <a:graphicFrameLocks noChangeAspect="1"/>
          </p:cNvGraphicFramePr>
          <p:nvPr/>
        </p:nvGraphicFramePr>
        <p:xfrm>
          <a:off x="1752600" y="5943600"/>
          <a:ext cx="3667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8" name="Equation" r:id="rId11" imgW="1892160" imgH="266400" progId="Equation.3">
                  <p:embed/>
                </p:oleObj>
              </mc:Choice>
              <mc:Fallback>
                <p:oleObj name="Equation" r:id="rId11" imgW="189216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943600"/>
                        <a:ext cx="36671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Solutions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7)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Thus our fundamental solutions have the form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where we neglect arbitrary constants of proportionality.</a:t>
            </a:r>
          </a:p>
          <a:p>
            <a:r>
              <a:rPr lang="en-US" sz="2400"/>
              <a:t>The functions </a:t>
            </a:r>
            <a:r>
              <a:rPr lang="en-US" sz="2400" i="1"/>
              <a:t>u</a:t>
            </a:r>
            <a:r>
              <a:rPr lang="en-US" sz="2400" i="1" baseline="-25000"/>
              <a:t>n</a:t>
            </a:r>
            <a:r>
              <a:rPr lang="en-US" sz="2400"/>
              <a:t> are sometimes called </a:t>
            </a:r>
            <a:r>
              <a:rPr lang="en-US" sz="2400" b="1"/>
              <a:t>fundamental solutions</a:t>
            </a:r>
            <a:r>
              <a:rPr lang="en-US" sz="2400"/>
              <a:t> of the heat conduction problem.  </a:t>
            </a:r>
          </a:p>
          <a:p>
            <a:r>
              <a:rPr lang="en-US" sz="2400"/>
              <a:t>It remains only to satisfy the initial condition</a:t>
            </a:r>
          </a:p>
          <a:p>
            <a:endParaRPr lang="en-US" sz="2400"/>
          </a:p>
          <a:p>
            <a:r>
              <a:rPr lang="en-US" sz="2400"/>
              <a:t>Recall that we have often solved initial value problems by forming linear combinations of fundamental solutions and then choosing the coefficients to satisfy the initial conditions.</a:t>
            </a:r>
          </a:p>
          <a:p>
            <a:r>
              <a:rPr lang="en-US" sz="2400"/>
              <a:t>Here, we have infinitely many fundamental solutions.  </a:t>
            </a:r>
          </a:p>
        </p:txBody>
      </p:sp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1397000" y="2133600"/>
          <a:ext cx="5816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22" name="Equation" r:id="rId3" imgW="2908080" imgH="266400" progId="Equation.3">
                  <p:embed/>
                </p:oleObj>
              </mc:Choice>
              <mc:Fallback>
                <p:oleObj name="Equation" r:id="rId3" imgW="2908080" imgH="26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133600"/>
                        <a:ext cx="58166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9" name="Object 9"/>
          <p:cNvGraphicFramePr>
            <a:graphicFrameLocks noChangeAspect="1"/>
          </p:cNvGraphicFramePr>
          <p:nvPr/>
        </p:nvGraphicFramePr>
        <p:xfrm>
          <a:off x="1803400" y="4368800"/>
          <a:ext cx="3175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23" name="Equation" r:id="rId5" imgW="1587240" imgH="203040" progId="Equation.3">
                  <p:embed/>
                </p:oleObj>
              </mc:Choice>
              <mc:Fallback>
                <p:oleObj name="Equation" r:id="rId5" imgW="15872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368800"/>
                        <a:ext cx="3175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Fourier Coefficients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7)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/>
              <a:t>Our fundamental solutions are</a:t>
            </a:r>
          </a:p>
          <a:p>
            <a:endParaRPr lang="en-US" sz="2800"/>
          </a:p>
          <a:p>
            <a:r>
              <a:rPr lang="en-US" sz="2400"/>
              <a:t>Recall the initial condition</a:t>
            </a:r>
          </a:p>
          <a:p>
            <a:endParaRPr lang="en-US" sz="2800"/>
          </a:p>
          <a:p>
            <a:r>
              <a:rPr lang="en-US" sz="2400"/>
              <a:t>We therefore assume that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where the </a:t>
            </a:r>
            <a:r>
              <a:rPr lang="en-US" sz="2400" i="1"/>
              <a:t>c</a:t>
            </a:r>
            <a:r>
              <a:rPr lang="en-US" sz="2400" i="1" baseline="-25000"/>
              <a:t>n</a:t>
            </a:r>
            <a:r>
              <a:rPr lang="en-US" sz="2400"/>
              <a:t> are chosen so that the initial condition is satisfied: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000"/>
          </a:p>
          <a:p>
            <a:r>
              <a:rPr lang="en-US" sz="2400"/>
              <a:t>Thus we choose the coefficients </a:t>
            </a:r>
            <a:r>
              <a:rPr lang="en-US" sz="2400" i="1"/>
              <a:t>c</a:t>
            </a:r>
            <a:r>
              <a:rPr lang="en-US" sz="2400" i="1" baseline="-25000"/>
              <a:t>n</a:t>
            </a:r>
            <a:r>
              <a:rPr lang="en-US" sz="2400"/>
              <a:t> for a Fourier sine series. </a:t>
            </a:r>
          </a:p>
        </p:txBody>
      </p:sp>
      <p:graphicFrame>
        <p:nvGraphicFramePr>
          <p:cNvPr id="333828" name="Object 4"/>
          <p:cNvGraphicFramePr>
            <a:graphicFrameLocks noChangeAspect="1"/>
          </p:cNvGraphicFramePr>
          <p:nvPr/>
        </p:nvGraphicFramePr>
        <p:xfrm>
          <a:off x="1524000" y="2133600"/>
          <a:ext cx="5816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4" name="Equation" r:id="rId3" imgW="2908080" imgH="266400" progId="Equation.3">
                  <p:embed/>
                </p:oleObj>
              </mc:Choice>
              <mc:Fallback>
                <p:oleObj name="Equation" r:id="rId3" imgW="290808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58166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1524000" y="3124200"/>
          <a:ext cx="32766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5" name="Equation" r:id="rId5" imgW="1638000" imgH="228600" progId="Equation.3">
                  <p:embed/>
                </p:oleObj>
              </mc:Choice>
              <mc:Fallback>
                <p:oleObj name="Equation" r:id="rId5" imgW="1638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32766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0" name="Object 6"/>
          <p:cNvGraphicFramePr>
            <a:graphicFrameLocks noChangeAspect="1"/>
          </p:cNvGraphicFramePr>
          <p:nvPr/>
        </p:nvGraphicFramePr>
        <p:xfrm>
          <a:off x="1524000" y="4038600"/>
          <a:ext cx="6121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6" name="Equation" r:id="rId7" imgW="3060360" imgH="431640" progId="Equation.3">
                  <p:embed/>
                </p:oleObj>
              </mc:Choice>
              <mc:Fallback>
                <p:oleObj name="Equation" r:id="rId7" imgW="30603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61214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31" name="Object 7"/>
          <p:cNvGraphicFramePr>
            <a:graphicFrameLocks noChangeAspect="1"/>
          </p:cNvGraphicFramePr>
          <p:nvPr/>
        </p:nvGraphicFramePr>
        <p:xfrm>
          <a:off x="1524000" y="5334000"/>
          <a:ext cx="4165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7" name="Equation" r:id="rId9" imgW="2082600" imgH="431640" progId="Equation.3">
                  <p:embed/>
                </p:oleObj>
              </mc:Choice>
              <mc:Fallback>
                <p:oleObj name="Equation" r:id="rId9" imgW="20826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0"/>
                        <a:ext cx="4165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of 7)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Therefore the solution to the heat conduction problem </a:t>
            </a:r>
          </a:p>
          <a:p>
            <a:endParaRPr lang="en-US" sz="2400"/>
          </a:p>
          <a:p>
            <a:endParaRPr lang="en-US" sz="2400"/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is given by 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where</a:t>
            </a:r>
          </a:p>
        </p:txBody>
      </p:sp>
      <p:graphicFrame>
        <p:nvGraphicFramePr>
          <p:cNvPr id="334854" name="Object 6"/>
          <p:cNvGraphicFramePr>
            <a:graphicFrameLocks noChangeAspect="1"/>
          </p:cNvGraphicFramePr>
          <p:nvPr/>
        </p:nvGraphicFramePr>
        <p:xfrm>
          <a:off x="1371600" y="3962400"/>
          <a:ext cx="4368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5" name="Equation" r:id="rId3" imgW="2184120" imgH="431640" progId="Equation.3">
                  <p:embed/>
                </p:oleObj>
              </mc:Choice>
              <mc:Fallback>
                <p:oleObj name="Equation" r:id="rId3" imgW="21841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43688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6" name="Object 8"/>
          <p:cNvGraphicFramePr>
            <a:graphicFrameLocks noChangeAspect="1"/>
          </p:cNvGraphicFramePr>
          <p:nvPr/>
        </p:nvGraphicFramePr>
        <p:xfrm>
          <a:off x="1371600" y="5219700"/>
          <a:ext cx="3733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6" name="Equation" r:id="rId5" imgW="1866600" imgH="393480" progId="Equation.3">
                  <p:embed/>
                </p:oleObj>
              </mc:Choice>
              <mc:Fallback>
                <p:oleObj name="Equation" r:id="rId5" imgW="1866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19700"/>
                        <a:ext cx="373380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7" name="Object 9"/>
          <p:cNvGraphicFramePr>
            <a:graphicFrameLocks noChangeAspect="1"/>
          </p:cNvGraphicFramePr>
          <p:nvPr/>
        </p:nvGraphicFramePr>
        <p:xfrm>
          <a:off x="1600200" y="2133600"/>
          <a:ext cx="35814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7" name="Equation" r:id="rId7" imgW="1854000" imgH="685800" progId="Equation.3">
                  <p:embed/>
                </p:oleObj>
              </mc:Choice>
              <mc:Fallback>
                <p:oleObj name="Equation" r:id="rId7" imgW="1854000" imgH="685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35814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Heat Conduction Problem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6)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Find the temperature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at any time in a metal rod 50 cm long, insulated on the sides, which initially has a uniform temperature of 20</a:t>
            </a:r>
            <a:r>
              <a:rPr lang="en-US" sz="2400">
                <a:cs typeface="Times New Roman" pitchFamily="18" charset="0"/>
              </a:rPr>
              <a:t>°</a:t>
            </a:r>
            <a:r>
              <a:rPr lang="en-US" sz="2400"/>
              <a:t> C throughout and whose ends are maintained at 0</a:t>
            </a:r>
            <a:r>
              <a:rPr lang="en-US" sz="2400">
                <a:cs typeface="Times New Roman" pitchFamily="18" charset="0"/>
              </a:rPr>
              <a:t>°</a:t>
            </a:r>
            <a:r>
              <a:rPr lang="en-US" sz="2400"/>
              <a:t> C for all </a:t>
            </a:r>
            <a:r>
              <a:rPr lang="en-US" sz="2400" i="1"/>
              <a:t>t</a:t>
            </a:r>
            <a:r>
              <a:rPr lang="en-US" sz="2400"/>
              <a:t> &gt; 0. </a:t>
            </a:r>
          </a:p>
          <a:p>
            <a:r>
              <a:rPr lang="en-US" sz="2400"/>
              <a:t>This heat conduction problem has the form</a:t>
            </a:r>
          </a:p>
        </p:txBody>
      </p:sp>
      <p:graphicFrame>
        <p:nvGraphicFramePr>
          <p:cNvPr id="347136" name="Object 0"/>
          <p:cNvGraphicFramePr>
            <a:graphicFrameLocks noChangeAspect="1"/>
          </p:cNvGraphicFramePr>
          <p:nvPr/>
        </p:nvGraphicFramePr>
        <p:xfrm>
          <a:off x="1600200" y="3657600"/>
          <a:ext cx="3679825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4" name="Equation" r:id="rId3" imgW="1904760" imgH="685800" progId="Equation.3">
                  <p:embed/>
                </p:oleObj>
              </mc:Choice>
              <mc:Fallback>
                <p:oleObj name="Equation" r:id="rId3" imgW="1904760" imgH="6858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3679825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5879" name="Picture 7" descr="C:\b\BOYCEALL\Art\ch10\w18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257800"/>
            <a:ext cx="38862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Solution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6)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The solution to our heat conduction problem is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where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Thus</a:t>
            </a:r>
          </a:p>
        </p:txBody>
      </p:sp>
      <p:graphicFrame>
        <p:nvGraphicFramePr>
          <p:cNvPr id="348160" name="Object 0"/>
          <p:cNvGraphicFramePr>
            <a:graphicFrameLocks noChangeAspect="1"/>
          </p:cNvGraphicFramePr>
          <p:nvPr/>
        </p:nvGraphicFramePr>
        <p:xfrm>
          <a:off x="1282700" y="2133600"/>
          <a:ext cx="4546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0" name="Equation" r:id="rId3" imgW="2273040" imgH="431640" progId="Equation.3">
                  <p:embed/>
                </p:oleObj>
              </mc:Choice>
              <mc:Fallback>
                <p:oleObj name="Equation" r:id="rId3" imgW="227304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2133600"/>
                        <a:ext cx="4546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1" name="Object 1"/>
          <p:cNvGraphicFramePr>
            <a:graphicFrameLocks noChangeAspect="1"/>
          </p:cNvGraphicFramePr>
          <p:nvPr/>
        </p:nvGraphicFramePr>
        <p:xfrm>
          <a:off x="1295400" y="3505200"/>
          <a:ext cx="73152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1" name="Equation" r:id="rId5" imgW="3924000" imgH="888840" progId="Equation.3">
                  <p:embed/>
                </p:oleObj>
              </mc:Choice>
              <mc:Fallback>
                <p:oleObj name="Equation" r:id="rId5" imgW="3924000" imgH="8888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731520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59078"/>
              </p:ext>
            </p:extLst>
          </p:nvPr>
        </p:nvGraphicFramePr>
        <p:xfrm>
          <a:off x="1524000" y="5562600"/>
          <a:ext cx="6680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2" name="Equation" r:id="rId7" imgW="3340100" imgH="457200" progId="Equation.3">
                  <p:embed/>
                </p:oleObj>
              </mc:Choice>
              <mc:Fallback>
                <p:oleObj name="Equation" r:id="rId7" imgW="33401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62600"/>
                        <a:ext cx="66802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Rapid Convergence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6)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953000"/>
          </a:xfrm>
        </p:spPr>
        <p:txBody>
          <a:bodyPr/>
          <a:lstStyle/>
          <a:p>
            <a:r>
              <a:rPr lang="en-US" sz="2400" dirty="0"/>
              <a:t>Thus the temperature along the rod is given by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negative exponential factor in each term cause the series to converge rapidly, except for small values of </a:t>
            </a:r>
            <a:r>
              <a:rPr lang="en-US" sz="2400" i="1" dirty="0"/>
              <a:t>t</a:t>
            </a:r>
            <a:r>
              <a:rPr lang="en-US" sz="2400" dirty="0"/>
              <a:t> or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.  </a:t>
            </a:r>
          </a:p>
          <a:p>
            <a:r>
              <a:rPr lang="en-US" sz="2400" dirty="0"/>
              <a:t>Therefore accurate results can usually be obtained by using only a few terms of the series. </a:t>
            </a:r>
          </a:p>
          <a:p>
            <a:r>
              <a:rPr lang="en-US" sz="2400" dirty="0"/>
              <a:t>In order to display quantitative results, let </a:t>
            </a:r>
            <a:r>
              <a:rPr lang="en-US" sz="2400" i="1" dirty="0"/>
              <a:t>t</a:t>
            </a:r>
            <a:r>
              <a:rPr lang="en-US" sz="2400" dirty="0"/>
              <a:t> be measured in seconds; then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has the units cm</a:t>
            </a:r>
            <a:r>
              <a:rPr lang="en-US" sz="2400" baseline="30000" dirty="0"/>
              <a:t>2</a:t>
            </a:r>
            <a:r>
              <a:rPr lang="en-US" sz="2400" dirty="0"/>
              <a:t>/sec.  </a:t>
            </a:r>
          </a:p>
          <a:p>
            <a:r>
              <a:rPr lang="en-US" sz="2400" dirty="0"/>
              <a:t>If we choose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= 1 for convenience, then the rod is of a material whose properties are somewhere between copper and aluminum (see Table 10.5.1).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847103"/>
              </p:ext>
            </p:extLst>
          </p:nvPr>
        </p:nvGraphicFramePr>
        <p:xfrm>
          <a:off x="1143000" y="2133600"/>
          <a:ext cx="6680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2" name="Equation" r:id="rId3" imgW="3340100" imgH="457200" progId="Equation.3">
                  <p:embed/>
                </p:oleObj>
              </mc:Choice>
              <mc:Fallback>
                <p:oleObj name="Equation" r:id="rId3" imgW="3340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66802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Temperature Graphs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6)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953000"/>
          </a:xfrm>
        </p:spPr>
        <p:txBody>
          <a:bodyPr/>
          <a:lstStyle/>
          <a:p>
            <a:r>
              <a:rPr lang="en-US" sz="2400"/>
              <a:t>The graph of the temperature distribution in the bar at several times is given below on the left. </a:t>
            </a:r>
          </a:p>
          <a:p>
            <a:r>
              <a:rPr lang="en-US" sz="2400"/>
              <a:t>Observe that the temperature diminishes steadily as heat in the bar is lost through the end points. </a:t>
            </a:r>
          </a:p>
          <a:p>
            <a:r>
              <a:rPr lang="en-US" sz="2400"/>
              <a:t>The way in which the temperature decays at a given point is plotted in the graph below on the right, where temperature is plotted against time for a few selected points in the bar.  </a:t>
            </a:r>
          </a:p>
        </p:txBody>
      </p:sp>
      <p:pic>
        <p:nvPicPr>
          <p:cNvPr id="338949" name="Picture 5" descr="C:\b\BOYCEALL\Art\ch10\w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648200"/>
            <a:ext cx="29718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950" name="Picture 6" descr="C:\b\BOYCEALL\Art\ch10\w1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643438"/>
            <a:ext cx="3006725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Graph of 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u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 err="1">
                <a:solidFill>
                  <a:srgbClr val="2125D7"/>
                </a:solidFill>
                <a:latin typeface="+mn-lt"/>
              </a:rPr>
              <a:t>x</a:t>
            </a:r>
            <a:r>
              <a:rPr lang="en-US" sz="3200" b="1" dirty="0" err="1">
                <a:solidFill>
                  <a:srgbClr val="2125D7"/>
                </a:solidFill>
                <a:latin typeface="+mn-lt"/>
              </a:rPr>
              <a:t>,</a:t>
            </a:r>
            <a:r>
              <a:rPr lang="en-US" sz="3200" b="1" i="1" dirty="0" err="1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6)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953000"/>
          </a:xfrm>
        </p:spPr>
        <p:txBody>
          <a:bodyPr/>
          <a:lstStyle/>
          <a:p>
            <a:r>
              <a:rPr lang="en-US" sz="2400"/>
              <a:t>A three-dimensional plot of </a:t>
            </a:r>
            <a:r>
              <a:rPr lang="en-US" sz="2400" i="1"/>
              <a:t>u</a:t>
            </a:r>
            <a:r>
              <a:rPr lang="en-US" sz="2400"/>
              <a:t> versus 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t</a:t>
            </a:r>
            <a:r>
              <a:rPr lang="en-US" sz="2400"/>
              <a:t> is given below. </a:t>
            </a:r>
          </a:p>
          <a:p>
            <a:r>
              <a:rPr lang="en-US" sz="2400"/>
              <a:t>Observe that we obtain the previous graphs by intersecting the surface below by planes on which either </a:t>
            </a:r>
            <a:r>
              <a:rPr lang="en-US" sz="2400" i="1"/>
              <a:t>t</a:t>
            </a:r>
            <a:r>
              <a:rPr lang="en-US" sz="2400"/>
              <a:t> or </a:t>
            </a:r>
            <a:r>
              <a:rPr lang="en-US" sz="2400" i="1"/>
              <a:t>x</a:t>
            </a:r>
            <a:r>
              <a:rPr lang="en-US" sz="2400"/>
              <a:t> is constant. </a:t>
            </a:r>
          </a:p>
          <a:p>
            <a:r>
              <a:rPr lang="en-US" sz="2400"/>
              <a:t>The slight waviness in the graph below at </a:t>
            </a:r>
            <a:r>
              <a:rPr lang="en-US" sz="2400" i="1"/>
              <a:t>t</a:t>
            </a:r>
            <a:r>
              <a:rPr lang="en-US" sz="2400"/>
              <a:t> = 0 results from using only a finite number of terms in the series for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and from the slow convergence of the series for </a:t>
            </a:r>
            <a:r>
              <a:rPr lang="en-US" sz="2400" i="1"/>
              <a:t>t</a:t>
            </a:r>
            <a:r>
              <a:rPr lang="en-US" sz="2400"/>
              <a:t> = 0. </a:t>
            </a:r>
          </a:p>
        </p:txBody>
      </p:sp>
      <p:pic>
        <p:nvPicPr>
          <p:cNvPr id="339974" name="Picture 6" descr="C:\b\BOYCEALL\Art\ch10\w1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241800"/>
            <a:ext cx="37512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 in a Rod: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Assumptions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6)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Consider a heat equation conduction problem for a straight bar of uniform cross section and homogeneous material.</a:t>
            </a:r>
          </a:p>
          <a:p>
            <a:r>
              <a:rPr lang="en-US" sz="2400" dirty="0"/>
              <a:t>Let the </a:t>
            </a:r>
            <a:r>
              <a:rPr lang="en-US" sz="2400" i="1" dirty="0"/>
              <a:t>x</a:t>
            </a:r>
            <a:r>
              <a:rPr lang="en-US" sz="2400" dirty="0"/>
              <a:t>-axis be chosen to lie along the axis of the bar, and let </a:t>
            </a:r>
            <a:r>
              <a:rPr lang="en-US" sz="2400" i="1" dirty="0"/>
              <a:t>x</a:t>
            </a:r>
            <a:r>
              <a:rPr lang="en-US" sz="2400" dirty="0"/>
              <a:t> = 0 and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L</a:t>
            </a:r>
            <a:r>
              <a:rPr lang="en-US" sz="2400" dirty="0"/>
              <a:t> denote the ends of the bar. </a:t>
            </a:r>
            <a:r>
              <a:rPr lang="en-US" sz="2400" dirty="0" smtClean="0"/>
              <a:t>See </a:t>
            </a:r>
            <a:r>
              <a:rPr lang="en-US" sz="2400" dirty="0"/>
              <a:t>figure below.  </a:t>
            </a:r>
          </a:p>
          <a:p>
            <a:r>
              <a:rPr lang="en-US" sz="2400" dirty="0"/>
              <a:t>Suppose that the sides of the bar are perfectly insulated so that no heat passes through them. </a:t>
            </a:r>
          </a:p>
          <a:p>
            <a:r>
              <a:rPr lang="en-US" sz="2400" dirty="0"/>
              <a:t>Assume the cross-sectional dimensions are so small that the temperature </a:t>
            </a:r>
            <a:r>
              <a:rPr lang="en-US" sz="2400" i="1" dirty="0"/>
              <a:t>u</a:t>
            </a:r>
            <a:r>
              <a:rPr lang="en-US" sz="2400" dirty="0"/>
              <a:t> can be considered constant on the cross sections.</a:t>
            </a:r>
          </a:p>
          <a:p>
            <a:r>
              <a:rPr lang="en-US" sz="2400" dirty="0"/>
              <a:t>Then </a:t>
            </a:r>
            <a:r>
              <a:rPr lang="en-US" sz="2400" i="1" dirty="0"/>
              <a:t>u</a:t>
            </a:r>
            <a:r>
              <a:rPr lang="en-US" sz="2400" dirty="0"/>
              <a:t> is a function only of the axial coordinate </a:t>
            </a:r>
            <a:r>
              <a:rPr lang="en-US" sz="2400" i="1" dirty="0"/>
              <a:t>x</a:t>
            </a:r>
            <a:r>
              <a:rPr lang="en-US" sz="2400" dirty="0"/>
              <a:t> and time </a:t>
            </a:r>
            <a:r>
              <a:rPr lang="en-US" sz="2400" i="1" dirty="0"/>
              <a:t>t</a:t>
            </a:r>
            <a:r>
              <a:rPr lang="en-US" sz="2400" dirty="0"/>
              <a:t>.  </a:t>
            </a:r>
          </a:p>
        </p:txBody>
      </p:sp>
      <p:pic>
        <p:nvPicPr>
          <p:cNvPr id="232457" name="Picture 9" descr="C:\b\BOYCEALL\Art\ch10\w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486400"/>
            <a:ext cx="3733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Time Until Temperature Reaches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1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°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 C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6)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Recall that the solution to our heat conduction problem is</a:t>
            </a:r>
          </a:p>
          <a:p>
            <a:endParaRPr lang="en-US" sz="2400"/>
          </a:p>
          <a:p>
            <a:endParaRPr lang="en-US" sz="2400" dirty="0"/>
          </a:p>
          <a:p>
            <a:r>
              <a:rPr lang="en-US" sz="2400" dirty="0"/>
              <a:t>Suppose we wanted to determine the time </a:t>
            </a:r>
            <a:r>
              <a:rPr lang="en-US" sz="2400" i="1" dirty="0">
                <a:sym typeface="Symbol" pitchFamily="18" charset="2"/>
              </a:rPr>
              <a:t></a:t>
            </a:r>
            <a:r>
              <a:rPr lang="en-US" sz="2400" dirty="0"/>
              <a:t>  at which the entire rod has cooled to 1</a:t>
            </a:r>
            <a:r>
              <a:rPr lang="en-US" sz="2400" dirty="0">
                <a:cs typeface="Times New Roman" pitchFamily="18" charset="0"/>
              </a:rPr>
              <a:t>°</a:t>
            </a:r>
            <a:r>
              <a:rPr lang="en-US" sz="2400" dirty="0"/>
              <a:t> C.  </a:t>
            </a:r>
          </a:p>
          <a:p>
            <a:r>
              <a:rPr lang="en-US" sz="2400" dirty="0"/>
              <a:t>Because of the symmetry of the initial temperature distribution and the boundary conditions, the warmest point in the bar is always at the center. </a:t>
            </a:r>
          </a:p>
          <a:p>
            <a:r>
              <a:rPr lang="en-US" sz="2400" dirty="0"/>
              <a:t>Thus</a:t>
            </a:r>
            <a:r>
              <a:rPr lang="en-US" sz="2400" i="1" dirty="0">
                <a:sym typeface="Symbol" pitchFamily="18" charset="2"/>
              </a:rPr>
              <a:t></a:t>
            </a:r>
            <a:r>
              <a:rPr lang="en-US" sz="2400" dirty="0"/>
              <a:t>  is found by solving </a:t>
            </a:r>
            <a:r>
              <a:rPr lang="en-US" sz="2400" i="1" dirty="0"/>
              <a:t>u</a:t>
            </a:r>
            <a:r>
              <a:rPr lang="en-US" sz="2400" dirty="0"/>
              <a:t>(25,</a:t>
            </a:r>
            <a:r>
              <a:rPr lang="en-US" sz="2400" i="1" dirty="0"/>
              <a:t>t</a:t>
            </a:r>
            <a:r>
              <a:rPr lang="en-US" sz="2400" dirty="0"/>
              <a:t>) = 1 for </a:t>
            </a:r>
            <a:r>
              <a:rPr lang="en-US" sz="2400" i="1" dirty="0"/>
              <a:t>t</a:t>
            </a:r>
            <a:r>
              <a:rPr lang="en-US" sz="2400" dirty="0"/>
              <a:t>.  </a:t>
            </a:r>
          </a:p>
          <a:p>
            <a:r>
              <a:rPr lang="en-US" sz="2400" dirty="0"/>
              <a:t>Using one term in the Fourier series above, we obtain </a:t>
            </a:r>
          </a:p>
        </p:txBody>
      </p:sp>
      <p:graphicFrame>
        <p:nvGraphicFramePr>
          <p:cNvPr id="340998" name="Object 6"/>
          <p:cNvGraphicFramePr>
            <a:graphicFrameLocks noChangeAspect="1"/>
          </p:cNvGraphicFramePr>
          <p:nvPr/>
        </p:nvGraphicFramePr>
        <p:xfrm>
          <a:off x="1878013" y="2209800"/>
          <a:ext cx="47021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12" name="Equation" r:id="rId3" imgW="2412720" imgH="431640" progId="Equation.3">
                  <p:embed/>
                </p:oleObj>
              </mc:Choice>
              <mc:Fallback>
                <p:oleObj name="Equation" r:id="rId3" imgW="24127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2209800"/>
                        <a:ext cx="47021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9" name="Object 7"/>
          <p:cNvGraphicFramePr>
            <a:graphicFrameLocks noChangeAspect="1"/>
          </p:cNvGraphicFramePr>
          <p:nvPr/>
        </p:nvGraphicFramePr>
        <p:xfrm>
          <a:off x="2357438" y="5827713"/>
          <a:ext cx="34385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13" name="Equation" r:id="rId5" imgW="1765080" imgH="393480" progId="Equation.3">
                  <p:embed/>
                </p:oleObj>
              </mc:Choice>
              <mc:Fallback>
                <p:oleObj name="Equation" r:id="rId5" imgW="17650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5827713"/>
                        <a:ext cx="343852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 Equation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6)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The variation of temperature in the bar is governed by the </a:t>
            </a:r>
            <a:r>
              <a:rPr lang="en-US" sz="2400" b="1" dirty="0"/>
              <a:t>heat conduction equation</a:t>
            </a:r>
            <a:r>
              <a:rPr lang="en-US" sz="2400" dirty="0"/>
              <a:t>, and has the form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is a constant known as the </a:t>
            </a:r>
            <a:r>
              <a:rPr lang="en-US" sz="2400" b="1" dirty="0"/>
              <a:t>thermal diffusivity</a:t>
            </a:r>
            <a:r>
              <a:rPr lang="en-US" sz="2400" dirty="0"/>
              <a:t>.</a:t>
            </a:r>
          </a:p>
          <a:p>
            <a:r>
              <a:rPr lang="en-US" sz="2400" dirty="0"/>
              <a:t>The parameter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depends only on the material from which the bar is made, and is defined by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</a:t>
            </a:r>
            <a:r>
              <a:rPr lang="en-US" sz="2400" i="1" dirty="0"/>
              <a:t>/</a:t>
            </a:r>
            <a:r>
              <a:rPr lang="en-US" sz="2400" i="1" dirty="0">
                <a:sym typeface="Symbol" pitchFamily="18" charset="2"/>
              </a:rPr>
              <a:t></a:t>
            </a:r>
            <a:r>
              <a:rPr lang="en-US" sz="2400" i="1" dirty="0"/>
              <a:t>s</a:t>
            </a:r>
            <a:r>
              <a:rPr lang="en-US" sz="2400" dirty="0"/>
              <a:t>, where </a:t>
            </a:r>
            <a:r>
              <a:rPr lang="en-US" sz="2400" i="1" dirty="0">
                <a:sym typeface="Symbol" pitchFamily="18" charset="2"/>
              </a:rPr>
              <a:t></a:t>
            </a:r>
            <a:r>
              <a:rPr lang="en-US" sz="2400" dirty="0"/>
              <a:t> is the thermal conductivity, </a:t>
            </a:r>
            <a:r>
              <a:rPr lang="en-US" sz="2400" i="1" dirty="0">
                <a:sym typeface="Symbol" pitchFamily="18" charset="2"/>
              </a:rPr>
              <a:t></a:t>
            </a:r>
            <a:r>
              <a:rPr lang="en-US" sz="2400" dirty="0"/>
              <a:t> is the density, and </a:t>
            </a:r>
            <a:r>
              <a:rPr lang="en-US" sz="2400" i="1" dirty="0"/>
              <a:t>s</a:t>
            </a:r>
            <a:r>
              <a:rPr lang="en-US" sz="2400" dirty="0"/>
              <a:t> is the specific heat of the material in the bar. </a:t>
            </a:r>
            <a:r>
              <a:rPr lang="en-US" sz="2400" dirty="0" smtClean="0"/>
              <a:t>The </a:t>
            </a:r>
            <a:r>
              <a:rPr lang="en-US" sz="2400" dirty="0"/>
              <a:t>units of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are </a:t>
            </a:r>
            <a:r>
              <a:rPr lang="en-US" sz="2400" dirty="0">
                <a:sym typeface="Symbol" pitchFamily="18" charset="2"/>
              </a:rPr>
              <a:t>(length)</a:t>
            </a:r>
            <a:r>
              <a:rPr lang="en-US" sz="2400" baseline="30000" dirty="0"/>
              <a:t>2</a:t>
            </a:r>
            <a:r>
              <a:rPr lang="en-US" sz="2400" dirty="0"/>
              <a:t>/time. </a:t>
            </a:r>
          </a:p>
          <a:p>
            <a:r>
              <a:rPr lang="en-US" sz="2400" dirty="0"/>
              <a:t>See Table 10.5.1 in text for typical values of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baseline="30000" dirty="0"/>
              <a:t>2</a:t>
            </a:r>
            <a:r>
              <a:rPr lang="en-US" sz="2400" dirty="0"/>
              <a:t> for some common materials. </a:t>
            </a:r>
          </a:p>
        </p:txBody>
      </p:sp>
      <p:pic>
        <p:nvPicPr>
          <p:cNvPr id="323588" name="Picture 4" descr="C:\b\BOYCEALL\Art\ch10\w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627688"/>
            <a:ext cx="32766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2133600" y="2484438"/>
          <a:ext cx="36576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97" name="Equation" r:id="rId4" imgW="1841400" imgH="241200" progId="Equation.3">
                  <p:embed/>
                </p:oleObj>
              </mc:Choice>
              <mc:Fallback>
                <p:oleObj name="Equation" r:id="rId4" imgW="18414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84438"/>
                        <a:ext cx="3657600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Initial and Boundary Conditions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6)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In addition, we assume that the initial temperature distribution in the bar is given, and hence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/>
              <a:t>f</a:t>
            </a:r>
            <a:r>
              <a:rPr lang="en-US" sz="2400" dirty="0"/>
              <a:t> is a given function.</a:t>
            </a:r>
          </a:p>
          <a:p>
            <a:r>
              <a:rPr lang="en-US" sz="2400" dirty="0"/>
              <a:t>Finally, we assume that the ends of the bar are held at fixed temperatures</a:t>
            </a:r>
            <a:r>
              <a:rPr lang="en-US" sz="2400" dirty="0" smtClean="0"/>
              <a:t>: </a:t>
            </a:r>
            <a:r>
              <a:rPr lang="en-US" sz="2400" dirty="0"/>
              <a:t>the temperature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at </a:t>
            </a:r>
            <a:r>
              <a:rPr lang="en-US" sz="2400" i="1" dirty="0"/>
              <a:t>x</a:t>
            </a:r>
            <a:r>
              <a:rPr lang="en-US" sz="2400" dirty="0"/>
              <a:t> = 0 and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at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L</a:t>
            </a:r>
            <a:r>
              <a:rPr lang="en-US" sz="2400" dirty="0"/>
              <a:t>.</a:t>
            </a:r>
          </a:p>
          <a:p>
            <a:r>
              <a:rPr lang="en-US" sz="2400" dirty="0"/>
              <a:t>However, as will be shown in Section 10.6, we need only consider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= 0.  </a:t>
            </a:r>
          </a:p>
          <a:p>
            <a:r>
              <a:rPr lang="en-US" sz="2400" dirty="0"/>
              <a:t>Thus we have the boundary conditions</a:t>
            </a:r>
          </a:p>
        </p:txBody>
      </p:sp>
      <p:pic>
        <p:nvPicPr>
          <p:cNvPr id="324612" name="Picture 4" descr="C:\b\BOYCEALL\Art\ch10\w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5638800"/>
            <a:ext cx="2819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4613" name="Object 5"/>
          <p:cNvGraphicFramePr>
            <a:graphicFrameLocks noChangeAspect="1"/>
          </p:cNvGraphicFramePr>
          <p:nvPr/>
        </p:nvGraphicFramePr>
        <p:xfrm>
          <a:off x="2057400" y="2514600"/>
          <a:ext cx="30765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7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307657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1295400" y="5486400"/>
          <a:ext cx="368141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8" name="Equation" r:id="rId6" imgW="1854000" imgH="203040" progId="Equation.3">
                  <p:embed/>
                </p:oleObj>
              </mc:Choice>
              <mc:Fallback>
                <p:oleObj name="Equation" r:id="rId6" imgW="18540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86400"/>
                        <a:ext cx="368141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 Problem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6)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Thus the fundamental problem of heat conduction is to find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satisfying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With respect to the time variable </a:t>
            </a:r>
            <a:r>
              <a:rPr lang="en-US" sz="2400" i="1"/>
              <a:t>t</a:t>
            </a:r>
            <a:r>
              <a:rPr lang="en-US" sz="2400"/>
              <a:t>, this is an initial value problem; an initial condition is given and the differential equation governs what happens later.</a:t>
            </a:r>
          </a:p>
          <a:p>
            <a:r>
              <a:rPr lang="en-US" sz="2400"/>
              <a:t>With respect to the spatial variable </a:t>
            </a:r>
            <a:r>
              <a:rPr lang="en-US" sz="2400" i="1"/>
              <a:t>x</a:t>
            </a:r>
            <a:r>
              <a:rPr lang="en-US" sz="2400"/>
              <a:t>, it is a boundary value problem; boundary conditions are imposed at each end of the bar and the differential equation describes the evolution of the temperature in the interval between them. </a:t>
            </a:r>
          </a:p>
        </p:txBody>
      </p:sp>
      <p:pic>
        <p:nvPicPr>
          <p:cNvPr id="325636" name="Picture 4" descr="C:\b\BOYCEALL\Art\ch10\w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590800"/>
            <a:ext cx="2971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1447800" y="2514600"/>
          <a:ext cx="34290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5" name="Equation" r:id="rId4" imgW="1854000" imgH="685800" progId="Equation.3">
                  <p:embed/>
                </p:oleObj>
              </mc:Choice>
              <mc:Fallback>
                <p:oleObj name="Equation" r:id="rId4" imgW="185400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342900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Conduction: Boundary Problem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6)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Alternatively, we can consider the problem as a boundary value problem in the</a:t>
            </a:r>
            <a:r>
              <a:rPr lang="en-US" sz="2400" i="1"/>
              <a:t> xt</a:t>
            </a:r>
            <a:r>
              <a:rPr lang="en-US" sz="2400"/>
              <a:t>-plane, see figure below. </a:t>
            </a:r>
          </a:p>
          <a:p>
            <a:r>
              <a:rPr lang="en-US" sz="2400"/>
              <a:t>The solution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satisfying the heat conduction problem is sought in the semi-definite strip 0 &lt; </a:t>
            </a:r>
            <a:r>
              <a:rPr lang="en-US" sz="2400" i="1"/>
              <a:t>x</a:t>
            </a:r>
            <a:r>
              <a:rPr lang="en-US" sz="2400"/>
              <a:t> &lt; </a:t>
            </a:r>
            <a:r>
              <a:rPr lang="en-US" sz="2400" i="1"/>
              <a:t>L</a:t>
            </a:r>
            <a:r>
              <a:rPr lang="en-US" sz="2400"/>
              <a:t>, </a:t>
            </a:r>
            <a:r>
              <a:rPr lang="en-US" sz="2400" i="1"/>
              <a:t>t</a:t>
            </a:r>
            <a:r>
              <a:rPr lang="en-US" sz="2400"/>
              <a:t> &gt; 0, subject to the requirement that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must assume a prescribed value at each point on the boundary of this strip.  </a:t>
            </a:r>
          </a:p>
        </p:txBody>
      </p:sp>
      <p:pic>
        <p:nvPicPr>
          <p:cNvPr id="326662" name="Picture 6" descr="C:\b\BOYCEALL\Art\ch10\w1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191000"/>
            <a:ext cx="2754313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6663" name="Object 7"/>
          <p:cNvGraphicFramePr>
            <a:graphicFrameLocks noChangeAspect="1"/>
          </p:cNvGraphicFramePr>
          <p:nvPr/>
        </p:nvGraphicFramePr>
        <p:xfrm>
          <a:off x="1219200" y="4191000"/>
          <a:ext cx="35814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1" name="Equation" r:id="rId4" imgW="1854000" imgH="685800" progId="Equation.3">
                  <p:embed/>
                </p:oleObj>
              </mc:Choice>
              <mc:Fallback>
                <p:oleObj name="Equation" r:id="rId4" imgW="185400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35814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Heat Conduction: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 Homogeneous Equation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6)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The heat conduction problem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is linear since </a:t>
            </a:r>
            <a:r>
              <a:rPr lang="en-US" sz="2400" i="1"/>
              <a:t>u</a:t>
            </a:r>
            <a:r>
              <a:rPr lang="en-US" sz="2400"/>
              <a:t> appears only to the first power throughout. </a:t>
            </a:r>
          </a:p>
          <a:p>
            <a:r>
              <a:rPr lang="en-US" sz="2400"/>
              <a:t>The differential equation and boundary conditions are also homogeneous. </a:t>
            </a:r>
          </a:p>
          <a:p>
            <a:r>
              <a:rPr lang="en-US" sz="2400"/>
              <a:t>This suggests that we might approach the problem by seeking solutions of the differential equation and boundary conditions, and then superposing them to satisfy the initial condition. </a:t>
            </a:r>
          </a:p>
          <a:p>
            <a:r>
              <a:rPr lang="en-US" sz="2400"/>
              <a:t>We next describe how this plan can be implemented. </a:t>
            </a:r>
          </a:p>
        </p:txBody>
      </p:sp>
      <p:graphicFrame>
        <p:nvGraphicFramePr>
          <p:cNvPr id="342016" name="Object 0"/>
          <p:cNvGraphicFramePr>
            <a:graphicFrameLocks noChangeAspect="1"/>
          </p:cNvGraphicFramePr>
          <p:nvPr/>
        </p:nvGraphicFramePr>
        <p:xfrm>
          <a:off x="1447800" y="2133600"/>
          <a:ext cx="35814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4" name="Equation" r:id="rId3" imgW="1854000" imgH="685800" progId="Equation.3">
                  <p:embed/>
                </p:oleObj>
              </mc:Choice>
              <mc:Fallback>
                <p:oleObj name="Equation" r:id="rId3" imgW="1854000" imgH="6858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35814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686" name="Picture 6" descr="C:\b\BOYCEALL\Art\ch10\w18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2286000"/>
            <a:ext cx="2971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Separation of Variables Method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7)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Our goal is to find nontrivial solutions to the differential equation and boundary conditions. </a:t>
            </a:r>
          </a:p>
          <a:p>
            <a:r>
              <a:rPr lang="en-US" sz="2400"/>
              <a:t>We begin by assuming that the solution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t</a:t>
            </a:r>
            <a:r>
              <a:rPr lang="en-US" sz="2400"/>
              <a:t>) has the form</a:t>
            </a:r>
          </a:p>
          <a:p>
            <a:endParaRPr lang="en-US" sz="2400"/>
          </a:p>
          <a:p>
            <a:r>
              <a:rPr lang="en-US" sz="2400"/>
              <a:t>Substituting this into our differential equation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we obtain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or </a:t>
            </a:r>
          </a:p>
        </p:txBody>
      </p:sp>
      <p:graphicFrame>
        <p:nvGraphicFramePr>
          <p:cNvPr id="343040" name="Object 0"/>
          <p:cNvGraphicFramePr>
            <a:graphicFrameLocks noChangeAspect="1"/>
          </p:cNvGraphicFramePr>
          <p:nvPr/>
        </p:nvGraphicFramePr>
        <p:xfrm>
          <a:off x="2209800" y="2971800"/>
          <a:ext cx="218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66" name="Equation" r:id="rId3" imgW="1130040" imgH="203040" progId="Equation.3">
                  <p:embed/>
                </p:oleObj>
              </mc:Choice>
              <mc:Fallback>
                <p:oleObj name="Equation" r:id="rId3" imgW="113004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21844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1" name="Object 1"/>
          <p:cNvGraphicFramePr>
            <a:graphicFrameLocks noChangeAspect="1"/>
          </p:cNvGraphicFramePr>
          <p:nvPr/>
        </p:nvGraphicFramePr>
        <p:xfrm>
          <a:off x="2209800" y="3810000"/>
          <a:ext cx="12509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67" name="Equation" r:id="rId5" imgW="647640" imgH="241200" progId="Equation.3">
                  <p:embed/>
                </p:oleObj>
              </mc:Choice>
              <mc:Fallback>
                <p:oleObj name="Equation" r:id="rId5" imgW="64764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12509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2" name="Object 2"/>
          <p:cNvGraphicFramePr>
            <a:graphicFrameLocks noChangeAspect="1"/>
          </p:cNvGraphicFramePr>
          <p:nvPr/>
        </p:nvGraphicFramePr>
        <p:xfrm>
          <a:off x="1981200" y="4724400"/>
          <a:ext cx="18161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68" name="Equation" r:id="rId7" imgW="939600" imgH="228600" progId="Equation.3">
                  <p:embed/>
                </p:oleObj>
              </mc:Choice>
              <mc:Fallback>
                <p:oleObj name="Equation" r:id="rId7" imgW="939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18161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3" name="Object 3"/>
          <p:cNvGraphicFramePr>
            <a:graphicFrameLocks noChangeAspect="1"/>
          </p:cNvGraphicFramePr>
          <p:nvPr/>
        </p:nvGraphicFramePr>
        <p:xfrm>
          <a:off x="2057400" y="5486400"/>
          <a:ext cx="1447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69" name="Equation" r:id="rId9" imgW="749160" imgH="393480" progId="Equation.3">
                  <p:embed/>
                </p:oleObj>
              </mc:Choice>
              <mc:Fallback>
                <p:oleObj name="Equation" r:id="rId9" imgW="749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86400"/>
                        <a:ext cx="14478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Ordinary Differential Equations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7)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We have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Note left side depends only on </a:t>
            </a:r>
            <a:r>
              <a:rPr lang="en-US" sz="2400" i="1"/>
              <a:t>x</a:t>
            </a:r>
            <a:r>
              <a:rPr lang="en-US" sz="2400"/>
              <a:t> and right side only on</a:t>
            </a:r>
            <a:r>
              <a:rPr lang="en-US" sz="2400" i="1"/>
              <a:t> t</a:t>
            </a:r>
            <a:r>
              <a:rPr lang="en-US" sz="2400"/>
              <a:t>.</a:t>
            </a:r>
          </a:p>
          <a:p>
            <a:r>
              <a:rPr lang="en-US" sz="2400"/>
              <a:t>Thus in order for this equation to be valid for 0 &lt; </a:t>
            </a:r>
            <a:r>
              <a:rPr lang="en-US" sz="2400" i="1"/>
              <a:t>x</a:t>
            </a:r>
            <a:r>
              <a:rPr lang="en-US" sz="2400"/>
              <a:t> &lt;</a:t>
            </a:r>
            <a:r>
              <a:rPr lang="en-US" sz="2400" i="1"/>
              <a:t> L</a:t>
            </a:r>
            <a:r>
              <a:rPr lang="en-US" sz="2400"/>
              <a:t>, </a:t>
            </a:r>
            <a:r>
              <a:rPr lang="en-US" sz="2400" i="1"/>
              <a:t>t </a:t>
            </a:r>
            <a:r>
              <a:rPr lang="en-US" sz="2400"/>
              <a:t>&gt; 0, it is necessary for both sides of this equation to equal the same constant, call it -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>
                <a:sym typeface="Symbol" pitchFamily="18" charset="2"/>
              </a:rPr>
              <a:t>. </a:t>
            </a:r>
            <a:r>
              <a:rPr lang="en-US" sz="2400"/>
              <a:t> Then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the partial differential equation is replaced by two ordinary differential equations. </a:t>
            </a:r>
          </a:p>
        </p:txBody>
      </p:sp>
      <p:graphicFrame>
        <p:nvGraphicFramePr>
          <p:cNvPr id="344064" name="Object 0"/>
          <p:cNvGraphicFramePr>
            <a:graphicFrameLocks noChangeAspect="1"/>
          </p:cNvGraphicFramePr>
          <p:nvPr/>
        </p:nvGraphicFramePr>
        <p:xfrm>
          <a:off x="1752600" y="2133600"/>
          <a:ext cx="1447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8" name="Equation" r:id="rId3" imgW="749160" imgH="393480" progId="Equation.3">
                  <p:embed/>
                </p:oleObj>
              </mc:Choice>
              <mc:Fallback>
                <p:oleObj name="Equation" r:id="rId3" imgW="74916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14478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65" name="Object 1"/>
          <p:cNvGraphicFramePr>
            <a:graphicFrameLocks noChangeAspect="1"/>
          </p:cNvGraphicFramePr>
          <p:nvPr/>
        </p:nvGraphicFramePr>
        <p:xfrm>
          <a:off x="1752600" y="4648200"/>
          <a:ext cx="42672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9" name="Equation" r:id="rId5" imgW="2298600" imgH="431640" progId="Equation.3">
                  <p:embed/>
                </p:oleObj>
              </mc:Choice>
              <mc:Fallback>
                <p:oleObj name="Equation" r:id="rId5" imgW="229860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42672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1217</Words>
  <Application>Microsoft Macintosh PowerPoint</Application>
  <PresentationFormat>On-screen Show (4:3)</PresentationFormat>
  <Paragraphs>148</Paragraphs>
  <Slides>20</Slides>
  <Notes>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Microsoft Equation</vt:lpstr>
      <vt:lpstr>Boyce/DiPrima 10th ed, Ch 10.5: Separation of Variables; Heat Conduction in a Rod  Elementary Differential Equations and Boundary Value Problems, 10th edition, by William E. Boyce and Richard C. DiPrima, ©2013 by John Wiley &amp; Sons, Inc.</vt:lpstr>
      <vt:lpstr>Heat Conduction in a Rod:  Assumptions    (1 of 6)</vt:lpstr>
      <vt:lpstr>Heat Conduction Equation    (2 of 6)</vt:lpstr>
      <vt:lpstr>Heat Conduction:  Initial and Boundary Conditions (3 of 6)</vt:lpstr>
      <vt:lpstr>Heat Conduction Problem   (4 of 6)</vt:lpstr>
      <vt:lpstr>Heat Conduction: Boundary Problem   (5 of 6)</vt:lpstr>
      <vt:lpstr>Heat Conduction:  Linear Homogeneous Equation   (6 of 6)</vt:lpstr>
      <vt:lpstr>Separation of Variables Method  (1 of 7)</vt:lpstr>
      <vt:lpstr>Ordinary Differential Equations   (2 of 7)</vt:lpstr>
      <vt:lpstr>Boundary Conditions   (3 of 7)</vt:lpstr>
      <vt:lpstr>Eigenvalues and Eigenfunctions (4 of 7)</vt:lpstr>
      <vt:lpstr>Fundamental Solutions     (5 of 7)</vt:lpstr>
      <vt:lpstr>Fourier Coefficients     (6 of 7)</vt:lpstr>
      <vt:lpstr>Solution     (7 of 7)</vt:lpstr>
      <vt:lpstr>Example 1: Heat Conduction Problem   (1 of 6)</vt:lpstr>
      <vt:lpstr>Example 1: Solution   (2 of 6)</vt:lpstr>
      <vt:lpstr>Example 1: Rapid Convergence   (3 of 6)</vt:lpstr>
      <vt:lpstr>Example 1: Temperature Graphs   (4 of 6)</vt:lpstr>
      <vt:lpstr>Example 1: Graph of u(x,t)    (5 of 6)</vt:lpstr>
      <vt:lpstr>Example 1:   Time Until Temperature Reaches 1° C   (6 of 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mamu</cp:lastModifiedBy>
  <cp:revision>1049</cp:revision>
  <cp:lastPrinted>1601-01-01T00:00:00Z</cp:lastPrinted>
  <dcterms:created xsi:type="dcterms:W3CDTF">2001-08-11T18:03:30Z</dcterms:created>
  <dcterms:modified xsi:type="dcterms:W3CDTF">2017-05-08T10:54:46Z</dcterms:modified>
</cp:coreProperties>
</file>