
<file path=[Content_Types].xml><?xml version="1.0" encoding="utf-8"?>
<Types xmlns="http://schemas.openxmlformats.org/package/2006/content-types">
  <Default Extension="bin" ContentType="application/vnd.openxmlformats-officedocument.oleObject"/>
  <Default Extension="png" ContentType="image/png"/>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1" r:id="rId1"/>
  </p:sldMasterIdLst>
  <p:handoutMasterIdLst>
    <p:handoutMasterId r:id="rId26"/>
  </p:handoutMasterIdLst>
  <p:sldIdLst>
    <p:sldId id="304" r:id="rId2"/>
    <p:sldId id="438" r:id="rId3"/>
    <p:sldId id="439" r:id="rId4"/>
    <p:sldId id="440" r:id="rId5"/>
    <p:sldId id="441" r:id="rId6"/>
    <p:sldId id="442" r:id="rId7"/>
    <p:sldId id="443" r:id="rId8"/>
    <p:sldId id="444" r:id="rId9"/>
    <p:sldId id="445" r:id="rId10"/>
    <p:sldId id="446" r:id="rId11"/>
    <p:sldId id="447" r:id="rId12"/>
    <p:sldId id="449" r:id="rId13"/>
    <p:sldId id="448" r:id="rId14"/>
    <p:sldId id="450" r:id="rId15"/>
    <p:sldId id="451" r:id="rId16"/>
    <p:sldId id="452" r:id="rId17"/>
    <p:sldId id="453" r:id="rId18"/>
    <p:sldId id="454" r:id="rId19"/>
    <p:sldId id="455" r:id="rId20"/>
    <p:sldId id="461" r:id="rId21"/>
    <p:sldId id="462" r:id="rId22"/>
    <p:sldId id="458" r:id="rId23"/>
    <p:sldId id="463" r:id="rId24"/>
    <p:sldId id="459" r:id="rId25"/>
  </p:sldIdLst>
  <p:sldSz cx="9144000" cy="6858000" type="screen4x3"/>
  <p:notesSz cx="6858000" cy="9144000"/>
  <p:defaultTextStyle>
    <a:defPPr>
      <a:defRPr lang="en-US"/>
    </a:defPPr>
    <a:lvl1pPr algn="ctr" rtl="0" fontAlgn="base">
      <a:spcBef>
        <a:spcPct val="20000"/>
      </a:spcBef>
      <a:spcAft>
        <a:spcPct val="0"/>
      </a:spcAft>
      <a:defRPr sz="2400" kern="1200">
        <a:solidFill>
          <a:schemeClr val="tx1"/>
        </a:solidFill>
        <a:latin typeface="Times New Roman" pitchFamily="18" charset="0"/>
        <a:ea typeface="+mn-ea"/>
        <a:cs typeface="+mn-cs"/>
      </a:defRPr>
    </a:lvl1pPr>
    <a:lvl2pPr marL="457200" algn="ctr" rtl="0" fontAlgn="base">
      <a:spcBef>
        <a:spcPct val="20000"/>
      </a:spcBef>
      <a:spcAft>
        <a:spcPct val="0"/>
      </a:spcAft>
      <a:defRPr sz="2400" kern="1200">
        <a:solidFill>
          <a:schemeClr val="tx1"/>
        </a:solidFill>
        <a:latin typeface="Times New Roman" pitchFamily="18" charset="0"/>
        <a:ea typeface="+mn-ea"/>
        <a:cs typeface="+mn-cs"/>
      </a:defRPr>
    </a:lvl2pPr>
    <a:lvl3pPr marL="914400" algn="ctr" rtl="0" fontAlgn="base">
      <a:spcBef>
        <a:spcPct val="20000"/>
      </a:spcBef>
      <a:spcAft>
        <a:spcPct val="0"/>
      </a:spcAft>
      <a:defRPr sz="2400" kern="1200">
        <a:solidFill>
          <a:schemeClr val="tx1"/>
        </a:solidFill>
        <a:latin typeface="Times New Roman" pitchFamily="18" charset="0"/>
        <a:ea typeface="+mn-ea"/>
        <a:cs typeface="+mn-cs"/>
      </a:defRPr>
    </a:lvl3pPr>
    <a:lvl4pPr marL="1371600" algn="ctr" rtl="0" fontAlgn="base">
      <a:spcBef>
        <a:spcPct val="20000"/>
      </a:spcBef>
      <a:spcAft>
        <a:spcPct val="0"/>
      </a:spcAft>
      <a:defRPr sz="2400" kern="1200">
        <a:solidFill>
          <a:schemeClr val="tx1"/>
        </a:solidFill>
        <a:latin typeface="Times New Roman" pitchFamily="18" charset="0"/>
        <a:ea typeface="+mn-ea"/>
        <a:cs typeface="+mn-cs"/>
      </a:defRPr>
    </a:lvl4pPr>
    <a:lvl5pPr marL="1828800" algn="ctr" rtl="0" fontAlgn="base">
      <a:spcBef>
        <a:spcPct val="2000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125D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539" autoAdjust="0"/>
    <p:restoredTop sz="94660"/>
  </p:normalViewPr>
  <p:slideViewPr>
    <p:cSldViewPr>
      <p:cViewPr varScale="1">
        <p:scale>
          <a:sx n="72" d="100"/>
          <a:sy n="72" d="100"/>
        </p:scale>
        <p:origin x="-912" y="-84"/>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Lst>
  </p:outlineViewPr>
  <p:notesTextViewPr>
    <p:cViewPr>
      <p:scale>
        <a:sx n="100" d="100"/>
        <a:sy n="100" d="100"/>
      </p:scale>
      <p:origin x="0" y="0"/>
    </p:cViewPr>
  </p:notesTextViewPr>
  <p:sorterViewPr>
    <p:cViewPr>
      <p:scale>
        <a:sx n="66" d="100"/>
        <a:sy n="66" d="100"/>
      </p:scale>
      <p:origin x="0" y="1182"/>
    </p:cViewPr>
  </p:sorterViewPr>
  <p:notesViewPr>
    <p:cSldViewPr>
      <p:cViewPr varScale="1">
        <p:scale>
          <a:sx n="58" d="100"/>
          <a:sy n="58" d="100"/>
        </p:scale>
        <p:origin x="-181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_rels/viewProps.xml.rels><?xml version="1.0" encoding="UTF-8" standalone="yes"?>
<Relationships xmlns="http://schemas.openxmlformats.org/package/2006/relationships"><Relationship Id="rId8" Type="http://schemas.openxmlformats.org/officeDocument/2006/relationships/slide" Target="slides/slide8.xml"/><Relationship Id="rId13" Type="http://schemas.openxmlformats.org/officeDocument/2006/relationships/slide" Target="slides/slide13.xml"/><Relationship Id="rId18" Type="http://schemas.openxmlformats.org/officeDocument/2006/relationships/slide" Target="slides/slide18.xml"/><Relationship Id="rId3" Type="http://schemas.openxmlformats.org/officeDocument/2006/relationships/slide" Target="slides/slide3.xml"/><Relationship Id="rId21" Type="http://schemas.openxmlformats.org/officeDocument/2006/relationships/slide" Target="slides/slide21.xml"/><Relationship Id="rId7" Type="http://schemas.openxmlformats.org/officeDocument/2006/relationships/slide" Target="slides/slide7.xml"/><Relationship Id="rId12" Type="http://schemas.openxmlformats.org/officeDocument/2006/relationships/slide" Target="slides/slide12.xml"/><Relationship Id="rId17" Type="http://schemas.openxmlformats.org/officeDocument/2006/relationships/slide" Target="slides/slide17.xml"/><Relationship Id="rId2" Type="http://schemas.openxmlformats.org/officeDocument/2006/relationships/slide" Target="slides/slide2.xml"/><Relationship Id="rId16" Type="http://schemas.openxmlformats.org/officeDocument/2006/relationships/slide" Target="slides/slide16.xml"/><Relationship Id="rId20" Type="http://schemas.openxmlformats.org/officeDocument/2006/relationships/slide" Target="slides/slide20.xml"/><Relationship Id="rId1" Type="http://schemas.openxmlformats.org/officeDocument/2006/relationships/slide" Target="slides/slide1.xml"/><Relationship Id="rId6" Type="http://schemas.openxmlformats.org/officeDocument/2006/relationships/slide" Target="slides/slide6.xml"/><Relationship Id="rId11" Type="http://schemas.openxmlformats.org/officeDocument/2006/relationships/slide" Target="slides/slide11.xml"/><Relationship Id="rId24" Type="http://schemas.openxmlformats.org/officeDocument/2006/relationships/slide" Target="slides/slide24.xml"/><Relationship Id="rId5" Type="http://schemas.openxmlformats.org/officeDocument/2006/relationships/slide" Target="slides/slide5.xml"/><Relationship Id="rId15" Type="http://schemas.openxmlformats.org/officeDocument/2006/relationships/slide" Target="slides/slide15.xml"/><Relationship Id="rId23" Type="http://schemas.openxmlformats.org/officeDocument/2006/relationships/slide" Target="slides/slide23.xml"/><Relationship Id="rId10" Type="http://schemas.openxmlformats.org/officeDocument/2006/relationships/slide" Target="slides/slide10.xml"/><Relationship Id="rId19" Type="http://schemas.openxmlformats.org/officeDocument/2006/relationships/slide" Target="slides/slide19.xml"/><Relationship Id="rId4" Type="http://schemas.openxmlformats.org/officeDocument/2006/relationships/slide" Target="slides/slide4.xml"/><Relationship Id="rId9" Type="http://schemas.openxmlformats.org/officeDocument/2006/relationships/slide" Target="slides/slide9.xml"/><Relationship Id="rId14" Type="http://schemas.openxmlformats.org/officeDocument/2006/relationships/slide" Target="slides/slide14.xml"/><Relationship Id="rId22" Type="http://schemas.openxmlformats.org/officeDocument/2006/relationships/slide" Target="slides/slide22.xml"/></Relationships>
</file>

<file path=ppt/drawings/_rels/vmlDrawing1.v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wmf"/><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5.wmf"/><Relationship Id="rId2" Type="http://schemas.openxmlformats.org/officeDocument/2006/relationships/image" Target="../media/image24.wmf"/><Relationship Id="rId1" Type="http://schemas.openxmlformats.org/officeDocument/2006/relationships/image" Target="../media/image23.wmf"/><Relationship Id="rId4" Type="http://schemas.openxmlformats.org/officeDocument/2006/relationships/image" Target="../media/image26.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13.wmf"/><Relationship Id="rId2" Type="http://schemas.openxmlformats.org/officeDocument/2006/relationships/image" Target="../media/image25.wmf"/><Relationship Id="rId1" Type="http://schemas.openxmlformats.org/officeDocument/2006/relationships/image" Target="../media/image27.wmf"/></Relationships>
</file>

<file path=ppt/drawings/_rels/vmlDrawing12.vml.rels><?xml version="1.0" encoding="UTF-8" standalone="yes"?>
<Relationships xmlns="http://schemas.openxmlformats.org/package/2006/relationships"><Relationship Id="rId3" Type="http://schemas.openxmlformats.org/officeDocument/2006/relationships/image" Target="../media/image29.wmf"/><Relationship Id="rId2" Type="http://schemas.openxmlformats.org/officeDocument/2006/relationships/image" Target="../media/image28.wmf"/><Relationship Id="rId1" Type="http://schemas.openxmlformats.org/officeDocument/2006/relationships/image" Target="../media/image25.wmf"/></Relationships>
</file>

<file path=ppt/drawings/_rels/vmlDrawing13.vml.rels><?xml version="1.0" encoding="UTF-8" standalone="yes"?>
<Relationships xmlns="http://schemas.openxmlformats.org/package/2006/relationships"><Relationship Id="rId2" Type="http://schemas.openxmlformats.org/officeDocument/2006/relationships/image" Target="../media/image31.wmf"/><Relationship Id="rId1" Type="http://schemas.openxmlformats.org/officeDocument/2006/relationships/image" Target="../media/image30.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33.wmf"/></Relationships>
</file>

<file path=ppt/drawings/_rels/vmlDrawing15.v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image" Target="../media/image36.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37.wmf"/><Relationship Id="rId2" Type="http://schemas.openxmlformats.org/officeDocument/2006/relationships/image" Target="../media/image40.wmf"/><Relationship Id="rId1" Type="http://schemas.openxmlformats.org/officeDocument/2006/relationships/image" Target="../media/image39.wmf"/><Relationship Id="rId4" Type="http://schemas.openxmlformats.org/officeDocument/2006/relationships/image" Target="../media/image41.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43.wmf"/><Relationship Id="rId1" Type="http://schemas.openxmlformats.org/officeDocument/2006/relationships/image" Target="../media/image42.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46.wmf"/><Relationship Id="rId2" Type="http://schemas.openxmlformats.org/officeDocument/2006/relationships/image" Target="../media/image45.wmf"/><Relationship Id="rId1" Type="http://schemas.openxmlformats.org/officeDocument/2006/relationships/image" Target="../media/image44.wmf"/><Relationship Id="rId4" Type="http://schemas.openxmlformats.org/officeDocument/2006/relationships/image" Target="../media/image47.wmf"/></Relationships>
</file>

<file path=ppt/drawings/_rels/vmlDrawing19.vml.rels><?xml version="1.0" encoding="UTF-8" standalone="yes"?>
<Relationships xmlns="http://schemas.openxmlformats.org/package/2006/relationships"><Relationship Id="rId3" Type="http://schemas.openxmlformats.org/officeDocument/2006/relationships/image" Target="../media/image49.wmf"/><Relationship Id="rId2" Type="http://schemas.openxmlformats.org/officeDocument/2006/relationships/image" Target="../media/image37.wmf"/><Relationship Id="rId1" Type="http://schemas.openxmlformats.org/officeDocument/2006/relationships/image" Target="../media/image48.wmf"/><Relationship Id="rId4" Type="http://schemas.openxmlformats.org/officeDocument/2006/relationships/image" Target="../media/image36.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51.wmf"/><Relationship Id="rId1" Type="http://schemas.openxmlformats.org/officeDocument/2006/relationships/image" Target="../media/image50.wmf"/></Relationships>
</file>

<file path=ppt/drawings/_rels/vmlDrawing21.vml.rels><?xml version="1.0" encoding="UTF-8" standalone="yes"?>
<Relationships xmlns="http://schemas.openxmlformats.org/package/2006/relationships"><Relationship Id="rId2" Type="http://schemas.openxmlformats.org/officeDocument/2006/relationships/image" Target="../media/image53.wmf"/><Relationship Id="rId1" Type="http://schemas.openxmlformats.org/officeDocument/2006/relationships/image" Target="../media/image52.wmf"/></Relationships>
</file>

<file path=ppt/drawings/_rels/vmlDrawing22.vml.rels><?xml version="1.0" encoding="UTF-8" standalone="yes"?>
<Relationships xmlns="http://schemas.openxmlformats.org/package/2006/relationships"><Relationship Id="rId3" Type="http://schemas.openxmlformats.org/officeDocument/2006/relationships/image" Target="../media/image56.wmf"/><Relationship Id="rId2" Type="http://schemas.openxmlformats.org/officeDocument/2006/relationships/image" Target="../media/image55.wmf"/><Relationship Id="rId1" Type="http://schemas.openxmlformats.org/officeDocument/2006/relationships/image" Target="../media/image54.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image" Target="../media/image9.wmf"/><Relationship Id="rId1" Type="http://schemas.openxmlformats.org/officeDocument/2006/relationships/image" Target="../media/image8.wmf"/><Relationship Id="rId4" Type="http://schemas.openxmlformats.org/officeDocument/2006/relationships/image" Target="../media/image11.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3.wmf"/><Relationship Id="rId1" Type="http://schemas.openxmlformats.org/officeDocument/2006/relationships/image" Target="../media/image12.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17.wmf"/><Relationship Id="rId2" Type="http://schemas.openxmlformats.org/officeDocument/2006/relationships/image" Target="../media/image16.wmf"/><Relationship Id="rId1" Type="http://schemas.openxmlformats.org/officeDocument/2006/relationships/image" Target="../media/image15.wmf"/><Relationship Id="rId5" Type="http://schemas.openxmlformats.org/officeDocument/2006/relationships/image" Target="../media/image19.wmf"/><Relationship Id="rId4" Type="http://schemas.openxmlformats.org/officeDocument/2006/relationships/image" Target="../media/image18.wmf"/></Relationships>
</file>

<file path=ppt/drawings/_rels/vmlDrawing9.vml.rels><?xml version="1.0" encoding="UTF-8" standalone="yes"?>
<Relationships xmlns="http://schemas.openxmlformats.org/package/2006/relationships"><Relationship Id="rId3" Type="http://schemas.openxmlformats.org/officeDocument/2006/relationships/image" Target="../media/image22.wmf"/><Relationship Id="rId2" Type="http://schemas.openxmlformats.org/officeDocument/2006/relationships/image" Target="../media/image21.wmf"/><Relationship Id="rId1" Type="http://schemas.openxmlformats.org/officeDocument/2006/relationships/image" Target="../media/image20.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vl1pPr>
          </a:lstStyle>
          <a:p>
            <a:endParaRPr lang="en-US"/>
          </a:p>
        </p:txBody>
      </p:sp>
      <p:sp>
        <p:nvSpPr>
          <p:cNvPr id="5120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en-US"/>
          </a:p>
        </p:txBody>
      </p:sp>
      <p:sp>
        <p:nvSpPr>
          <p:cNvPr id="5120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vl1pPr>
          </a:lstStyle>
          <a:p>
            <a:endParaRPr lang="en-US"/>
          </a:p>
        </p:txBody>
      </p:sp>
      <p:sp>
        <p:nvSpPr>
          <p:cNvPr id="5120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84271065-EDF6-455F-AC1E-20039AB51B53}" type="slidenum">
              <a:rPr lang="en-US"/>
              <a:pPr/>
              <a:t>‹#›</a:t>
            </a:fld>
            <a:endParaRPr lang="en-US"/>
          </a:p>
        </p:txBody>
      </p:sp>
    </p:spTree>
    <p:extLst>
      <p:ext uri="{BB962C8B-B14F-4D97-AF65-F5344CB8AC3E}">
        <p14:creationId xmlns:p14="http://schemas.microsoft.com/office/powerpoint/2010/main" val="145344538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7CDDDC4-7ED7-49F8-82FE-B356FD31162F}" type="slidenum">
              <a:rPr lang="en-US" smtClean="0"/>
              <a:pPr/>
              <a:t>‹#›</a:t>
            </a:fld>
            <a:endParaRPr lang="en-US"/>
          </a:p>
        </p:txBody>
      </p:sp>
    </p:spTree>
    <p:extLst>
      <p:ext uri="{BB962C8B-B14F-4D97-AF65-F5344CB8AC3E}">
        <p14:creationId xmlns:p14="http://schemas.microsoft.com/office/powerpoint/2010/main" val="27526088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33E366-976F-4CA8-A633-3CA731771778}" type="slidenum">
              <a:rPr lang="en-US" smtClean="0"/>
              <a:pPr/>
              <a:t>‹#›</a:t>
            </a:fld>
            <a:endParaRPr lang="en-US"/>
          </a:p>
        </p:txBody>
      </p:sp>
    </p:spTree>
    <p:extLst>
      <p:ext uri="{BB962C8B-B14F-4D97-AF65-F5344CB8AC3E}">
        <p14:creationId xmlns:p14="http://schemas.microsoft.com/office/powerpoint/2010/main" val="3602621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FDEF00D-A224-4CB4-809B-962E18DBB82E}" type="slidenum">
              <a:rPr lang="en-US" smtClean="0"/>
              <a:pPr/>
              <a:t>‹#›</a:t>
            </a:fld>
            <a:endParaRPr lang="en-US"/>
          </a:p>
        </p:txBody>
      </p:sp>
    </p:spTree>
    <p:extLst>
      <p:ext uri="{BB962C8B-B14F-4D97-AF65-F5344CB8AC3E}">
        <p14:creationId xmlns:p14="http://schemas.microsoft.com/office/powerpoint/2010/main" val="17336272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D4156C0-C3B4-49A2-A478-A7C331DE937B}" type="slidenum">
              <a:rPr lang="en-US" smtClean="0"/>
              <a:pPr/>
              <a:t>‹#›</a:t>
            </a:fld>
            <a:endParaRPr lang="en-US"/>
          </a:p>
        </p:txBody>
      </p:sp>
    </p:spTree>
    <p:extLst>
      <p:ext uri="{BB962C8B-B14F-4D97-AF65-F5344CB8AC3E}">
        <p14:creationId xmlns:p14="http://schemas.microsoft.com/office/powerpoint/2010/main" val="21068416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6F4D36F-F18D-4205-BA03-FBAC8AC4FA93}" type="slidenum">
              <a:rPr lang="en-US" smtClean="0"/>
              <a:pPr/>
              <a:t>‹#›</a:t>
            </a:fld>
            <a:endParaRPr lang="en-US"/>
          </a:p>
        </p:txBody>
      </p:sp>
    </p:spTree>
    <p:extLst>
      <p:ext uri="{BB962C8B-B14F-4D97-AF65-F5344CB8AC3E}">
        <p14:creationId xmlns:p14="http://schemas.microsoft.com/office/powerpoint/2010/main" val="13152093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4CC189A-2F23-4A92-B9AD-F08BC3341135}" type="slidenum">
              <a:rPr lang="en-US" smtClean="0"/>
              <a:pPr/>
              <a:t>‹#›</a:t>
            </a:fld>
            <a:endParaRPr lang="en-US"/>
          </a:p>
        </p:txBody>
      </p:sp>
    </p:spTree>
    <p:extLst>
      <p:ext uri="{BB962C8B-B14F-4D97-AF65-F5344CB8AC3E}">
        <p14:creationId xmlns:p14="http://schemas.microsoft.com/office/powerpoint/2010/main" val="13346700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2A0F633-A409-4284-AE85-F3982F2734E0}" type="slidenum">
              <a:rPr lang="en-US" smtClean="0"/>
              <a:pPr/>
              <a:t>‹#›</a:t>
            </a:fld>
            <a:endParaRPr lang="en-US"/>
          </a:p>
        </p:txBody>
      </p:sp>
    </p:spTree>
    <p:extLst>
      <p:ext uri="{BB962C8B-B14F-4D97-AF65-F5344CB8AC3E}">
        <p14:creationId xmlns:p14="http://schemas.microsoft.com/office/powerpoint/2010/main" val="240970756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8CB597E-8B95-4B17-B2B4-92ED5EC06592}" type="slidenum">
              <a:rPr lang="en-US" smtClean="0"/>
              <a:pPr/>
              <a:t>‹#›</a:t>
            </a:fld>
            <a:endParaRPr lang="en-US"/>
          </a:p>
        </p:txBody>
      </p:sp>
    </p:spTree>
    <p:extLst>
      <p:ext uri="{BB962C8B-B14F-4D97-AF65-F5344CB8AC3E}">
        <p14:creationId xmlns:p14="http://schemas.microsoft.com/office/powerpoint/2010/main" val="23634733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8BBEEB9-FDDF-41FC-855B-5E494BB43E6A}" type="slidenum">
              <a:rPr lang="en-US" smtClean="0"/>
              <a:pPr/>
              <a:t>‹#›</a:t>
            </a:fld>
            <a:endParaRPr lang="en-US"/>
          </a:p>
        </p:txBody>
      </p:sp>
    </p:spTree>
    <p:extLst>
      <p:ext uri="{BB962C8B-B14F-4D97-AF65-F5344CB8AC3E}">
        <p14:creationId xmlns:p14="http://schemas.microsoft.com/office/powerpoint/2010/main" val="27137075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6E69F76-8033-4BE0-BB6B-FC71DEC40EE3}" type="slidenum">
              <a:rPr lang="en-US" smtClean="0"/>
              <a:pPr/>
              <a:t>‹#›</a:t>
            </a:fld>
            <a:endParaRPr lang="en-US"/>
          </a:p>
        </p:txBody>
      </p:sp>
    </p:spTree>
    <p:extLst>
      <p:ext uri="{BB962C8B-B14F-4D97-AF65-F5344CB8AC3E}">
        <p14:creationId xmlns:p14="http://schemas.microsoft.com/office/powerpoint/2010/main" val="24907596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69F2A03-6E21-4E86-9959-B74A5310ECD6}" type="slidenum">
              <a:rPr lang="en-US" smtClean="0"/>
              <a:pPr/>
              <a:t>‹#›</a:t>
            </a:fld>
            <a:endParaRPr lang="en-US"/>
          </a:p>
        </p:txBody>
      </p:sp>
    </p:spTree>
    <p:extLst>
      <p:ext uri="{BB962C8B-B14F-4D97-AF65-F5344CB8AC3E}">
        <p14:creationId xmlns:p14="http://schemas.microsoft.com/office/powerpoint/2010/main" val="311570581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EFD1"/>
            </a:gs>
            <a:gs pos="64999">
              <a:srgbClr val="F0EBD5"/>
            </a:gs>
            <a:gs pos="100000">
              <a:srgbClr val="D1C39F"/>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4D2B90-2022-4C5E-983A-C55C98C5EEBB}" type="slidenum">
              <a:rPr lang="en-US" smtClean="0"/>
              <a:pPr/>
              <a:t>‹#›</a:t>
            </a:fld>
            <a:endParaRPr lang="en-US"/>
          </a:p>
        </p:txBody>
      </p:sp>
    </p:spTree>
    <p:extLst>
      <p:ext uri="{BB962C8B-B14F-4D97-AF65-F5344CB8AC3E}">
        <p14:creationId xmlns:p14="http://schemas.microsoft.com/office/powerpoint/2010/main" val="473642478"/>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wmf"/><Relationship Id="rId3" Type="http://schemas.openxmlformats.org/officeDocument/2006/relationships/oleObject" Target="../embeddings/oleObject1.bin"/><Relationship Id="rId7"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2.wmf"/><Relationship Id="rId5" Type="http://schemas.openxmlformats.org/officeDocument/2006/relationships/oleObject" Target="../embeddings/oleObject2.bin"/><Relationship Id="rId4" Type="http://schemas.openxmlformats.org/officeDocument/2006/relationships/image" Target="../media/image1.wmf"/></Relationships>
</file>

<file path=ppt/slides/_rels/slide10.xml.rels><?xml version="1.0" encoding="UTF-8" standalone="yes"?>
<Relationships xmlns="http://schemas.openxmlformats.org/package/2006/relationships"><Relationship Id="rId8" Type="http://schemas.openxmlformats.org/officeDocument/2006/relationships/image" Target="../media/image17.wmf"/><Relationship Id="rId3" Type="http://schemas.openxmlformats.org/officeDocument/2006/relationships/oleObject" Target="../embeddings/oleObject15.bin"/><Relationship Id="rId7" Type="http://schemas.openxmlformats.org/officeDocument/2006/relationships/oleObject" Target="../embeddings/oleObject17.bin"/><Relationship Id="rId12" Type="http://schemas.openxmlformats.org/officeDocument/2006/relationships/image" Target="../media/image19.wmf"/><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16.wmf"/><Relationship Id="rId11" Type="http://schemas.openxmlformats.org/officeDocument/2006/relationships/oleObject" Target="../embeddings/oleObject19.bin"/><Relationship Id="rId5" Type="http://schemas.openxmlformats.org/officeDocument/2006/relationships/oleObject" Target="../embeddings/oleObject16.bin"/><Relationship Id="rId10" Type="http://schemas.openxmlformats.org/officeDocument/2006/relationships/image" Target="../media/image18.wmf"/><Relationship Id="rId4" Type="http://schemas.openxmlformats.org/officeDocument/2006/relationships/image" Target="../media/image15.wmf"/><Relationship Id="rId9" Type="http://schemas.openxmlformats.org/officeDocument/2006/relationships/oleObject" Target="../embeddings/oleObject18.bin"/></Relationships>
</file>

<file path=ppt/slides/_rels/slide11.xml.rels><?xml version="1.0" encoding="UTF-8" standalone="yes"?>
<Relationships xmlns="http://schemas.openxmlformats.org/package/2006/relationships"><Relationship Id="rId8" Type="http://schemas.openxmlformats.org/officeDocument/2006/relationships/image" Target="../media/image22.wmf"/><Relationship Id="rId3" Type="http://schemas.openxmlformats.org/officeDocument/2006/relationships/oleObject" Target="../embeddings/oleObject20.bin"/><Relationship Id="rId7" Type="http://schemas.openxmlformats.org/officeDocument/2006/relationships/oleObject" Target="../embeddings/oleObject22.bin"/><Relationship Id="rId2" Type="http://schemas.openxmlformats.org/officeDocument/2006/relationships/slideLayout" Target="../slideLayouts/slideLayout2.xml"/><Relationship Id="rId1" Type="http://schemas.openxmlformats.org/officeDocument/2006/relationships/vmlDrawing" Target="../drawings/vmlDrawing9.vml"/><Relationship Id="rId6" Type="http://schemas.openxmlformats.org/officeDocument/2006/relationships/image" Target="../media/image21.wmf"/><Relationship Id="rId5" Type="http://schemas.openxmlformats.org/officeDocument/2006/relationships/oleObject" Target="../embeddings/oleObject21.bin"/><Relationship Id="rId4" Type="http://schemas.openxmlformats.org/officeDocument/2006/relationships/image" Target="../media/image20.wmf"/></Relationships>
</file>

<file path=ppt/slides/_rels/slide12.xml.rels><?xml version="1.0" encoding="UTF-8" standalone="yes"?>
<Relationships xmlns="http://schemas.openxmlformats.org/package/2006/relationships"><Relationship Id="rId8" Type="http://schemas.openxmlformats.org/officeDocument/2006/relationships/image" Target="../media/image25.wmf"/><Relationship Id="rId3" Type="http://schemas.openxmlformats.org/officeDocument/2006/relationships/oleObject" Target="../embeddings/oleObject23.bin"/><Relationship Id="rId7"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image" Target="../media/image24.wmf"/><Relationship Id="rId5" Type="http://schemas.openxmlformats.org/officeDocument/2006/relationships/oleObject" Target="../embeddings/oleObject24.bin"/><Relationship Id="rId10" Type="http://schemas.openxmlformats.org/officeDocument/2006/relationships/image" Target="../media/image26.wmf"/><Relationship Id="rId4" Type="http://schemas.openxmlformats.org/officeDocument/2006/relationships/image" Target="../media/image23.wmf"/><Relationship Id="rId9" Type="http://schemas.openxmlformats.org/officeDocument/2006/relationships/oleObject" Target="../embeddings/oleObject26.bin"/></Relationships>
</file>

<file path=ppt/slides/_rels/slide13.xml.rels><?xml version="1.0" encoding="UTF-8" standalone="yes"?>
<Relationships xmlns="http://schemas.openxmlformats.org/package/2006/relationships"><Relationship Id="rId8" Type="http://schemas.openxmlformats.org/officeDocument/2006/relationships/image" Target="../media/image13.wmf"/><Relationship Id="rId3" Type="http://schemas.openxmlformats.org/officeDocument/2006/relationships/oleObject" Target="../embeddings/oleObject27.bin"/><Relationship Id="rId7"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image" Target="../media/image25.wmf"/><Relationship Id="rId5" Type="http://schemas.openxmlformats.org/officeDocument/2006/relationships/oleObject" Target="../embeddings/oleObject28.bin"/><Relationship Id="rId4" Type="http://schemas.openxmlformats.org/officeDocument/2006/relationships/image" Target="../media/image27.wmf"/><Relationship Id="rId9" Type="http://schemas.openxmlformats.org/officeDocument/2006/relationships/image" Target="../media/image5.jpeg"/></Relationships>
</file>

<file path=ppt/slides/_rels/slide14.xml.rels><?xml version="1.0" encoding="UTF-8" standalone="yes"?>
<Relationships xmlns="http://schemas.openxmlformats.org/package/2006/relationships"><Relationship Id="rId8" Type="http://schemas.openxmlformats.org/officeDocument/2006/relationships/image" Target="../media/image29.wmf"/><Relationship Id="rId3" Type="http://schemas.openxmlformats.org/officeDocument/2006/relationships/oleObject" Target="../embeddings/oleObject30.bin"/><Relationship Id="rId7" Type="http://schemas.openxmlformats.org/officeDocument/2006/relationships/oleObject" Target="../embeddings/oleObject32.bin"/><Relationship Id="rId2" Type="http://schemas.openxmlformats.org/officeDocument/2006/relationships/slideLayout" Target="../slideLayouts/slideLayout2.xml"/><Relationship Id="rId1" Type="http://schemas.openxmlformats.org/officeDocument/2006/relationships/vmlDrawing" Target="../drawings/vmlDrawing12.vml"/><Relationship Id="rId6" Type="http://schemas.openxmlformats.org/officeDocument/2006/relationships/image" Target="../media/image28.wmf"/><Relationship Id="rId5" Type="http://schemas.openxmlformats.org/officeDocument/2006/relationships/oleObject" Target="../embeddings/oleObject31.bin"/><Relationship Id="rId4" Type="http://schemas.openxmlformats.org/officeDocument/2006/relationships/image" Target="../media/image25.wmf"/></Relationships>
</file>

<file path=ppt/slides/_rels/slide15.xml.rels><?xml version="1.0" encoding="UTF-8" standalone="yes"?>
<Relationships xmlns="http://schemas.openxmlformats.org/package/2006/relationships"><Relationship Id="rId8" Type="http://schemas.openxmlformats.org/officeDocument/2006/relationships/image" Target="../media/image32.png"/><Relationship Id="rId3" Type="http://schemas.openxmlformats.org/officeDocument/2006/relationships/oleObject" Target="../embeddings/oleObject33.bin"/><Relationship Id="rId7" Type="http://schemas.openxmlformats.org/officeDocument/2006/relationships/image" Target="../media/image5.jpeg"/><Relationship Id="rId2" Type="http://schemas.openxmlformats.org/officeDocument/2006/relationships/slideLayout" Target="../slideLayouts/slideLayout2.xml"/><Relationship Id="rId1" Type="http://schemas.openxmlformats.org/officeDocument/2006/relationships/vmlDrawing" Target="../drawings/vmlDrawing13.vml"/><Relationship Id="rId6" Type="http://schemas.openxmlformats.org/officeDocument/2006/relationships/image" Target="../media/image31.wmf"/><Relationship Id="rId5" Type="http://schemas.openxmlformats.org/officeDocument/2006/relationships/oleObject" Target="../embeddings/oleObject34.bin"/><Relationship Id="rId4" Type="http://schemas.openxmlformats.org/officeDocument/2006/relationships/image" Target="../media/image30.wmf"/></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image" Target="../media/image35.jpeg"/><Relationship Id="rId5" Type="http://schemas.openxmlformats.org/officeDocument/2006/relationships/image" Target="../media/image34.jpeg"/><Relationship Id="rId4" Type="http://schemas.openxmlformats.org/officeDocument/2006/relationships/image" Target="../media/image33.wmf"/></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36.bin"/><Relationship Id="rId7" Type="http://schemas.openxmlformats.org/officeDocument/2006/relationships/image" Target="../media/image38.jpeg"/><Relationship Id="rId2" Type="http://schemas.openxmlformats.org/officeDocument/2006/relationships/slideLayout" Target="../slideLayouts/slideLayout2.xml"/><Relationship Id="rId1" Type="http://schemas.openxmlformats.org/officeDocument/2006/relationships/vmlDrawing" Target="../drawings/vmlDrawing15.vml"/><Relationship Id="rId6" Type="http://schemas.openxmlformats.org/officeDocument/2006/relationships/image" Target="../media/image37.wmf"/><Relationship Id="rId5" Type="http://schemas.openxmlformats.org/officeDocument/2006/relationships/oleObject" Target="../embeddings/oleObject37.bin"/><Relationship Id="rId4" Type="http://schemas.openxmlformats.org/officeDocument/2006/relationships/image" Target="../media/image36.wmf"/></Relationships>
</file>

<file path=ppt/slides/_rels/slide18.xml.rels><?xml version="1.0" encoding="UTF-8" standalone="yes"?>
<Relationships xmlns="http://schemas.openxmlformats.org/package/2006/relationships"><Relationship Id="rId8" Type="http://schemas.openxmlformats.org/officeDocument/2006/relationships/image" Target="../media/image37.wmf"/><Relationship Id="rId3" Type="http://schemas.openxmlformats.org/officeDocument/2006/relationships/oleObject" Target="../embeddings/oleObject38.bin"/><Relationship Id="rId7" Type="http://schemas.openxmlformats.org/officeDocument/2006/relationships/oleObject" Target="../embeddings/oleObject40.bin"/><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image" Target="../media/image40.wmf"/><Relationship Id="rId5" Type="http://schemas.openxmlformats.org/officeDocument/2006/relationships/oleObject" Target="../embeddings/oleObject39.bin"/><Relationship Id="rId10" Type="http://schemas.openxmlformats.org/officeDocument/2006/relationships/image" Target="../media/image41.wmf"/><Relationship Id="rId4" Type="http://schemas.openxmlformats.org/officeDocument/2006/relationships/image" Target="../media/image39.wmf"/><Relationship Id="rId9" Type="http://schemas.openxmlformats.org/officeDocument/2006/relationships/oleObject" Target="../embeddings/oleObject41.bin"/></Relationships>
</file>

<file path=ppt/slides/_rels/slide19.xml.rels><?xml version="1.0" encoding="UTF-8" standalone="yes"?>
<Relationships xmlns="http://schemas.openxmlformats.org/package/2006/relationships"><Relationship Id="rId3" Type="http://schemas.openxmlformats.org/officeDocument/2006/relationships/oleObject" Target="../embeddings/oleObject42.bin"/><Relationship Id="rId2" Type="http://schemas.openxmlformats.org/officeDocument/2006/relationships/slideLayout" Target="../slideLayouts/slideLayout2.xml"/><Relationship Id="rId1" Type="http://schemas.openxmlformats.org/officeDocument/2006/relationships/vmlDrawing" Target="../drawings/vmlDrawing17.vml"/><Relationship Id="rId6" Type="http://schemas.openxmlformats.org/officeDocument/2006/relationships/image" Target="../media/image43.wmf"/><Relationship Id="rId5" Type="http://schemas.openxmlformats.org/officeDocument/2006/relationships/oleObject" Target="../embeddings/oleObject43.bin"/><Relationship Id="rId4" Type="http://schemas.openxmlformats.org/officeDocument/2006/relationships/image" Target="../media/image42.wmf"/></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5.bin"/><Relationship Id="rId4" Type="http://schemas.openxmlformats.org/officeDocument/2006/relationships/image" Target="../media/image1.wmf"/></Relationships>
</file>

<file path=ppt/slides/_rels/slide20.xml.rels><?xml version="1.0" encoding="UTF-8" standalone="yes"?>
<Relationships xmlns="http://schemas.openxmlformats.org/package/2006/relationships"><Relationship Id="rId8" Type="http://schemas.openxmlformats.org/officeDocument/2006/relationships/image" Target="../media/image46.wmf"/><Relationship Id="rId3" Type="http://schemas.openxmlformats.org/officeDocument/2006/relationships/oleObject" Target="../embeddings/oleObject44.bin"/><Relationship Id="rId7" Type="http://schemas.openxmlformats.org/officeDocument/2006/relationships/oleObject" Target="../embeddings/oleObject46.bin"/><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image" Target="../media/image45.wmf"/><Relationship Id="rId5" Type="http://schemas.openxmlformats.org/officeDocument/2006/relationships/oleObject" Target="../embeddings/oleObject45.bin"/><Relationship Id="rId10" Type="http://schemas.openxmlformats.org/officeDocument/2006/relationships/image" Target="../media/image47.wmf"/><Relationship Id="rId4" Type="http://schemas.openxmlformats.org/officeDocument/2006/relationships/image" Target="../media/image44.wmf"/><Relationship Id="rId9" Type="http://schemas.openxmlformats.org/officeDocument/2006/relationships/oleObject" Target="../embeddings/oleObject47.bin"/></Relationships>
</file>

<file path=ppt/slides/_rels/slide21.xml.rels><?xml version="1.0" encoding="UTF-8" standalone="yes"?>
<Relationships xmlns="http://schemas.openxmlformats.org/package/2006/relationships"><Relationship Id="rId8" Type="http://schemas.openxmlformats.org/officeDocument/2006/relationships/image" Target="../media/image49.wmf"/><Relationship Id="rId3" Type="http://schemas.openxmlformats.org/officeDocument/2006/relationships/oleObject" Target="../embeddings/oleObject48.bin"/><Relationship Id="rId7" Type="http://schemas.openxmlformats.org/officeDocument/2006/relationships/oleObject" Target="../embeddings/oleObject50.bin"/><Relationship Id="rId2" Type="http://schemas.openxmlformats.org/officeDocument/2006/relationships/slideLayout" Target="../slideLayouts/slideLayout2.xml"/><Relationship Id="rId1" Type="http://schemas.openxmlformats.org/officeDocument/2006/relationships/vmlDrawing" Target="../drawings/vmlDrawing19.vml"/><Relationship Id="rId6" Type="http://schemas.openxmlformats.org/officeDocument/2006/relationships/image" Target="../media/image37.wmf"/><Relationship Id="rId5" Type="http://schemas.openxmlformats.org/officeDocument/2006/relationships/oleObject" Target="../embeddings/oleObject49.bin"/><Relationship Id="rId10" Type="http://schemas.openxmlformats.org/officeDocument/2006/relationships/image" Target="../media/image36.wmf"/><Relationship Id="rId4" Type="http://schemas.openxmlformats.org/officeDocument/2006/relationships/image" Target="../media/image48.wmf"/><Relationship Id="rId9" Type="http://schemas.openxmlformats.org/officeDocument/2006/relationships/oleObject" Target="../embeddings/oleObject51.bin"/></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52.bin"/><Relationship Id="rId2" Type="http://schemas.openxmlformats.org/officeDocument/2006/relationships/slideLayout" Target="../slideLayouts/slideLayout2.xml"/><Relationship Id="rId1" Type="http://schemas.openxmlformats.org/officeDocument/2006/relationships/vmlDrawing" Target="../drawings/vmlDrawing20.vml"/><Relationship Id="rId6" Type="http://schemas.openxmlformats.org/officeDocument/2006/relationships/image" Target="../media/image51.wmf"/><Relationship Id="rId5" Type="http://schemas.openxmlformats.org/officeDocument/2006/relationships/oleObject" Target="../embeddings/oleObject53.bin"/><Relationship Id="rId4" Type="http://schemas.openxmlformats.org/officeDocument/2006/relationships/image" Target="../media/image50.wmf"/></Relationships>
</file>

<file path=ppt/slides/_rels/slide23.xml.rels><?xml version="1.0" encoding="UTF-8" standalone="yes"?>
<Relationships xmlns="http://schemas.openxmlformats.org/package/2006/relationships"><Relationship Id="rId3" Type="http://schemas.openxmlformats.org/officeDocument/2006/relationships/oleObject" Target="../embeddings/oleObject54.bin"/><Relationship Id="rId2" Type="http://schemas.openxmlformats.org/officeDocument/2006/relationships/slideLayout" Target="../slideLayouts/slideLayout2.xml"/><Relationship Id="rId1" Type="http://schemas.openxmlformats.org/officeDocument/2006/relationships/vmlDrawing" Target="../drawings/vmlDrawing21.vml"/><Relationship Id="rId6" Type="http://schemas.openxmlformats.org/officeDocument/2006/relationships/image" Target="../media/image53.wmf"/><Relationship Id="rId5" Type="http://schemas.openxmlformats.org/officeDocument/2006/relationships/oleObject" Target="../embeddings/oleObject55.bin"/><Relationship Id="rId4" Type="http://schemas.openxmlformats.org/officeDocument/2006/relationships/image" Target="../media/image52.wmf"/></Relationships>
</file>

<file path=ppt/slides/_rels/slide24.xml.rels><?xml version="1.0" encoding="UTF-8" standalone="yes"?>
<Relationships xmlns="http://schemas.openxmlformats.org/package/2006/relationships"><Relationship Id="rId8" Type="http://schemas.openxmlformats.org/officeDocument/2006/relationships/image" Target="../media/image56.wmf"/><Relationship Id="rId3" Type="http://schemas.openxmlformats.org/officeDocument/2006/relationships/oleObject" Target="../embeddings/oleObject56.bin"/><Relationship Id="rId7" Type="http://schemas.openxmlformats.org/officeDocument/2006/relationships/oleObject" Target="../embeddings/oleObject58.bin"/><Relationship Id="rId2" Type="http://schemas.openxmlformats.org/officeDocument/2006/relationships/slideLayout" Target="../slideLayouts/slideLayout2.xml"/><Relationship Id="rId1" Type="http://schemas.openxmlformats.org/officeDocument/2006/relationships/vmlDrawing" Target="../drawings/vmlDrawing22.vml"/><Relationship Id="rId6" Type="http://schemas.openxmlformats.org/officeDocument/2006/relationships/image" Target="../media/image55.wmf"/><Relationship Id="rId5" Type="http://schemas.openxmlformats.org/officeDocument/2006/relationships/oleObject" Target="../embeddings/oleObject57.bin"/><Relationship Id="rId4" Type="http://schemas.openxmlformats.org/officeDocument/2006/relationships/image" Target="../media/image54.wmf"/><Relationship Id="rId9" Type="http://schemas.openxmlformats.org/officeDocument/2006/relationships/image" Target="../media/image38.jpeg"/></Relationships>
</file>

<file path=ppt/slides/_rels/slide3.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3.vml"/><Relationship Id="rId4" Type="http://schemas.openxmlformats.org/officeDocument/2006/relationships/image" Target="../media/image1.wmf"/></Relationships>
</file>

<file path=ppt/slides/_rels/slide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wmf"/></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5.vml"/><Relationship Id="rId5" Type="http://schemas.openxmlformats.org/officeDocument/2006/relationships/image" Target="../media/image5.jpeg"/><Relationship Id="rId4" Type="http://schemas.openxmlformats.org/officeDocument/2006/relationships/image" Target="../media/image7.wmf"/></Relationships>
</file>

<file path=ppt/slides/_rels/slide8.xml.rels><?xml version="1.0" encoding="UTF-8" standalone="yes"?>
<Relationships xmlns="http://schemas.openxmlformats.org/package/2006/relationships"><Relationship Id="rId8" Type="http://schemas.openxmlformats.org/officeDocument/2006/relationships/image" Target="../media/image10.wmf"/><Relationship Id="rId3" Type="http://schemas.openxmlformats.org/officeDocument/2006/relationships/oleObject" Target="../embeddings/oleObject9.bin"/><Relationship Id="rId7"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6.vml"/><Relationship Id="rId6" Type="http://schemas.openxmlformats.org/officeDocument/2006/relationships/image" Target="../media/image9.wmf"/><Relationship Id="rId5" Type="http://schemas.openxmlformats.org/officeDocument/2006/relationships/oleObject" Target="../embeddings/oleObject10.bin"/><Relationship Id="rId10" Type="http://schemas.openxmlformats.org/officeDocument/2006/relationships/image" Target="../media/image11.wmf"/><Relationship Id="rId4" Type="http://schemas.openxmlformats.org/officeDocument/2006/relationships/image" Target="../media/image8.wmf"/><Relationship Id="rId9" Type="http://schemas.openxmlformats.org/officeDocument/2006/relationships/oleObject" Target="../embeddings/oleObject12.bin"/></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13.bin"/><Relationship Id="rId7" Type="http://schemas.openxmlformats.org/officeDocument/2006/relationships/image" Target="../media/image14.jpeg"/><Relationship Id="rId2" Type="http://schemas.openxmlformats.org/officeDocument/2006/relationships/slideLayout" Target="../slideLayouts/slideLayout2.xml"/><Relationship Id="rId1" Type="http://schemas.openxmlformats.org/officeDocument/2006/relationships/vmlDrawing" Target="../drawings/vmlDrawing7.vml"/><Relationship Id="rId6" Type="http://schemas.openxmlformats.org/officeDocument/2006/relationships/image" Target="../media/image13.wmf"/><Relationship Id="rId5" Type="http://schemas.openxmlformats.org/officeDocument/2006/relationships/oleObject" Target="../embeddings/oleObject14.bin"/><Relationship Id="rId4" Type="http://schemas.openxmlformats.org/officeDocument/2006/relationships/image" Target="../media/image12.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2"/>
          <p:cNvSpPr>
            <a:spLocks noGrp="1" noChangeArrowheads="1"/>
          </p:cNvSpPr>
          <p:nvPr>
            <p:ph type="title"/>
          </p:nvPr>
        </p:nvSpPr>
        <p:spPr>
          <a:xfrm>
            <a:off x="381000" y="381000"/>
            <a:ext cx="8458200" cy="1143000"/>
          </a:xfrm>
        </p:spPr>
        <p:txBody>
          <a:bodyPr>
            <a:normAutofit fontScale="90000"/>
          </a:bodyPr>
          <a:lstStyle/>
          <a:p>
            <a:r>
              <a:rPr lang="en-US" sz="3200" b="1" dirty="0" smtClean="0">
                <a:solidFill>
                  <a:srgbClr val="2125D7"/>
                </a:solidFill>
                <a:latin typeface="Times" charset="0"/>
                <a:cs typeface="Times New Roman" pitchFamily="18" charset="0"/>
              </a:rPr>
              <a:t>Boyce/</a:t>
            </a:r>
            <a:r>
              <a:rPr lang="en-US" sz="3200" b="1" dirty="0" err="1" smtClean="0">
                <a:solidFill>
                  <a:srgbClr val="2125D7"/>
                </a:solidFill>
                <a:latin typeface="Times" charset="0"/>
                <a:cs typeface="Times New Roman" pitchFamily="18" charset="0"/>
              </a:rPr>
              <a:t>DiPrima</a:t>
            </a:r>
            <a:r>
              <a:rPr lang="en-US" sz="3200" b="1" dirty="0" smtClean="0">
                <a:solidFill>
                  <a:srgbClr val="2125D7"/>
                </a:solidFill>
                <a:latin typeface="Times" charset="0"/>
                <a:cs typeface="Times New Roman" pitchFamily="18" charset="0"/>
              </a:rPr>
              <a:t> 10</a:t>
            </a:r>
            <a:r>
              <a:rPr lang="en-US" sz="3200" b="1" baseline="30000" dirty="0" smtClean="0">
                <a:solidFill>
                  <a:srgbClr val="2125D7"/>
                </a:solidFill>
                <a:latin typeface="Times" charset="0"/>
                <a:cs typeface="Times New Roman" pitchFamily="18" charset="0"/>
              </a:rPr>
              <a:t>th</a:t>
            </a:r>
            <a:r>
              <a:rPr lang="en-US" sz="3200" b="1" dirty="0" smtClean="0">
                <a:solidFill>
                  <a:srgbClr val="2125D7"/>
                </a:solidFill>
                <a:latin typeface="Times" charset="0"/>
                <a:cs typeface="Times New Roman" pitchFamily="18" charset="0"/>
              </a:rPr>
              <a:t> </a:t>
            </a:r>
            <a:r>
              <a:rPr lang="en-US" sz="3200" b="1" dirty="0" err="1" smtClean="0">
                <a:solidFill>
                  <a:srgbClr val="2125D7"/>
                </a:solidFill>
                <a:latin typeface="Times" charset="0"/>
                <a:cs typeface="Times New Roman" pitchFamily="18" charset="0"/>
              </a:rPr>
              <a:t>ed</a:t>
            </a:r>
            <a:r>
              <a:rPr lang="en-US" sz="3200" b="1" dirty="0" smtClean="0">
                <a:solidFill>
                  <a:srgbClr val="2125D7"/>
                </a:solidFill>
                <a:latin typeface="Times" charset="0"/>
                <a:cs typeface="Times New Roman" pitchFamily="18" charset="0"/>
              </a:rPr>
              <a:t>, Ch </a:t>
            </a:r>
            <a:r>
              <a:rPr lang="en-US" sz="3200" b="1" dirty="0">
                <a:solidFill>
                  <a:srgbClr val="2125D7"/>
                </a:solidFill>
                <a:latin typeface="Times" charset="0"/>
                <a:cs typeface="Times New Roman" pitchFamily="18" charset="0"/>
              </a:rPr>
              <a:t>10.8: Laplace’s </a:t>
            </a:r>
            <a:r>
              <a:rPr lang="en-US" sz="3200" b="1" dirty="0" smtClean="0">
                <a:solidFill>
                  <a:srgbClr val="2125D7"/>
                </a:solidFill>
                <a:latin typeface="Times" charset="0"/>
                <a:cs typeface="Times New Roman" pitchFamily="18" charset="0"/>
              </a:rPr>
              <a:t>Equation</a:t>
            </a:r>
            <a:r>
              <a:rPr lang="en-US" sz="800" b="1" dirty="0" smtClean="0">
                <a:solidFill>
                  <a:srgbClr val="2125D7"/>
                </a:solidFill>
                <a:latin typeface="Times" charset="0"/>
                <a:cs typeface="Times New Roman" pitchFamily="18" charset="0"/>
              </a:rPr>
              <a:t/>
            </a:r>
            <a:br>
              <a:rPr lang="en-US" sz="800" b="1" dirty="0" smtClean="0">
                <a:solidFill>
                  <a:srgbClr val="2125D7"/>
                </a:solidFill>
                <a:latin typeface="Times" charset="0"/>
                <a:cs typeface="Times New Roman" pitchFamily="18" charset="0"/>
              </a:rPr>
            </a:br>
            <a:r>
              <a:rPr lang="en-US" sz="800" b="1" dirty="0" smtClean="0">
                <a:solidFill>
                  <a:srgbClr val="2125D7"/>
                </a:solidFill>
                <a:latin typeface="Times" charset="0"/>
                <a:cs typeface="Times New Roman" pitchFamily="18" charset="0"/>
              </a:rPr>
              <a:t/>
            </a:r>
            <a:br>
              <a:rPr lang="en-US" sz="800" b="1" dirty="0" smtClean="0">
                <a:solidFill>
                  <a:srgbClr val="2125D7"/>
                </a:solidFill>
                <a:latin typeface="Times" charset="0"/>
                <a:cs typeface="Times New Roman" pitchFamily="18" charset="0"/>
              </a:rPr>
            </a:br>
            <a:r>
              <a:rPr lang="en-US" sz="1100" dirty="0" smtClean="0">
                <a:latin typeface="+mn-lt"/>
              </a:rPr>
              <a:t>Elementary Differential Equations and Boundary Value Problems, 10</a:t>
            </a:r>
            <a:r>
              <a:rPr lang="en-US" sz="1100" baseline="30000" dirty="0" smtClean="0">
                <a:latin typeface="+mn-lt"/>
              </a:rPr>
              <a:t>th</a:t>
            </a:r>
            <a:r>
              <a:rPr lang="en-US" sz="1100" dirty="0" smtClean="0">
                <a:latin typeface="+mn-lt"/>
              </a:rPr>
              <a:t> edition, by William E. Boyce and Richard C. </a:t>
            </a:r>
            <a:r>
              <a:rPr lang="en-US" sz="1100" dirty="0" err="1" smtClean="0">
                <a:latin typeface="+mn-lt"/>
              </a:rPr>
              <a:t>DiPrima</a:t>
            </a:r>
            <a:r>
              <a:rPr lang="en-US" sz="1100" dirty="0" smtClean="0">
                <a:latin typeface="+mn-lt"/>
              </a:rPr>
              <a:t>, ©2013 by John Wiley &amp; Sons, Inc.</a:t>
            </a:r>
            <a:endParaRPr lang="en-US" sz="1100" b="1" dirty="0">
              <a:solidFill>
                <a:srgbClr val="2125D7"/>
              </a:solidFill>
              <a:latin typeface="+mn-lt"/>
              <a:cs typeface="Times New Roman" pitchFamily="18" charset="0"/>
            </a:endParaRPr>
          </a:p>
        </p:txBody>
      </p:sp>
      <p:sp>
        <p:nvSpPr>
          <p:cNvPr id="74755" name="Rectangle 3"/>
          <p:cNvSpPr>
            <a:spLocks noGrp="1" noChangeArrowheads="1"/>
          </p:cNvSpPr>
          <p:nvPr>
            <p:ph idx="1"/>
          </p:nvPr>
        </p:nvSpPr>
        <p:spPr>
          <a:xfrm>
            <a:off x="685800" y="1676400"/>
            <a:ext cx="8229600" cy="5181600"/>
          </a:xfrm>
        </p:spPr>
        <p:txBody>
          <a:bodyPr/>
          <a:lstStyle/>
          <a:p>
            <a:r>
              <a:rPr lang="en-US" sz="2400" dirty="0"/>
              <a:t>One of the most important of all partial differential equations occurring in applied mathematics is </a:t>
            </a:r>
            <a:r>
              <a:rPr lang="en-US" sz="2400" b="1" dirty="0"/>
              <a:t>Laplace’s Equation</a:t>
            </a:r>
            <a:r>
              <a:rPr lang="en-US" sz="2400" dirty="0"/>
              <a:t>.  </a:t>
            </a:r>
          </a:p>
          <a:p>
            <a:r>
              <a:rPr lang="en-US" sz="2400" dirty="0"/>
              <a:t>In two dimensions, this equation has the form</a:t>
            </a:r>
          </a:p>
          <a:p>
            <a:endParaRPr lang="en-US" sz="2400" dirty="0"/>
          </a:p>
          <a:p>
            <a:pPr>
              <a:buFontTx/>
              <a:buNone/>
            </a:pPr>
            <a:r>
              <a:rPr lang="en-US" sz="2400" dirty="0"/>
              <a:t>	and in three dimensions</a:t>
            </a:r>
          </a:p>
          <a:p>
            <a:pPr>
              <a:buFontTx/>
              <a:buNone/>
            </a:pPr>
            <a:endParaRPr lang="en-US" sz="2400" dirty="0"/>
          </a:p>
          <a:p>
            <a:r>
              <a:rPr lang="en-US" sz="2400" dirty="0"/>
              <a:t>For example, in a two-dimensional heat conduction problem, the temperature </a:t>
            </a:r>
            <a:r>
              <a:rPr lang="en-US" sz="2400" i="1" dirty="0"/>
              <a:t>u</a:t>
            </a:r>
            <a:r>
              <a:rPr lang="en-US" sz="2400" dirty="0"/>
              <a:t>(</a:t>
            </a:r>
            <a:r>
              <a:rPr lang="en-US" sz="2400" i="1" dirty="0" err="1"/>
              <a:t>x</a:t>
            </a:r>
            <a:r>
              <a:rPr lang="en-US" sz="2400" dirty="0" err="1"/>
              <a:t>,</a:t>
            </a:r>
            <a:r>
              <a:rPr lang="en-US" sz="2400" i="1" dirty="0" err="1"/>
              <a:t>y</a:t>
            </a:r>
            <a:r>
              <a:rPr lang="en-US" sz="2400" dirty="0" err="1"/>
              <a:t>,</a:t>
            </a:r>
            <a:r>
              <a:rPr lang="en-US" sz="2400" i="1" dirty="0" err="1"/>
              <a:t>t</a:t>
            </a:r>
            <a:r>
              <a:rPr lang="en-US" sz="2400" dirty="0"/>
              <a:t>) must satisfy the differential equation </a:t>
            </a:r>
          </a:p>
          <a:p>
            <a:endParaRPr lang="en-US" sz="2800" dirty="0"/>
          </a:p>
          <a:p>
            <a:pPr>
              <a:buFontTx/>
              <a:buNone/>
            </a:pPr>
            <a:r>
              <a:rPr lang="en-US" sz="2400" dirty="0"/>
              <a:t>	where </a:t>
            </a:r>
            <a:r>
              <a:rPr lang="en-US" sz="2400" i="1" dirty="0">
                <a:sym typeface="Symbol" pitchFamily="18" charset="2"/>
              </a:rPr>
              <a:t></a:t>
            </a:r>
            <a:r>
              <a:rPr lang="en-US" sz="1200" i="1" dirty="0">
                <a:sym typeface="Symbol" pitchFamily="18" charset="2"/>
              </a:rPr>
              <a:t> </a:t>
            </a:r>
            <a:r>
              <a:rPr lang="en-US" sz="2400" baseline="30000" dirty="0"/>
              <a:t>2</a:t>
            </a:r>
            <a:r>
              <a:rPr lang="en-US" sz="2400" dirty="0"/>
              <a:t> is the thermal diffusivity. </a:t>
            </a:r>
            <a:r>
              <a:rPr lang="en-US" sz="2400" dirty="0" smtClean="0"/>
              <a:t>If </a:t>
            </a:r>
            <a:r>
              <a:rPr lang="en-US" sz="2400" dirty="0"/>
              <a:t>a steady state exists, then </a:t>
            </a:r>
            <a:r>
              <a:rPr lang="en-US" sz="2400" i="1" dirty="0"/>
              <a:t>u</a:t>
            </a:r>
            <a:r>
              <a:rPr lang="en-US" sz="2400" dirty="0"/>
              <a:t> is a function of </a:t>
            </a:r>
            <a:r>
              <a:rPr lang="en-US" sz="2400" i="1" dirty="0"/>
              <a:t>x</a:t>
            </a:r>
            <a:r>
              <a:rPr lang="en-US" sz="2400" dirty="0"/>
              <a:t> and </a:t>
            </a:r>
            <a:r>
              <a:rPr lang="en-US" sz="2400" i="1" dirty="0"/>
              <a:t>y</a:t>
            </a:r>
            <a:r>
              <a:rPr lang="en-US" sz="2400" dirty="0"/>
              <a:t> only, and the time derivative vanishes. </a:t>
            </a:r>
          </a:p>
        </p:txBody>
      </p:sp>
      <p:graphicFrame>
        <p:nvGraphicFramePr>
          <p:cNvPr id="74776" name="Object 24"/>
          <p:cNvGraphicFramePr>
            <a:graphicFrameLocks noChangeAspect="1"/>
          </p:cNvGraphicFramePr>
          <p:nvPr/>
        </p:nvGraphicFramePr>
        <p:xfrm>
          <a:off x="2819400" y="2895600"/>
          <a:ext cx="1538288" cy="477838"/>
        </p:xfrm>
        <a:graphic>
          <a:graphicData uri="http://schemas.openxmlformats.org/presentationml/2006/ole">
            <mc:AlternateContent xmlns:mc="http://schemas.openxmlformats.org/markup-compatibility/2006">
              <mc:Choice xmlns:v="urn:schemas-microsoft-com:vml" Requires="v">
                <p:oleObj spid="_x0000_s74783" name="Equation" r:id="rId3" imgW="774360" imgH="241200" progId="Equation.3">
                  <p:embed/>
                </p:oleObj>
              </mc:Choice>
              <mc:Fallback>
                <p:oleObj name="Equation" r:id="rId3" imgW="774360" imgH="241200" progId="Equation.3">
                  <p:embed/>
                  <p:pic>
                    <p:nvPicPr>
                      <p:cNvPr id="0" name="Picture 2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9400" y="2895600"/>
                        <a:ext cx="1538288" cy="477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4777" name="Object 25"/>
          <p:cNvGraphicFramePr>
            <a:graphicFrameLocks noChangeAspect="1"/>
          </p:cNvGraphicFramePr>
          <p:nvPr/>
        </p:nvGraphicFramePr>
        <p:xfrm>
          <a:off x="2590800" y="3886200"/>
          <a:ext cx="2143125" cy="477838"/>
        </p:xfrm>
        <a:graphic>
          <a:graphicData uri="http://schemas.openxmlformats.org/presentationml/2006/ole">
            <mc:AlternateContent xmlns:mc="http://schemas.openxmlformats.org/markup-compatibility/2006">
              <mc:Choice xmlns:v="urn:schemas-microsoft-com:vml" Requires="v">
                <p:oleObj spid="_x0000_s74784" name="Equation" r:id="rId5" imgW="1079280" imgH="241200" progId="Equation.3">
                  <p:embed/>
                </p:oleObj>
              </mc:Choice>
              <mc:Fallback>
                <p:oleObj name="Equation" r:id="rId5" imgW="1079280" imgH="241200" progId="Equation.3">
                  <p:embed/>
                  <p:pic>
                    <p:nvPicPr>
                      <p:cNvPr id="0" name="Picture 2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2590800" y="3886200"/>
                        <a:ext cx="2143125" cy="477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74779" name="Object 27"/>
          <p:cNvGraphicFramePr>
            <a:graphicFrameLocks noChangeAspect="1"/>
          </p:cNvGraphicFramePr>
          <p:nvPr/>
        </p:nvGraphicFramePr>
        <p:xfrm>
          <a:off x="2590800" y="5105400"/>
          <a:ext cx="2057400" cy="495300"/>
        </p:xfrm>
        <a:graphic>
          <a:graphicData uri="http://schemas.openxmlformats.org/presentationml/2006/ole">
            <mc:AlternateContent xmlns:mc="http://schemas.openxmlformats.org/markup-compatibility/2006">
              <mc:Choice xmlns:v="urn:schemas-microsoft-com:vml" Requires="v">
                <p:oleObj spid="_x0000_s74785" name="Equation" r:id="rId7" imgW="1054080" imgH="253800" progId="Equation.3">
                  <p:embed/>
                </p:oleObj>
              </mc:Choice>
              <mc:Fallback>
                <p:oleObj name="Equation" r:id="rId7" imgW="1054080" imgH="253800" progId="Equation.3">
                  <p:embed/>
                  <p:pic>
                    <p:nvPicPr>
                      <p:cNvPr id="0" name="Picture 27"/>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590800" y="5105400"/>
                        <a:ext cx="2057400" cy="49530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4002"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Eigenvalues and </a:t>
            </a:r>
            <a:r>
              <a:rPr lang="en-US" sz="3200" b="1" dirty="0" err="1">
                <a:solidFill>
                  <a:srgbClr val="2125D7"/>
                </a:solidFill>
                <a:latin typeface="+mn-lt"/>
                <a:cs typeface="Times New Roman" pitchFamily="18" charset="0"/>
              </a:rPr>
              <a:t>Eigenfunctions</a:t>
            </a:r>
            <a:r>
              <a:rPr lang="en-US" sz="3200" b="1" dirty="0">
                <a:solidFill>
                  <a:srgbClr val="2125D7"/>
                </a:solidFill>
                <a:latin typeface="+mn-lt"/>
                <a:cs typeface="Times New Roman" pitchFamily="18" charset="0"/>
              </a:rPr>
              <a:t> </a:t>
            </a:r>
            <a:r>
              <a:rPr lang="en-US" sz="2400" b="1" dirty="0">
                <a:solidFill>
                  <a:srgbClr val="2125D7"/>
                </a:solidFill>
                <a:latin typeface="+mn-lt"/>
                <a:cs typeface="Times New Roman" pitchFamily="18" charset="0"/>
              </a:rPr>
              <a:t>(4 of 8)</a:t>
            </a:r>
          </a:p>
        </p:txBody>
      </p:sp>
      <p:sp>
        <p:nvSpPr>
          <p:cNvPr id="384003" name="Rectangle 3"/>
          <p:cNvSpPr>
            <a:spLocks noGrp="1" noChangeArrowheads="1"/>
          </p:cNvSpPr>
          <p:nvPr>
            <p:ph idx="1"/>
          </p:nvPr>
        </p:nvSpPr>
        <p:spPr>
          <a:xfrm>
            <a:off x="685800" y="1676400"/>
            <a:ext cx="8229600" cy="5029200"/>
          </a:xfrm>
        </p:spPr>
        <p:txBody>
          <a:bodyPr/>
          <a:lstStyle/>
          <a:p>
            <a:r>
              <a:rPr lang="en-US" sz="2400"/>
              <a:t>Thus we have the following two boundary value problems:</a:t>
            </a:r>
          </a:p>
          <a:p>
            <a:endParaRPr lang="en-US" sz="2400"/>
          </a:p>
          <a:p>
            <a:endParaRPr lang="en-US" sz="2400"/>
          </a:p>
          <a:p>
            <a:r>
              <a:rPr lang="en-US" sz="2400"/>
              <a:t>As shown previously in this chapter, it follows that</a:t>
            </a:r>
          </a:p>
          <a:p>
            <a:endParaRPr lang="en-US" sz="2400"/>
          </a:p>
          <a:p>
            <a:r>
              <a:rPr lang="en-US" sz="2400"/>
              <a:t>With these values for </a:t>
            </a:r>
            <a:r>
              <a:rPr lang="en-US" sz="2400" i="1">
                <a:sym typeface="Symbol" pitchFamily="18" charset="2"/>
              </a:rPr>
              <a:t></a:t>
            </a:r>
            <a:r>
              <a:rPr lang="en-US" sz="2400">
                <a:sym typeface="Symbol" pitchFamily="18" charset="2"/>
              </a:rPr>
              <a:t>, the solution to the equation</a:t>
            </a:r>
          </a:p>
          <a:p>
            <a:endParaRPr lang="en-US" sz="2000">
              <a:sym typeface="Symbol" pitchFamily="18" charset="2"/>
            </a:endParaRPr>
          </a:p>
          <a:p>
            <a:pPr>
              <a:buFontTx/>
              <a:buNone/>
            </a:pPr>
            <a:r>
              <a:rPr lang="en-US" sz="2400">
                <a:sym typeface="Symbol" pitchFamily="18" charset="2"/>
              </a:rPr>
              <a:t>	is </a:t>
            </a:r>
          </a:p>
          <a:p>
            <a:pPr>
              <a:buFontTx/>
              <a:buNone/>
            </a:pPr>
            <a:endParaRPr lang="en-US" sz="2400">
              <a:sym typeface="Symbol" pitchFamily="18" charset="2"/>
            </a:endParaRPr>
          </a:p>
          <a:p>
            <a:pPr>
              <a:buFontTx/>
              <a:buNone/>
            </a:pPr>
            <a:r>
              <a:rPr lang="en-US" sz="2400">
                <a:sym typeface="Symbol" pitchFamily="18" charset="2"/>
              </a:rPr>
              <a:t>	where </a:t>
            </a:r>
            <a:r>
              <a:rPr lang="en-US" sz="2400" i="1">
                <a:sym typeface="Symbol" pitchFamily="18" charset="2"/>
              </a:rPr>
              <a:t>k</a:t>
            </a:r>
            <a:r>
              <a:rPr lang="en-US" sz="2400" baseline="-25000">
                <a:sym typeface="Symbol" pitchFamily="18" charset="2"/>
              </a:rPr>
              <a:t>1</a:t>
            </a:r>
            <a:r>
              <a:rPr lang="en-US" sz="2400">
                <a:sym typeface="Symbol" pitchFamily="18" charset="2"/>
              </a:rPr>
              <a:t>, </a:t>
            </a:r>
            <a:r>
              <a:rPr lang="en-US" sz="2400" i="1">
                <a:sym typeface="Symbol" pitchFamily="18" charset="2"/>
              </a:rPr>
              <a:t>k</a:t>
            </a:r>
            <a:r>
              <a:rPr lang="en-US" sz="2400" baseline="-25000">
                <a:sym typeface="Symbol" pitchFamily="18" charset="2"/>
              </a:rPr>
              <a:t>2</a:t>
            </a:r>
            <a:r>
              <a:rPr lang="en-US" sz="2400">
                <a:sym typeface="Symbol" pitchFamily="18" charset="2"/>
              </a:rPr>
              <a:t> are constants.  Since </a:t>
            </a:r>
            <a:r>
              <a:rPr lang="en-US" sz="2400" i="1">
                <a:sym typeface="Symbol" pitchFamily="18" charset="2"/>
              </a:rPr>
              <a:t>X</a:t>
            </a:r>
            <a:r>
              <a:rPr lang="en-US" sz="2400">
                <a:sym typeface="Symbol" pitchFamily="18" charset="2"/>
              </a:rPr>
              <a:t>(0) = 0, </a:t>
            </a:r>
            <a:r>
              <a:rPr lang="en-US" sz="2400" i="1">
                <a:sym typeface="Symbol" pitchFamily="18" charset="2"/>
              </a:rPr>
              <a:t>k</a:t>
            </a:r>
            <a:r>
              <a:rPr lang="en-US" sz="2400" baseline="-25000">
                <a:sym typeface="Symbol" pitchFamily="18" charset="2"/>
              </a:rPr>
              <a:t>1</a:t>
            </a:r>
            <a:r>
              <a:rPr lang="en-US" sz="2400">
                <a:sym typeface="Symbol" pitchFamily="18" charset="2"/>
              </a:rPr>
              <a:t> = 0, and hence</a:t>
            </a:r>
          </a:p>
        </p:txBody>
      </p:sp>
      <p:graphicFrame>
        <p:nvGraphicFramePr>
          <p:cNvPr id="384004" name="Object 4"/>
          <p:cNvGraphicFramePr>
            <a:graphicFrameLocks noChangeAspect="1"/>
          </p:cNvGraphicFramePr>
          <p:nvPr/>
        </p:nvGraphicFramePr>
        <p:xfrm>
          <a:off x="1371600" y="3429000"/>
          <a:ext cx="5937250" cy="447675"/>
        </p:xfrm>
        <a:graphic>
          <a:graphicData uri="http://schemas.openxmlformats.org/presentationml/2006/ole">
            <mc:AlternateContent xmlns:mc="http://schemas.openxmlformats.org/markup-compatibility/2006">
              <mc:Choice xmlns:v="urn:schemas-microsoft-com:vml" Requires="v">
                <p:oleObj spid="_x0000_s384018" name="Equation" r:id="rId3" imgW="3200400" imgH="241200" progId="Equation.3">
                  <p:embed/>
                </p:oleObj>
              </mc:Choice>
              <mc:Fallback>
                <p:oleObj name="Equation" r:id="rId3" imgW="3200400" imgH="241200"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3429000"/>
                        <a:ext cx="5937250" cy="4476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4009" name="Object 9"/>
          <p:cNvGraphicFramePr>
            <a:graphicFrameLocks noChangeAspect="1"/>
          </p:cNvGraphicFramePr>
          <p:nvPr/>
        </p:nvGraphicFramePr>
        <p:xfrm>
          <a:off x="1371600" y="2133600"/>
          <a:ext cx="4114800" cy="842963"/>
        </p:xfrm>
        <a:graphic>
          <a:graphicData uri="http://schemas.openxmlformats.org/presentationml/2006/ole">
            <mc:AlternateContent xmlns:mc="http://schemas.openxmlformats.org/markup-compatibility/2006">
              <mc:Choice xmlns:v="urn:schemas-microsoft-com:vml" Requires="v">
                <p:oleObj spid="_x0000_s384019" name="Equation" r:id="rId5" imgW="2108160" imgH="431640" progId="Equation.3">
                  <p:embed/>
                </p:oleObj>
              </mc:Choice>
              <mc:Fallback>
                <p:oleObj name="Equation" r:id="rId5" imgW="2108160" imgH="431640" progId="Equation.3">
                  <p:embed/>
                  <p:pic>
                    <p:nvPicPr>
                      <p:cNvPr id="0" name="Picture 9"/>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1600" y="2133600"/>
                        <a:ext cx="4114800" cy="8429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4010" name="Object 10"/>
          <p:cNvGraphicFramePr>
            <a:graphicFrameLocks noChangeAspect="1"/>
          </p:cNvGraphicFramePr>
          <p:nvPr/>
        </p:nvGraphicFramePr>
        <p:xfrm>
          <a:off x="1323975" y="5105400"/>
          <a:ext cx="5067300" cy="415925"/>
        </p:xfrm>
        <a:graphic>
          <a:graphicData uri="http://schemas.openxmlformats.org/presentationml/2006/ole">
            <mc:AlternateContent xmlns:mc="http://schemas.openxmlformats.org/markup-compatibility/2006">
              <mc:Choice xmlns:v="urn:schemas-microsoft-com:vml" Requires="v">
                <p:oleObj spid="_x0000_s384020" name="Equation" r:id="rId7" imgW="2616120" imgH="215640" progId="Equation.3">
                  <p:embed/>
                </p:oleObj>
              </mc:Choice>
              <mc:Fallback>
                <p:oleObj name="Equation" r:id="rId7" imgW="2616120" imgH="215640" progId="Equation.3">
                  <p:embed/>
                  <p:pic>
                    <p:nvPicPr>
                      <p:cNvPr id="0" name="Picture 10"/>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23975" y="5105400"/>
                        <a:ext cx="5067300" cy="415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4011" name="Object 11"/>
          <p:cNvGraphicFramePr>
            <a:graphicFrameLocks noChangeAspect="1"/>
          </p:cNvGraphicFramePr>
          <p:nvPr/>
        </p:nvGraphicFramePr>
        <p:xfrm>
          <a:off x="1676400" y="4419600"/>
          <a:ext cx="1555750" cy="376238"/>
        </p:xfrm>
        <a:graphic>
          <a:graphicData uri="http://schemas.openxmlformats.org/presentationml/2006/ole">
            <mc:AlternateContent xmlns:mc="http://schemas.openxmlformats.org/markup-compatibility/2006">
              <mc:Choice xmlns:v="urn:schemas-microsoft-com:vml" Requires="v">
                <p:oleObj spid="_x0000_s384021" name="Equation" r:id="rId9" imgW="838080" imgH="203040" progId="Equation.3">
                  <p:embed/>
                </p:oleObj>
              </mc:Choice>
              <mc:Fallback>
                <p:oleObj name="Equation" r:id="rId9" imgW="838080" imgH="203040" progId="Equation.3">
                  <p:embed/>
                  <p:pic>
                    <p:nvPicPr>
                      <p:cNvPr id="0" name="Picture 11"/>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676400" y="4419600"/>
                        <a:ext cx="1555750" cy="3762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4012" name="Object 12"/>
          <p:cNvGraphicFramePr>
            <a:graphicFrameLocks noChangeAspect="1"/>
          </p:cNvGraphicFramePr>
          <p:nvPr/>
        </p:nvGraphicFramePr>
        <p:xfrm>
          <a:off x="1450975" y="6096000"/>
          <a:ext cx="2828925" cy="415925"/>
        </p:xfrm>
        <a:graphic>
          <a:graphicData uri="http://schemas.openxmlformats.org/presentationml/2006/ole">
            <mc:AlternateContent xmlns:mc="http://schemas.openxmlformats.org/markup-compatibility/2006">
              <mc:Choice xmlns:v="urn:schemas-microsoft-com:vml" Requires="v">
                <p:oleObj spid="_x0000_s384022" name="Equation" r:id="rId11" imgW="1460160" imgH="215640" progId="Equation.3">
                  <p:embed/>
                </p:oleObj>
              </mc:Choice>
              <mc:Fallback>
                <p:oleObj name="Equation" r:id="rId11" imgW="1460160" imgH="215640" progId="Equation.3">
                  <p:embed/>
                  <p:pic>
                    <p:nvPicPr>
                      <p:cNvPr id="0" name="Picture 12"/>
                      <p:cNvPicPr>
                        <a:picLocks noChangeAspect="1" noChangeArrowheads="1"/>
                      </p:cNvPicPr>
                      <p:nvPr/>
                    </p:nvPicPr>
                    <p:blipFill>
                      <a:blip r:embed="rId12">
                        <a:extLst>
                          <a:ext uri="{28A0092B-C50C-407E-A947-70E740481C1C}">
                            <a14:useLocalDpi xmlns:a14="http://schemas.microsoft.com/office/drawing/2010/main" val="0"/>
                          </a:ext>
                        </a:extLst>
                      </a:blip>
                      <a:srcRect/>
                      <a:stretch>
                        <a:fillRect/>
                      </a:stretch>
                    </p:blipFill>
                    <p:spPr bwMode="auto">
                      <a:xfrm>
                        <a:off x="1450975" y="6096000"/>
                        <a:ext cx="2828925" cy="4159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5026"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Fundamental Solutions     </a:t>
            </a:r>
            <a:r>
              <a:rPr lang="en-US" sz="2400" b="1" dirty="0">
                <a:solidFill>
                  <a:srgbClr val="2125D7"/>
                </a:solidFill>
                <a:latin typeface="+mn-lt"/>
                <a:cs typeface="Times New Roman" pitchFamily="18" charset="0"/>
              </a:rPr>
              <a:t>(5 of 8)</a:t>
            </a:r>
          </a:p>
        </p:txBody>
      </p:sp>
      <p:sp>
        <p:nvSpPr>
          <p:cNvPr id="385027" name="Rectangle 3"/>
          <p:cNvSpPr>
            <a:spLocks noGrp="1" noChangeArrowheads="1"/>
          </p:cNvSpPr>
          <p:nvPr>
            <p:ph idx="1"/>
          </p:nvPr>
        </p:nvSpPr>
        <p:spPr>
          <a:xfrm>
            <a:off x="685800" y="1676400"/>
            <a:ext cx="8229600" cy="5181600"/>
          </a:xfrm>
        </p:spPr>
        <p:txBody>
          <a:bodyPr/>
          <a:lstStyle/>
          <a:p>
            <a:r>
              <a:rPr lang="en-US" sz="2400"/>
              <a:t>Thus our fundamental solutions have the form</a:t>
            </a:r>
          </a:p>
          <a:p>
            <a:endParaRPr lang="en-US" sz="2400"/>
          </a:p>
          <a:p>
            <a:pPr>
              <a:buFontTx/>
              <a:buNone/>
            </a:pPr>
            <a:r>
              <a:rPr lang="en-US" sz="2400"/>
              <a:t>	where we neglect arbitrary constants of proportionality.</a:t>
            </a:r>
          </a:p>
          <a:p>
            <a:r>
              <a:rPr lang="en-US" sz="2400">
                <a:sym typeface="Symbol" pitchFamily="18" charset="2"/>
              </a:rPr>
              <a:t>To satisfy the boundary condition at </a:t>
            </a:r>
            <a:r>
              <a:rPr lang="en-US" sz="2400" i="1">
                <a:sym typeface="Symbol" pitchFamily="18" charset="2"/>
              </a:rPr>
              <a:t>x</a:t>
            </a:r>
            <a:r>
              <a:rPr lang="en-US" sz="2400">
                <a:sym typeface="Symbol" pitchFamily="18" charset="2"/>
              </a:rPr>
              <a:t> = </a:t>
            </a:r>
            <a:r>
              <a:rPr lang="en-US" sz="2400" i="1">
                <a:sym typeface="Symbol" pitchFamily="18" charset="2"/>
              </a:rPr>
              <a:t>a</a:t>
            </a:r>
            <a:r>
              <a:rPr lang="en-US" sz="2400">
                <a:sym typeface="Symbol" pitchFamily="18" charset="2"/>
              </a:rPr>
              <a:t>, </a:t>
            </a:r>
          </a:p>
          <a:p>
            <a:endParaRPr lang="en-US" sz="2400">
              <a:sym typeface="Symbol" pitchFamily="18" charset="2"/>
            </a:endParaRPr>
          </a:p>
          <a:p>
            <a:pPr>
              <a:buFontTx/>
              <a:buNone/>
            </a:pPr>
            <a:r>
              <a:rPr lang="en-US" sz="2400">
                <a:sym typeface="Symbol" pitchFamily="18" charset="2"/>
              </a:rPr>
              <a:t>	we assume</a:t>
            </a:r>
          </a:p>
          <a:p>
            <a:pPr>
              <a:buFontTx/>
              <a:buNone/>
            </a:pPr>
            <a:endParaRPr lang="en-US" sz="2400">
              <a:sym typeface="Symbol" pitchFamily="18" charset="2"/>
            </a:endParaRPr>
          </a:p>
          <a:p>
            <a:pPr>
              <a:buFontTx/>
              <a:buNone/>
            </a:pPr>
            <a:r>
              <a:rPr lang="en-US" sz="1600"/>
              <a:t>	</a:t>
            </a:r>
          </a:p>
          <a:p>
            <a:pPr>
              <a:buFontTx/>
              <a:buNone/>
            </a:pPr>
            <a:r>
              <a:rPr lang="en-US" sz="2400"/>
              <a:t>	where the </a:t>
            </a:r>
            <a:r>
              <a:rPr lang="en-US" sz="2400" i="1"/>
              <a:t>c</a:t>
            </a:r>
            <a:r>
              <a:rPr lang="en-US" sz="2400" i="1" baseline="-25000"/>
              <a:t>n</a:t>
            </a:r>
            <a:r>
              <a:rPr lang="en-US" sz="2400"/>
              <a:t> are chosen so that the initial condition is satisfied. </a:t>
            </a:r>
          </a:p>
        </p:txBody>
      </p:sp>
      <p:graphicFrame>
        <p:nvGraphicFramePr>
          <p:cNvPr id="385028" name="Object 4"/>
          <p:cNvGraphicFramePr>
            <a:graphicFrameLocks noChangeAspect="1"/>
          </p:cNvGraphicFramePr>
          <p:nvPr/>
        </p:nvGraphicFramePr>
        <p:xfrm>
          <a:off x="1447800" y="2133600"/>
          <a:ext cx="6350000" cy="455613"/>
        </p:xfrm>
        <a:graphic>
          <a:graphicData uri="http://schemas.openxmlformats.org/presentationml/2006/ole">
            <mc:AlternateContent xmlns:mc="http://schemas.openxmlformats.org/markup-compatibility/2006">
              <mc:Choice xmlns:v="urn:schemas-microsoft-com:vml" Requires="v">
                <p:oleObj spid="_x0000_s385034" name="Equation" r:id="rId3" imgW="3174840" imgH="228600" progId="Equation.3">
                  <p:embed/>
                </p:oleObj>
              </mc:Choice>
              <mc:Fallback>
                <p:oleObj name="Equation" r:id="rId3" imgW="3174840" imgH="228600"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2133600"/>
                        <a:ext cx="6350000" cy="455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5029" name="Object 5"/>
          <p:cNvGraphicFramePr>
            <a:graphicFrameLocks noChangeAspect="1"/>
          </p:cNvGraphicFramePr>
          <p:nvPr/>
        </p:nvGraphicFramePr>
        <p:xfrm>
          <a:off x="1587500" y="3454400"/>
          <a:ext cx="3302000" cy="404813"/>
        </p:xfrm>
        <a:graphic>
          <a:graphicData uri="http://schemas.openxmlformats.org/presentationml/2006/ole">
            <mc:AlternateContent xmlns:mc="http://schemas.openxmlformats.org/markup-compatibility/2006">
              <mc:Choice xmlns:v="urn:schemas-microsoft-com:vml" Requires="v">
                <p:oleObj spid="_x0000_s385035" name="Equation" r:id="rId5" imgW="1650960" imgH="203040" progId="Equation.3">
                  <p:embed/>
                </p:oleObj>
              </mc:Choice>
              <mc:Fallback>
                <p:oleObj name="Equation" r:id="rId5" imgW="1650960" imgH="203040" progId="Equation.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87500" y="3454400"/>
                        <a:ext cx="3302000" cy="4048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5030" name="Object 6"/>
          <p:cNvGraphicFramePr>
            <a:graphicFrameLocks noChangeAspect="1"/>
          </p:cNvGraphicFramePr>
          <p:nvPr/>
        </p:nvGraphicFramePr>
        <p:xfrm>
          <a:off x="1487488" y="4191000"/>
          <a:ext cx="6627812" cy="836613"/>
        </p:xfrm>
        <a:graphic>
          <a:graphicData uri="http://schemas.openxmlformats.org/presentationml/2006/ole">
            <mc:AlternateContent xmlns:mc="http://schemas.openxmlformats.org/markup-compatibility/2006">
              <mc:Choice xmlns:v="urn:schemas-microsoft-com:vml" Requires="v">
                <p:oleObj spid="_x0000_s385036" name="Equation" r:id="rId7" imgW="3403440" imgH="431640" progId="Equation.3">
                  <p:embed/>
                </p:oleObj>
              </mc:Choice>
              <mc:Fallback>
                <p:oleObj name="Equation" r:id="rId7" imgW="3403440" imgH="431640" progId="Equation.3">
                  <p:embed/>
                  <p:pic>
                    <p:nvPicPr>
                      <p:cNvPr id="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87488" y="4191000"/>
                        <a:ext cx="6627812" cy="836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8098"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Initial Condition     </a:t>
            </a:r>
            <a:r>
              <a:rPr lang="en-US" sz="2400" b="1" dirty="0">
                <a:solidFill>
                  <a:srgbClr val="2125D7"/>
                </a:solidFill>
                <a:latin typeface="+mn-lt"/>
                <a:cs typeface="Times New Roman" pitchFamily="18" charset="0"/>
              </a:rPr>
              <a:t>(6 of 8)</a:t>
            </a:r>
          </a:p>
        </p:txBody>
      </p:sp>
      <p:sp>
        <p:nvSpPr>
          <p:cNvPr id="388099" name="Rectangle 3"/>
          <p:cNvSpPr>
            <a:spLocks noGrp="1" noChangeArrowheads="1"/>
          </p:cNvSpPr>
          <p:nvPr>
            <p:ph idx="1"/>
          </p:nvPr>
        </p:nvSpPr>
        <p:spPr>
          <a:xfrm>
            <a:off x="685800" y="1676400"/>
            <a:ext cx="8229600" cy="5181600"/>
          </a:xfrm>
        </p:spPr>
        <p:txBody>
          <a:bodyPr/>
          <a:lstStyle/>
          <a:p>
            <a:r>
              <a:rPr lang="en-US" sz="2400"/>
              <a:t>Thus </a:t>
            </a:r>
            <a:endParaRPr lang="en-US" sz="2400">
              <a:sym typeface="Symbol" pitchFamily="18" charset="2"/>
            </a:endParaRPr>
          </a:p>
          <a:p>
            <a:pPr>
              <a:buFontTx/>
              <a:buNone/>
            </a:pPr>
            <a:endParaRPr lang="en-US" sz="2400">
              <a:sym typeface="Symbol" pitchFamily="18" charset="2"/>
            </a:endParaRPr>
          </a:p>
          <a:p>
            <a:pPr>
              <a:buFontTx/>
              <a:buNone/>
            </a:pPr>
            <a:r>
              <a:rPr lang="en-US" sz="1600"/>
              <a:t>	</a:t>
            </a:r>
          </a:p>
          <a:p>
            <a:pPr>
              <a:buFontTx/>
              <a:buNone/>
            </a:pPr>
            <a:r>
              <a:rPr lang="en-US" sz="2400"/>
              <a:t>	where the </a:t>
            </a:r>
            <a:r>
              <a:rPr lang="en-US" sz="2400" i="1"/>
              <a:t>c</a:t>
            </a:r>
            <a:r>
              <a:rPr lang="en-US" sz="2400" i="1" baseline="-25000"/>
              <a:t>n</a:t>
            </a:r>
            <a:r>
              <a:rPr lang="en-US" sz="2400"/>
              <a:t> are chosen so that the initial condition is satisfied:</a:t>
            </a:r>
          </a:p>
          <a:p>
            <a:pPr>
              <a:buFontTx/>
              <a:buNone/>
            </a:pPr>
            <a:endParaRPr lang="en-US" sz="2400"/>
          </a:p>
          <a:p>
            <a:pPr>
              <a:buFontTx/>
              <a:buNone/>
            </a:pPr>
            <a:endParaRPr lang="en-US" sz="1600"/>
          </a:p>
          <a:p>
            <a:r>
              <a:rPr lang="en-US" sz="2400"/>
              <a:t>Hence</a:t>
            </a:r>
          </a:p>
          <a:p>
            <a:pPr>
              <a:buFontTx/>
              <a:buNone/>
            </a:pPr>
            <a:endParaRPr lang="en-US" sz="1800"/>
          </a:p>
          <a:p>
            <a:pPr>
              <a:buFontTx/>
              <a:buNone/>
            </a:pPr>
            <a:r>
              <a:rPr lang="en-US" sz="2400"/>
              <a:t>	</a:t>
            </a:r>
          </a:p>
          <a:p>
            <a:pPr>
              <a:buFontTx/>
              <a:buNone/>
            </a:pPr>
            <a:r>
              <a:rPr lang="en-US" sz="2400"/>
              <a:t>	or </a:t>
            </a:r>
          </a:p>
        </p:txBody>
      </p:sp>
      <p:graphicFrame>
        <p:nvGraphicFramePr>
          <p:cNvPr id="388102" name="Object 6"/>
          <p:cNvGraphicFramePr>
            <a:graphicFrameLocks noChangeAspect="1"/>
          </p:cNvGraphicFramePr>
          <p:nvPr/>
        </p:nvGraphicFramePr>
        <p:xfrm>
          <a:off x="1447800" y="4495800"/>
          <a:ext cx="4535488" cy="763588"/>
        </p:xfrm>
        <a:graphic>
          <a:graphicData uri="http://schemas.openxmlformats.org/presentationml/2006/ole">
            <mc:AlternateContent xmlns:mc="http://schemas.openxmlformats.org/markup-compatibility/2006">
              <mc:Choice xmlns:v="urn:schemas-microsoft-com:vml" Requires="v">
                <p:oleObj spid="_x0000_s388111" name="Equation" r:id="rId3" imgW="2552400" imgH="431640" progId="Equation.3">
                  <p:embed/>
                </p:oleObj>
              </mc:Choice>
              <mc:Fallback>
                <p:oleObj name="Equation" r:id="rId3" imgW="2552400" imgH="431640" progId="Equation.3">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47800" y="4495800"/>
                        <a:ext cx="4535488" cy="7635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8104" name="Object 8"/>
          <p:cNvGraphicFramePr>
            <a:graphicFrameLocks noChangeAspect="1"/>
          </p:cNvGraphicFramePr>
          <p:nvPr/>
        </p:nvGraphicFramePr>
        <p:xfrm>
          <a:off x="1447800" y="3352800"/>
          <a:ext cx="5213350" cy="765175"/>
        </p:xfrm>
        <a:graphic>
          <a:graphicData uri="http://schemas.openxmlformats.org/presentationml/2006/ole">
            <mc:AlternateContent xmlns:mc="http://schemas.openxmlformats.org/markup-compatibility/2006">
              <mc:Choice xmlns:v="urn:schemas-microsoft-com:vml" Requires="v">
                <p:oleObj spid="_x0000_s388112" name="Equation" r:id="rId5" imgW="2933640" imgH="431640" progId="Equation.3">
                  <p:embed/>
                </p:oleObj>
              </mc:Choice>
              <mc:Fallback>
                <p:oleObj name="Equation" r:id="rId5" imgW="2933640" imgH="431640" progId="Equation.3">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47800" y="3352800"/>
                        <a:ext cx="5213350" cy="765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8105" name="Object 9"/>
          <p:cNvGraphicFramePr>
            <a:graphicFrameLocks noChangeAspect="1"/>
          </p:cNvGraphicFramePr>
          <p:nvPr/>
        </p:nvGraphicFramePr>
        <p:xfrm>
          <a:off x="1447800" y="1981200"/>
          <a:ext cx="4821238" cy="836613"/>
        </p:xfrm>
        <a:graphic>
          <a:graphicData uri="http://schemas.openxmlformats.org/presentationml/2006/ole">
            <mc:AlternateContent xmlns:mc="http://schemas.openxmlformats.org/markup-compatibility/2006">
              <mc:Choice xmlns:v="urn:schemas-microsoft-com:vml" Requires="v">
                <p:oleObj spid="_x0000_s388113" name="Equation" r:id="rId7" imgW="2476440" imgH="431640" progId="Equation.3">
                  <p:embed/>
                </p:oleObj>
              </mc:Choice>
              <mc:Fallback>
                <p:oleObj name="Equation" r:id="rId7" imgW="2476440" imgH="431640" progId="Equation.3">
                  <p:embed/>
                  <p:pic>
                    <p:nvPicPr>
                      <p:cNvPr id="0" name="Picture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47800" y="1981200"/>
                        <a:ext cx="4821238" cy="836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8106" name="Object 10"/>
          <p:cNvGraphicFramePr>
            <a:graphicFrameLocks noChangeAspect="1"/>
          </p:cNvGraphicFramePr>
          <p:nvPr/>
        </p:nvGraphicFramePr>
        <p:xfrm>
          <a:off x="1370013" y="5605463"/>
          <a:ext cx="4692650" cy="831850"/>
        </p:xfrm>
        <a:graphic>
          <a:graphicData uri="http://schemas.openxmlformats.org/presentationml/2006/ole">
            <mc:AlternateContent xmlns:mc="http://schemas.openxmlformats.org/markup-compatibility/2006">
              <mc:Choice xmlns:v="urn:schemas-microsoft-com:vml" Requires="v">
                <p:oleObj spid="_x0000_s388114" name="Equation" r:id="rId9" imgW="2641320" imgH="469800" progId="Equation.3">
                  <p:embed/>
                </p:oleObj>
              </mc:Choice>
              <mc:Fallback>
                <p:oleObj name="Equation" r:id="rId9" imgW="2641320" imgH="469800" progId="Equation.3">
                  <p:embed/>
                  <p:pic>
                    <p:nvPicPr>
                      <p:cNvPr id="0" name="Picture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370013" y="5605463"/>
                        <a:ext cx="4692650" cy="831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6050"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Solution     </a:t>
            </a:r>
            <a:r>
              <a:rPr lang="en-US" sz="2400" b="1" dirty="0">
                <a:solidFill>
                  <a:srgbClr val="2125D7"/>
                </a:solidFill>
                <a:latin typeface="+mn-lt"/>
                <a:cs typeface="Times New Roman" pitchFamily="18" charset="0"/>
              </a:rPr>
              <a:t>(7 of 8)</a:t>
            </a:r>
          </a:p>
        </p:txBody>
      </p:sp>
      <p:sp>
        <p:nvSpPr>
          <p:cNvPr id="386051" name="Rectangle 3"/>
          <p:cNvSpPr>
            <a:spLocks noGrp="1" noChangeArrowheads="1"/>
          </p:cNvSpPr>
          <p:nvPr>
            <p:ph idx="1"/>
          </p:nvPr>
        </p:nvSpPr>
        <p:spPr>
          <a:xfrm>
            <a:off x="685800" y="1676400"/>
            <a:ext cx="8229600" cy="5181600"/>
          </a:xfrm>
        </p:spPr>
        <p:txBody>
          <a:bodyPr/>
          <a:lstStyle/>
          <a:p>
            <a:r>
              <a:rPr lang="en-US" sz="2400"/>
              <a:t>Therefore the solution to the Dirichlet problem </a:t>
            </a:r>
          </a:p>
          <a:p>
            <a:endParaRPr lang="en-US" sz="2400"/>
          </a:p>
          <a:p>
            <a:endParaRPr lang="en-US" sz="2400"/>
          </a:p>
          <a:p>
            <a:endParaRPr lang="en-US" sz="2800"/>
          </a:p>
          <a:p>
            <a:pPr>
              <a:buFontTx/>
              <a:buNone/>
            </a:pPr>
            <a:r>
              <a:rPr lang="en-US" sz="2400"/>
              <a:t>	is given by  </a:t>
            </a:r>
          </a:p>
          <a:p>
            <a:pPr>
              <a:buFontTx/>
              <a:buNone/>
            </a:pPr>
            <a:endParaRPr lang="en-US" sz="2400"/>
          </a:p>
          <a:p>
            <a:pPr>
              <a:buFontTx/>
              <a:buNone/>
            </a:pPr>
            <a:r>
              <a:rPr lang="en-US" sz="2400"/>
              <a:t>	</a:t>
            </a:r>
          </a:p>
          <a:p>
            <a:pPr>
              <a:buFontTx/>
              <a:buNone/>
            </a:pPr>
            <a:r>
              <a:rPr lang="en-US" sz="2400"/>
              <a:t>	where</a:t>
            </a:r>
          </a:p>
        </p:txBody>
      </p:sp>
      <p:graphicFrame>
        <p:nvGraphicFramePr>
          <p:cNvPr id="386056" name="Object 8"/>
          <p:cNvGraphicFramePr>
            <a:graphicFrameLocks noChangeAspect="1"/>
          </p:cNvGraphicFramePr>
          <p:nvPr/>
        </p:nvGraphicFramePr>
        <p:xfrm>
          <a:off x="1371600" y="5376863"/>
          <a:ext cx="4692650" cy="830262"/>
        </p:xfrm>
        <a:graphic>
          <a:graphicData uri="http://schemas.openxmlformats.org/presentationml/2006/ole">
            <mc:AlternateContent xmlns:mc="http://schemas.openxmlformats.org/markup-compatibility/2006">
              <mc:Choice xmlns:v="urn:schemas-microsoft-com:vml" Requires="v">
                <p:oleObj spid="_x0000_s386063" name="Equation" r:id="rId3" imgW="2641320" imgH="469800" progId="Equation.3">
                  <p:embed/>
                </p:oleObj>
              </mc:Choice>
              <mc:Fallback>
                <p:oleObj name="Equation" r:id="rId3" imgW="2641320" imgH="469800" progId="Equation.3">
                  <p:embed/>
                  <p:pic>
                    <p:nvPicPr>
                      <p:cNvPr id="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5376863"/>
                        <a:ext cx="4692650" cy="83026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6058" name="Object 10"/>
          <p:cNvGraphicFramePr>
            <a:graphicFrameLocks noChangeAspect="1"/>
          </p:cNvGraphicFramePr>
          <p:nvPr/>
        </p:nvGraphicFramePr>
        <p:xfrm>
          <a:off x="1447800" y="4038600"/>
          <a:ext cx="4821238" cy="836613"/>
        </p:xfrm>
        <a:graphic>
          <a:graphicData uri="http://schemas.openxmlformats.org/presentationml/2006/ole">
            <mc:AlternateContent xmlns:mc="http://schemas.openxmlformats.org/markup-compatibility/2006">
              <mc:Choice xmlns:v="urn:schemas-microsoft-com:vml" Requires="v">
                <p:oleObj spid="_x0000_s386064" name="Equation" r:id="rId5" imgW="2476440" imgH="431640" progId="Equation.3">
                  <p:embed/>
                </p:oleObj>
              </mc:Choice>
              <mc:Fallback>
                <p:oleObj name="Equation" r:id="rId5" imgW="2476440" imgH="431640" progId="Equation.3">
                  <p:embed/>
                  <p:pic>
                    <p:nvPicPr>
                      <p:cNvPr id="0"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447800" y="4038600"/>
                        <a:ext cx="4821238" cy="836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6059" name="Object 11"/>
          <p:cNvGraphicFramePr>
            <a:graphicFrameLocks noChangeAspect="1"/>
          </p:cNvGraphicFramePr>
          <p:nvPr/>
        </p:nvGraphicFramePr>
        <p:xfrm>
          <a:off x="1371600" y="2133600"/>
          <a:ext cx="4368800" cy="1263650"/>
        </p:xfrm>
        <a:graphic>
          <a:graphicData uri="http://schemas.openxmlformats.org/presentationml/2006/ole">
            <mc:AlternateContent xmlns:mc="http://schemas.openxmlformats.org/markup-compatibility/2006">
              <mc:Choice xmlns:v="urn:schemas-microsoft-com:vml" Requires="v">
                <p:oleObj spid="_x0000_s386065" name="Equation" r:id="rId7" imgW="2361960" imgH="685800" progId="Equation.3">
                  <p:embed/>
                </p:oleObj>
              </mc:Choice>
              <mc:Fallback>
                <p:oleObj name="Equation" r:id="rId7" imgW="2361960" imgH="685800" progId="Equation.3">
                  <p:embed/>
                  <p:pic>
                    <p:nvPicPr>
                      <p:cNvPr id="0" name="Picture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71600" y="2133600"/>
                        <a:ext cx="4368800" cy="1263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386060" name="Picture 12" descr="C:\b\BOYCEALL\Art\ch10\w196.jpg"/>
          <p:cNvPicPr>
            <a:picLocks noChangeAspect="1" noChangeArrowheads="1"/>
          </p:cNvPicPr>
          <p:nvPr/>
        </p:nvPicPr>
        <p:blipFill>
          <a:blip r:embed="rId9"/>
          <a:srcRect/>
          <a:stretch>
            <a:fillRect/>
          </a:stretch>
        </p:blipFill>
        <p:spPr bwMode="auto">
          <a:xfrm>
            <a:off x="6096000" y="2209800"/>
            <a:ext cx="2667000" cy="15398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22"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Rapid Convergence     </a:t>
            </a:r>
            <a:r>
              <a:rPr lang="en-US" sz="2400" b="1" dirty="0">
                <a:solidFill>
                  <a:srgbClr val="2125D7"/>
                </a:solidFill>
                <a:latin typeface="+mn-lt"/>
                <a:cs typeface="Times New Roman" pitchFamily="18" charset="0"/>
              </a:rPr>
              <a:t>(8 of 8)</a:t>
            </a:r>
          </a:p>
        </p:txBody>
      </p:sp>
      <p:sp>
        <p:nvSpPr>
          <p:cNvPr id="389123" name="Rectangle 3"/>
          <p:cNvSpPr>
            <a:spLocks noGrp="1" noChangeArrowheads="1"/>
          </p:cNvSpPr>
          <p:nvPr>
            <p:ph idx="1"/>
          </p:nvPr>
        </p:nvSpPr>
        <p:spPr>
          <a:xfrm>
            <a:off x="685800" y="1676400"/>
            <a:ext cx="8229600" cy="5181600"/>
          </a:xfrm>
        </p:spPr>
        <p:txBody>
          <a:bodyPr/>
          <a:lstStyle/>
          <a:p>
            <a:r>
              <a:rPr lang="en-US" sz="2400"/>
              <a:t>Our solution is </a:t>
            </a:r>
          </a:p>
          <a:p>
            <a:endParaRPr lang="en-US" sz="2400"/>
          </a:p>
          <a:p>
            <a:pPr>
              <a:buFontTx/>
              <a:buNone/>
            </a:pPr>
            <a:r>
              <a:rPr lang="en-US" sz="1600"/>
              <a:t>	</a:t>
            </a:r>
          </a:p>
          <a:p>
            <a:pPr>
              <a:buFontTx/>
              <a:buNone/>
            </a:pPr>
            <a:r>
              <a:rPr lang="en-US" sz="2400"/>
              <a:t>	where</a:t>
            </a:r>
          </a:p>
          <a:p>
            <a:pPr>
              <a:buFontTx/>
              <a:buNone/>
            </a:pPr>
            <a:endParaRPr lang="en-US" sz="2400"/>
          </a:p>
          <a:p>
            <a:pPr>
              <a:buFontTx/>
              <a:buNone/>
            </a:pPr>
            <a:endParaRPr lang="en-US" sz="2400"/>
          </a:p>
          <a:p>
            <a:r>
              <a:rPr lang="en-US" sz="2400"/>
              <a:t>For large </a:t>
            </a:r>
            <a:r>
              <a:rPr lang="en-US" sz="2400" i="1"/>
              <a:t>n</a:t>
            </a:r>
            <a:r>
              <a:rPr lang="en-US" sz="2400"/>
              <a:t>, sinh(</a:t>
            </a:r>
            <a:r>
              <a:rPr lang="en-US" sz="2400" i="1"/>
              <a:t>x</a:t>
            </a:r>
            <a:r>
              <a:rPr lang="en-US" sz="2400"/>
              <a:t>) = (</a:t>
            </a:r>
            <a:r>
              <a:rPr lang="en-US" sz="2400" i="1">
                <a:sym typeface="Symbol" pitchFamily="18" charset="2"/>
              </a:rPr>
              <a:t>e</a:t>
            </a:r>
            <a:r>
              <a:rPr lang="en-US" sz="2400" i="1" baseline="30000">
                <a:sym typeface="Symbol" pitchFamily="18" charset="2"/>
              </a:rPr>
              <a:t>x</a:t>
            </a:r>
            <a:r>
              <a:rPr lang="en-US" sz="2400"/>
              <a:t> – </a:t>
            </a:r>
            <a:r>
              <a:rPr lang="en-US" sz="2400" i="1">
                <a:sym typeface="Symbol" pitchFamily="18" charset="2"/>
              </a:rPr>
              <a:t>e</a:t>
            </a:r>
            <a:r>
              <a:rPr lang="en-US" sz="2400" i="1" baseline="30000">
                <a:sym typeface="Symbol" pitchFamily="18" charset="2"/>
              </a:rPr>
              <a:t>-x</a:t>
            </a:r>
            <a:r>
              <a:rPr lang="en-US" sz="2400"/>
              <a:t>)/2 </a:t>
            </a:r>
            <a:r>
              <a:rPr lang="en-US" sz="2400">
                <a:sym typeface="Symbol" pitchFamily="18" charset="2"/>
              </a:rPr>
              <a:t> (</a:t>
            </a:r>
            <a:r>
              <a:rPr lang="en-US" sz="2400" i="1">
                <a:sym typeface="Symbol" pitchFamily="18" charset="2"/>
              </a:rPr>
              <a:t>e</a:t>
            </a:r>
            <a:r>
              <a:rPr lang="en-US" sz="2400" i="1" baseline="30000">
                <a:sym typeface="Symbol" pitchFamily="18" charset="2"/>
              </a:rPr>
              <a:t>x</a:t>
            </a:r>
            <a:r>
              <a:rPr lang="en-US" sz="2400">
                <a:sym typeface="Symbol" pitchFamily="18" charset="2"/>
              </a:rPr>
              <a:t>)/2 and hence</a:t>
            </a:r>
          </a:p>
          <a:p>
            <a:endParaRPr lang="en-US" sz="2400">
              <a:sym typeface="Symbol" pitchFamily="18" charset="2"/>
            </a:endParaRPr>
          </a:p>
          <a:p>
            <a:endParaRPr lang="en-US" sz="2400">
              <a:sym typeface="Symbol" pitchFamily="18" charset="2"/>
            </a:endParaRPr>
          </a:p>
          <a:p>
            <a:r>
              <a:rPr lang="en-US" sz="2400">
                <a:sym typeface="Symbol" pitchFamily="18" charset="2"/>
              </a:rPr>
              <a:t>Thus this factor has the character of a negative exponential.  </a:t>
            </a:r>
          </a:p>
          <a:p>
            <a:r>
              <a:rPr lang="en-US" sz="2400">
                <a:sym typeface="Symbol" pitchFamily="18" charset="2"/>
              </a:rPr>
              <a:t>The series representation of </a:t>
            </a:r>
            <a:r>
              <a:rPr lang="en-US" sz="2400" i="1">
                <a:sym typeface="Symbol" pitchFamily="18" charset="2"/>
              </a:rPr>
              <a:t>u</a:t>
            </a:r>
            <a:r>
              <a:rPr lang="en-US" sz="2400">
                <a:sym typeface="Symbol" pitchFamily="18" charset="2"/>
              </a:rPr>
              <a:t>(</a:t>
            </a:r>
            <a:r>
              <a:rPr lang="en-US" sz="2400" i="1">
                <a:sym typeface="Symbol" pitchFamily="18" charset="2"/>
              </a:rPr>
              <a:t>x</a:t>
            </a:r>
            <a:r>
              <a:rPr lang="en-US" sz="2400">
                <a:sym typeface="Symbol" pitchFamily="18" charset="2"/>
              </a:rPr>
              <a:t>,</a:t>
            </a:r>
            <a:r>
              <a:rPr lang="en-US" sz="2400" i="1">
                <a:sym typeface="Symbol" pitchFamily="18" charset="2"/>
              </a:rPr>
              <a:t>t</a:t>
            </a:r>
            <a:r>
              <a:rPr lang="en-US" sz="2400">
                <a:sym typeface="Symbol" pitchFamily="18" charset="2"/>
              </a:rPr>
              <a:t>) above therefore converges rapidly unless </a:t>
            </a:r>
            <a:r>
              <a:rPr lang="en-US" sz="2400" i="1">
                <a:sym typeface="Symbol" pitchFamily="18" charset="2"/>
              </a:rPr>
              <a:t>a</a:t>
            </a:r>
            <a:r>
              <a:rPr lang="en-US" sz="2400">
                <a:sym typeface="Symbol" pitchFamily="18" charset="2"/>
              </a:rPr>
              <a:t> – </a:t>
            </a:r>
            <a:r>
              <a:rPr lang="en-US" sz="2400" i="1">
                <a:sym typeface="Symbol" pitchFamily="18" charset="2"/>
              </a:rPr>
              <a:t>x</a:t>
            </a:r>
            <a:r>
              <a:rPr lang="en-US" sz="2400">
                <a:sym typeface="Symbol" pitchFamily="18" charset="2"/>
              </a:rPr>
              <a:t> is very small. </a:t>
            </a:r>
          </a:p>
        </p:txBody>
      </p:sp>
      <p:graphicFrame>
        <p:nvGraphicFramePr>
          <p:cNvPr id="389125" name="Object 5"/>
          <p:cNvGraphicFramePr>
            <a:graphicFrameLocks noChangeAspect="1"/>
          </p:cNvGraphicFramePr>
          <p:nvPr/>
        </p:nvGraphicFramePr>
        <p:xfrm>
          <a:off x="1295400" y="2057400"/>
          <a:ext cx="4821238" cy="836613"/>
        </p:xfrm>
        <a:graphic>
          <a:graphicData uri="http://schemas.openxmlformats.org/presentationml/2006/ole">
            <mc:AlternateContent xmlns:mc="http://schemas.openxmlformats.org/markup-compatibility/2006">
              <mc:Choice xmlns:v="urn:schemas-microsoft-com:vml" Requires="v">
                <p:oleObj spid="_x0000_s389133" name="Equation" r:id="rId3" imgW="2476440" imgH="431640" progId="Equation.3">
                  <p:embed/>
                </p:oleObj>
              </mc:Choice>
              <mc:Fallback>
                <p:oleObj name="Equation" r:id="rId3" imgW="2476440" imgH="431640" progId="Equation.3">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2057400"/>
                        <a:ext cx="4821238" cy="836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9128" name="Object 8"/>
          <p:cNvGraphicFramePr>
            <a:graphicFrameLocks noChangeAspect="1"/>
          </p:cNvGraphicFramePr>
          <p:nvPr/>
        </p:nvGraphicFramePr>
        <p:xfrm>
          <a:off x="1371600" y="3319463"/>
          <a:ext cx="4692650" cy="831850"/>
        </p:xfrm>
        <a:graphic>
          <a:graphicData uri="http://schemas.openxmlformats.org/presentationml/2006/ole">
            <mc:AlternateContent xmlns:mc="http://schemas.openxmlformats.org/markup-compatibility/2006">
              <mc:Choice xmlns:v="urn:schemas-microsoft-com:vml" Requires="v">
                <p:oleObj spid="_x0000_s389134" name="Equation" r:id="rId5" imgW="2641320" imgH="469800" progId="Equation.3">
                  <p:embed/>
                </p:oleObj>
              </mc:Choice>
              <mc:Fallback>
                <p:oleObj name="Equation" r:id="rId5" imgW="2641320" imgH="469800" progId="Equation.3">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1600" y="3319463"/>
                        <a:ext cx="4692650" cy="8318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9129" name="Object 9"/>
          <p:cNvGraphicFramePr>
            <a:graphicFrameLocks noChangeAspect="1"/>
          </p:cNvGraphicFramePr>
          <p:nvPr/>
        </p:nvGraphicFramePr>
        <p:xfrm>
          <a:off x="1676400" y="4648200"/>
          <a:ext cx="4103688" cy="885825"/>
        </p:xfrm>
        <a:graphic>
          <a:graphicData uri="http://schemas.openxmlformats.org/presentationml/2006/ole">
            <mc:AlternateContent xmlns:mc="http://schemas.openxmlformats.org/markup-compatibility/2006">
              <mc:Choice xmlns:v="urn:schemas-microsoft-com:vml" Requires="v">
                <p:oleObj spid="_x0000_s389135" name="Equation" r:id="rId7" imgW="2108160" imgH="457200" progId="Equation.3">
                  <p:embed/>
                </p:oleObj>
              </mc:Choice>
              <mc:Fallback>
                <p:oleObj name="Equation" r:id="rId7" imgW="2108160" imgH="457200" progId="Equation.3">
                  <p:embed/>
                  <p:pic>
                    <p:nvPicPr>
                      <p:cNvPr id="0" name="Picture 9"/>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76400" y="4648200"/>
                        <a:ext cx="4103688" cy="8858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0146"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Example 1: </a:t>
            </a:r>
            <a:r>
              <a:rPr lang="en-US" sz="3200" b="1" dirty="0" err="1">
                <a:solidFill>
                  <a:srgbClr val="2125D7"/>
                </a:solidFill>
                <a:latin typeface="+mn-lt"/>
                <a:cs typeface="Times New Roman" pitchFamily="18" charset="0"/>
              </a:rPr>
              <a:t>Dirichlet</a:t>
            </a:r>
            <a:r>
              <a:rPr lang="en-US" sz="3200" b="1" dirty="0">
                <a:solidFill>
                  <a:srgbClr val="2125D7"/>
                </a:solidFill>
                <a:latin typeface="+mn-lt"/>
                <a:cs typeface="Times New Roman" pitchFamily="18" charset="0"/>
              </a:rPr>
              <a:t> Problem   </a:t>
            </a:r>
            <a:r>
              <a:rPr lang="en-US" sz="2400" b="1" dirty="0">
                <a:solidFill>
                  <a:srgbClr val="2125D7"/>
                </a:solidFill>
                <a:latin typeface="+mn-lt"/>
                <a:cs typeface="Times New Roman" pitchFamily="18" charset="0"/>
              </a:rPr>
              <a:t>(1 of 2)</a:t>
            </a:r>
          </a:p>
        </p:txBody>
      </p:sp>
      <p:sp>
        <p:nvSpPr>
          <p:cNvPr id="390147" name="Rectangle 3"/>
          <p:cNvSpPr>
            <a:spLocks noGrp="1" noChangeArrowheads="1"/>
          </p:cNvSpPr>
          <p:nvPr>
            <p:ph idx="1"/>
          </p:nvPr>
        </p:nvSpPr>
        <p:spPr>
          <a:xfrm>
            <a:off x="685800" y="1676400"/>
            <a:ext cx="8229600" cy="5181600"/>
          </a:xfrm>
        </p:spPr>
        <p:txBody>
          <a:bodyPr/>
          <a:lstStyle/>
          <a:p>
            <a:r>
              <a:rPr lang="en-US" sz="2400"/>
              <a:t>Consider the vibrating string problem of the form</a:t>
            </a:r>
          </a:p>
          <a:p>
            <a:endParaRPr lang="en-US" sz="2400"/>
          </a:p>
          <a:p>
            <a:endParaRPr lang="en-US" sz="2400"/>
          </a:p>
          <a:p>
            <a:endParaRPr lang="en-US" sz="2400"/>
          </a:p>
          <a:p>
            <a:pPr>
              <a:buFontTx/>
              <a:buNone/>
            </a:pPr>
            <a:r>
              <a:rPr lang="en-US" sz="2400"/>
              <a:t>	where</a:t>
            </a:r>
          </a:p>
        </p:txBody>
      </p:sp>
      <p:graphicFrame>
        <p:nvGraphicFramePr>
          <p:cNvPr id="390149" name="Object 5"/>
          <p:cNvGraphicFramePr>
            <a:graphicFrameLocks noChangeAspect="1"/>
          </p:cNvGraphicFramePr>
          <p:nvPr/>
        </p:nvGraphicFramePr>
        <p:xfrm>
          <a:off x="1600200" y="3886200"/>
          <a:ext cx="2935288" cy="855663"/>
        </p:xfrm>
        <a:graphic>
          <a:graphicData uri="http://schemas.openxmlformats.org/presentationml/2006/ole">
            <mc:AlternateContent xmlns:mc="http://schemas.openxmlformats.org/markup-compatibility/2006">
              <mc:Choice xmlns:v="urn:schemas-microsoft-com:vml" Requires="v">
                <p:oleObj spid="_x0000_s390155" name="Equation" r:id="rId3" imgW="1562040" imgH="457200" progId="Equation.3">
                  <p:embed/>
                </p:oleObj>
              </mc:Choice>
              <mc:Fallback>
                <p:oleObj name="Equation" r:id="rId3" imgW="1562040" imgH="457200" progId="Equation.3">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3886200"/>
                        <a:ext cx="2935288" cy="855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90152" name="Object 8"/>
          <p:cNvGraphicFramePr>
            <a:graphicFrameLocks noChangeAspect="1"/>
          </p:cNvGraphicFramePr>
          <p:nvPr/>
        </p:nvGraphicFramePr>
        <p:xfrm>
          <a:off x="1382713" y="2133600"/>
          <a:ext cx="4346575" cy="1263650"/>
        </p:xfrm>
        <a:graphic>
          <a:graphicData uri="http://schemas.openxmlformats.org/presentationml/2006/ole">
            <mc:AlternateContent xmlns:mc="http://schemas.openxmlformats.org/markup-compatibility/2006">
              <mc:Choice xmlns:v="urn:schemas-microsoft-com:vml" Requires="v">
                <p:oleObj spid="_x0000_s390156" name="Equation" r:id="rId5" imgW="2349360" imgH="685800" progId="Equation.3">
                  <p:embed/>
                </p:oleObj>
              </mc:Choice>
              <mc:Fallback>
                <p:oleObj name="Equation" r:id="rId5" imgW="2349360" imgH="685800" progId="Equation.3">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82713" y="2133600"/>
                        <a:ext cx="4346575" cy="1263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390153" name="Picture 9" descr="C:\b\BOYCEALL\Art\ch10\w196.jpg"/>
          <p:cNvPicPr>
            <a:picLocks noChangeAspect="1" noChangeArrowheads="1"/>
          </p:cNvPicPr>
          <p:nvPr/>
        </p:nvPicPr>
        <p:blipFill>
          <a:blip r:embed="rId7"/>
          <a:srcRect/>
          <a:stretch>
            <a:fillRect/>
          </a:stretch>
        </p:blipFill>
        <p:spPr bwMode="auto">
          <a:xfrm>
            <a:off x="4953000" y="5029200"/>
            <a:ext cx="2697163" cy="1557338"/>
          </a:xfrm>
          <a:prstGeom prst="rect">
            <a:avLst/>
          </a:prstGeom>
          <a:noFill/>
          <a:ln w="9525">
            <a:noFill/>
            <a:miter lim="800000"/>
            <a:headEnd/>
            <a:tailEnd/>
          </a:ln>
        </p:spPr>
      </p:pic>
      <p:pic>
        <p:nvPicPr>
          <p:cNvPr id="390154" name="Picture 10"/>
          <p:cNvPicPr>
            <a:picLocks noChangeAspect="1" noChangeArrowheads="1"/>
          </p:cNvPicPr>
          <p:nvPr/>
        </p:nvPicPr>
        <p:blipFill>
          <a:blip r:embed="rId8"/>
          <a:srcRect/>
          <a:stretch>
            <a:fillRect/>
          </a:stretch>
        </p:blipFill>
        <p:spPr bwMode="auto">
          <a:xfrm>
            <a:off x="1828800" y="5029200"/>
            <a:ext cx="2095500" cy="155575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1170"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Example 1: Solution   </a:t>
            </a:r>
            <a:r>
              <a:rPr lang="en-US" sz="2400" b="1" dirty="0">
                <a:solidFill>
                  <a:srgbClr val="2125D7"/>
                </a:solidFill>
                <a:latin typeface="+mn-lt"/>
                <a:cs typeface="Times New Roman" pitchFamily="18" charset="0"/>
              </a:rPr>
              <a:t>(2 of 2)</a:t>
            </a:r>
          </a:p>
        </p:txBody>
      </p:sp>
      <p:sp>
        <p:nvSpPr>
          <p:cNvPr id="391171" name="Rectangle 3"/>
          <p:cNvSpPr>
            <a:spLocks noGrp="1" noChangeArrowheads="1"/>
          </p:cNvSpPr>
          <p:nvPr>
            <p:ph idx="1"/>
          </p:nvPr>
        </p:nvSpPr>
        <p:spPr>
          <a:xfrm>
            <a:off x="685800" y="1676400"/>
            <a:ext cx="8229600" cy="5181600"/>
          </a:xfrm>
        </p:spPr>
        <p:txBody>
          <a:bodyPr/>
          <a:lstStyle/>
          <a:p>
            <a:r>
              <a:rPr lang="en-US" sz="2400"/>
              <a:t>The solution to our Dirichlet problem is</a:t>
            </a:r>
          </a:p>
          <a:p>
            <a:endParaRPr lang="en-US" sz="2800"/>
          </a:p>
          <a:p>
            <a:endParaRPr lang="en-US" sz="1800"/>
          </a:p>
          <a:p>
            <a:r>
              <a:rPr lang="en-US" sz="2400"/>
              <a:t>A plot of </a:t>
            </a:r>
            <a:r>
              <a:rPr lang="en-US" sz="2400" i="1"/>
              <a:t>u</a:t>
            </a:r>
            <a:r>
              <a:rPr lang="en-US" sz="2400"/>
              <a:t>(</a:t>
            </a:r>
            <a:r>
              <a:rPr lang="en-US" sz="2400" i="1"/>
              <a:t>x</a:t>
            </a:r>
            <a:r>
              <a:rPr lang="en-US" sz="2400"/>
              <a:t>,</a:t>
            </a:r>
            <a:r>
              <a:rPr lang="en-US" sz="2400" i="1"/>
              <a:t>y</a:t>
            </a:r>
            <a:r>
              <a:rPr lang="en-US" sz="2400"/>
              <a:t>) is given below right, along with a contour plot showing level curves of </a:t>
            </a:r>
            <a:r>
              <a:rPr lang="en-US" sz="2400" i="1"/>
              <a:t>u</a:t>
            </a:r>
            <a:r>
              <a:rPr lang="en-US" sz="2400"/>
              <a:t>(</a:t>
            </a:r>
            <a:r>
              <a:rPr lang="en-US" sz="2400" i="1"/>
              <a:t>x</a:t>
            </a:r>
            <a:r>
              <a:rPr lang="en-US" sz="2400"/>
              <a:t>,</a:t>
            </a:r>
            <a:r>
              <a:rPr lang="en-US" sz="2400" i="1"/>
              <a:t>y</a:t>
            </a:r>
            <a:r>
              <a:rPr lang="en-US" sz="2400"/>
              <a:t>) on the left.</a:t>
            </a:r>
          </a:p>
        </p:txBody>
      </p:sp>
      <p:graphicFrame>
        <p:nvGraphicFramePr>
          <p:cNvPr id="391173" name="Object 5"/>
          <p:cNvGraphicFramePr>
            <a:graphicFrameLocks noChangeAspect="1"/>
          </p:cNvGraphicFramePr>
          <p:nvPr/>
        </p:nvGraphicFramePr>
        <p:xfrm>
          <a:off x="1295400" y="2133600"/>
          <a:ext cx="6056313" cy="819150"/>
        </p:xfrm>
        <a:graphic>
          <a:graphicData uri="http://schemas.openxmlformats.org/presentationml/2006/ole">
            <mc:AlternateContent xmlns:mc="http://schemas.openxmlformats.org/markup-compatibility/2006">
              <mc:Choice xmlns:v="urn:schemas-microsoft-com:vml" Requires="v">
                <p:oleObj spid="_x0000_s391175" name="Equation" r:id="rId3" imgW="3174840" imgH="431640" progId="Equation.3">
                  <p:embed/>
                </p:oleObj>
              </mc:Choice>
              <mc:Fallback>
                <p:oleObj name="Equation" r:id="rId3" imgW="3174840" imgH="431640" progId="Equation.3">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95400" y="2133600"/>
                        <a:ext cx="6056313" cy="8191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391175" name="Picture 7" descr="C:\b\BOYCEALL\Art\ch10\w197.jpg"/>
          <p:cNvPicPr>
            <a:picLocks noChangeAspect="1" noChangeArrowheads="1"/>
          </p:cNvPicPr>
          <p:nvPr/>
        </p:nvPicPr>
        <p:blipFill>
          <a:blip r:embed="rId5"/>
          <a:srcRect/>
          <a:stretch>
            <a:fillRect/>
          </a:stretch>
        </p:blipFill>
        <p:spPr bwMode="auto">
          <a:xfrm>
            <a:off x="4800600" y="4419600"/>
            <a:ext cx="3903663" cy="2100263"/>
          </a:xfrm>
          <a:prstGeom prst="rect">
            <a:avLst/>
          </a:prstGeom>
          <a:noFill/>
          <a:ln w="9525">
            <a:noFill/>
            <a:miter lim="800000"/>
            <a:headEnd/>
            <a:tailEnd/>
          </a:ln>
        </p:spPr>
      </p:pic>
      <p:pic>
        <p:nvPicPr>
          <p:cNvPr id="391176" name="Picture 8" descr="C:\b\BOYCEALL\Art\ch10\w198.jpg"/>
          <p:cNvPicPr>
            <a:picLocks noChangeAspect="1" noChangeArrowheads="1"/>
          </p:cNvPicPr>
          <p:nvPr/>
        </p:nvPicPr>
        <p:blipFill>
          <a:blip r:embed="rId6"/>
          <a:srcRect/>
          <a:stretch>
            <a:fillRect/>
          </a:stretch>
        </p:blipFill>
        <p:spPr bwMode="auto">
          <a:xfrm>
            <a:off x="1219200" y="4419600"/>
            <a:ext cx="3043238" cy="20986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5266" name="Rectangle 2"/>
          <p:cNvSpPr>
            <a:spLocks noGrp="1" noChangeArrowheads="1"/>
          </p:cNvSpPr>
          <p:nvPr>
            <p:ph type="title"/>
          </p:nvPr>
        </p:nvSpPr>
        <p:spPr/>
        <p:txBody>
          <a:bodyPr/>
          <a:lstStyle/>
          <a:p>
            <a:r>
              <a:rPr lang="en-US" sz="3200" b="1" dirty="0" err="1">
                <a:solidFill>
                  <a:srgbClr val="2125D7"/>
                </a:solidFill>
                <a:latin typeface="+mn-lt"/>
                <a:cs typeface="Times New Roman" pitchFamily="18" charset="0"/>
              </a:rPr>
              <a:t>Dirichlet</a:t>
            </a:r>
            <a:r>
              <a:rPr lang="en-US" sz="3200" b="1" dirty="0">
                <a:solidFill>
                  <a:srgbClr val="2125D7"/>
                </a:solidFill>
                <a:latin typeface="+mn-lt"/>
                <a:cs typeface="Times New Roman" pitchFamily="18" charset="0"/>
              </a:rPr>
              <a:t> Problem on a Circle  </a:t>
            </a:r>
            <a:r>
              <a:rPr lang="en-US" sz="2400" b="1" dirty="0">
                <a:solidFill>
                  <a:srgbClr val="2125D7"/>
                </a:solidFill>
                <a:latin typeface="+mn-lt"/>
                <a:cs typeface="Times New Roman" pitchFamily="18" charset="0"/>
              </a:rPr>
              <a:t>(1 of 8)</a:t>
            </a:r>
          </a:p>
        </p:txBody>
      </p:sp>
      <p:sp>
        <p:nvSpPr>
          <p:cNvPr id="395267" name="Rectangle 3"/>
          <p:cNvSpPr>
            <a:spLocks noGrp="1" noChangeArrowheads="1"/>
          </p:cNvSpPr>
          <p:nvPr>
            <p:ph idx="1"/>
          </p:nvPr>
        </p:nvSpPr>
        <p:spPr>
          <a:xfrm>
            <a:off x="685800" y="1676400"/>
            <a:ext cx="8229600" cy="5029200"/>
          </a:xfrm>
        </p:spPr>
        <p:txBody>
          <a:bodyPr/>
          <a:lstStyle/>
          <a:p>
            <a:r>
              <a:rPr lang="en-US" sz="2400" dirty="0"/>
              <a:t>Consider problem of solving a Laplace’s equation on a circular region  </a:t>
            </a:r>
            <a:r>
              <a:rPr lang="en-US" sz="2400" i="1" dirty="0"/>
              <a:t>r</a:t>
            </a:r>
            <a:r>
              <a:rPr lang="en-US" sz="2400" dirty="0"/>
              <a:t> &lt; </a:t>
            </a:r>
            <a:r>
              <a:rPr lang="en-US" sz="2400" i="1" dirty="0"/>
              <a:t>a</a:t>
            </a:r>
            <a:r>
              <a:rPr lang="en-US" sz="2400" dirty="0"/>
              <a:t> subject to the boundary condition</a:t>
            </a:r>
          </a:p>
          <a:p>
            <a:endParaRPr lang="en-US" sz="2800" dirty="0"/>
          </a:p>
          <a:p>
            <a:pPr>
              <a:buFontTx/>
              <a:buNone/>
            </a:pPr>
            <a:r>
              <a:rPr lang="en-US" sz="2400" dirty="0"/>
              <a:t>	where </a:t>
            </a:r>
            <a:r>
              <a:rPr lang="en-US" sz="2400" i="1" dirty="0"/>
              <a:t>f</a:t>
            </a:r>
            <a:r>
              <a:rPr lang="en-US" sz="2400" dirty="0"/>
              <a:t> is a given function. </a:t>
            </a:r>
            <a:r>
              <a:rPr lang="en-US" sz="2400" dirty="0" smtClean="0"/>
              <a:t>See </a:t>
            </a:r>
            <a:r>
              <a:rPr lang="en-US" sz="2400" dirty="0"/>
              <a:t>figure below.</a:t>
            </a:r>
          </a:p>
          <a:p>
            <a:r>
              <a:rPr lang="en-US" sz="2400" dirty="0"/>
              <a:t>In polar coordinates, Laplace’s equation has the form</a:t>
            </a:r>
          </a:p>
          <a:p>
            <a:endParaRPr lang="en-US" sz="2400" dirty="0"/>
          </a:p>
          <a:p>
            <a:endParaRPr lang="en-US" sz="2400" dirty="0"/>
          </a:p>
          <a:p>
            <a:r>
              <a:rPr lang="en-US" sz="2400" dirty="0"/>
              <a:t>We require that </a:t>
            </a:r>
            <a:r>
              <a:rPr lang="en-US" sz="2400" i="1" dirty="0"/>
              <a:t>u</a:t>
            </a:r>
            <a:r>
              <a:rPr lang="en-US" sz="2400" dirty="0"/>
              <a:t>(</a:t>
            </a:r>
            <a:r>
              <a:rPr lang="en-US" sz="2400" i="1" dirty="0"/>
              <a:t>r</a:t>
            </a:r>
            <a:r>
              <a:rPr lang="en-US" sz="2400" dirty="0"/>
              <a:t>,</a:t>
            </a:r>
            <a:r>
              <a:rPr lang="en-US" sz="2400" i="1" dirty="0">
                <a:sym typeface="Symbol" pitchFamily="18" charset="2"/>
              </a:rPr>
              <a:t></a:t>
            </a:r>
            <a:r>
              <a:rPr lang="en-US" sz="2400" dirty="0"/>
              <a:t>) be periodic </a:t>
            </a:r>
          </a:p>
          <a:p>
            <a:pPr>
              <a:buFontTx/>
              <a:buNone/>
            </a:pPr>
            <a:r>
              <a:rPr lang="en-US" sz="2400" dirty="0"/>
              <a:t>	in </a:t>
            </a:r>
            <a:r>
              <a:rPr lang="en-US" sz="2400" i="1" dirty="0">
                <a:sym typeface="Symbol" pitchFamily="18" charset="2"/>
              </a:rPr>
              <a:t></a:t>
            </a:r>
            <a:r>
              <a:rPr lang="en-US" sz="2400" i="1" dirty="0"/>
              <a:t> </a:t>
            </a:r>
            <a:r>
              <a:rPr lang="en-US" sz="2400" dirty="0"/>
              <a:t>with period 2</a:t>
            </a:r>
            <a:r>
              <a:rPr lang="en-US" sz="2400" i="1" dirty="0">
                <a:sym typeface="Symbol" pitchFamily="18" charset="2"/>
              </a:rPr>
              <a:t></a:t>
            </a:r>
            <a:r>
              <a:rPr lang="en-US" sz="2400" dirty="0"/>
              <a:t>, and that </a:t>
            </a:r>
            <a:r>
              <a:rPr lang="en-US" sz="2400" i="1" dirty="0"/>
              <a:t>u</a:t>
            </a:r>
            <a:r>
              <a:rPr lang="en-US" sz="2400" dirty="0"/>
              <a:t>(</a:t>
            </a:r>
            <a:r>
              <a:rPr lang="en-US" sz="2400" i="1" dirty="0"/>
              <a:t>r</a:t>
            </a:r>
            <a:r>
              <a:rPr lang="en-US" sz="2400" dirty="0"/>
              <a:t>,</a:t>
            </a:r>
            <a:r>
              <a:rPr lang="en-US" sz="2400" i="1" dirty="0">
                <a:sym typeface="Symbol" pitchFamily="18" charset="2"/>
              </a:rPr>
              <a:t></a:t>
            </a:r>
            <a:r>
              <a:rPr lang="en-US" sz="2400" dirty="0"/>
              <a:t>) </a:t>
            </a:r>
          </a:p>
          <a:p>
            <a:pPr>
              <a:buFontTx/>
              <a:buNone/>
            </a:pPr>
            <a:r>
              <a:rPr lang="en-US" sz="2400" dirty="0"/>
              <a:t>	be bounded for </a:t>
            </a:r>
            <a:r>
              <a:rPr lang="en-US" sz="2400" i="1" dirty="0"/>
              <a:t>r</a:t>
            </a:r>
            <a:r>
              <a:rPr lang="en-US" sz="2400" dirty="0"/>
              <a:t> </a:t>
            </a:r>
            <a:r>
              <a:rPr lang="en-US" sz="2400" dirty="0">
                <a:sym typeface="Symbol" pitchFamily="18" charset="2"/>
              </a:rPr>
              <a:t></a:t>
            </a:r>
            <a:r>
              <a:rPr lang="en-US" sz="2400" dirty="0"/>
              <a:t> </a:t>
            </a:r>
            <a:r>
              <a:rPr lang="en-US" sz="2400" i="1" dirty="0"/>
              <a:t>a</a:t>
            </a:r>
            <a:r>
              <a:rPr lang="en-US" sz="2400" dirty="0"/>
              <a:t>. 	</a:t>
            </a:r>
          </a:p>
        </p:txBody>
      </p:sp>
      <p:graphicFrame>
        <p:nvGraphicFramePr>
          <p:cNvPr id="395270" name="Object 6"/>
          <p:cNvGraphicFramePr>
            <a:graphicFrameLocks noChangeAspect="1"/>
          </p:cNvGraphicFramePr>
          <p:nvPr/>
        </p:nvGraphicFramePr>
        <p:xfrm>
          <a:off x="1752600" y="2581275"/>
          <a:ext cx="3294063" cy="384175"/>
        </p:xfrm>
        <a:graphic>
          <a:graphicData uri="http://schemas.openxmlformats.org/presentationml/2006/ole">
            <mc:AlternateContent xmlns:mc="http://schemas.openxmlformats.org/markup-compatibility/2006">
              <mc:Choice xmlns:v="urn:schemas-microsoft-com:vml" Requires="v">
                <p:oleObj spid="_x0000_s395274" name="Equation" r:id="rId3" imgW="1739880" imgH="203040" progId="Equation.3">
                  <p:embed/>
                </p:oleObj>
              </mc:Choice>
              <mc:Fallback>
                <p:oleObj name="Equation" r:id="rId3" imgW="1739880" imgH="203040" progId="Equation.3">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2581275"/>
                        <a:ext cx="3294063" cy="384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95271" name="Object 7"/>
          <p:cNvGraphicFramePr>
            <a:graphicFrameLocks noChangeAspect="1"/>
          </p:cNvGraphicFramePr>
          <p:nvPr/>
        </p:nvGraphicFramePr>
        <p:xfrm>
          <a:off x="1752600" y="3962400"/>
          <a:ext cx="2465388" cy="725488"/>
        </p:xfrm>
        <a:graphic>
          <a:graphicData uri="http://schemas.openxmlformats.org/presentationml/2006/ole">
            <mc:AlternateContent xmlns:mc="http://schemas.openxmlformats.org/markup-compatibility/2006">
              <mc:Choice xmlns:v="urn:schemas-microsoft-com:vml" Requires="v">
                <p:oleObj spid="_x0000_s395275" name="Equation" r:id="rId5" imgW="1333440" imgH="393480" progId="Equation.3">
                  <p:embed/>
                </p:oleObj>
              </mc:Choice>
              <mc:Fallback>
                <p:oleObj name="Equation" r:id="rId5" imgW="1333440" imgH="393480" progId="Equation.3">
                  <p:embed/>
                  <p:pic>
                    <p:nvPicPr>
                      <p:cNvPr id="0"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752600" y="3962400"/>
                        <a:ext cx="2465388" cy="7254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395272" name="Picture 8" descr="C:\b\BOYCEALL\Art\ch10\w199.jpg"/>
          <p:cNvPicPr>
            <a:picLocks noChangeAspect="1" noChangeArrowheads="1"/>
          </p:cNvPicPr>
          <p:nvPr/>
        </p:nvPicPr>
        <p:blipFill>
          <a:blip r:embed="rId7"/>
          <a:srcRect/>
          <a:stretch>
            <a:fillRect/>
          </a:stretch>
        </p:blipFill>
        <p:spPr bwMode="auto">
          <a:xfrm>
            <a:off x="6172200" y="4343400"/>
            <a:ext cx="2392363" cy="21367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6290"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Separation of Variables Method  </a:t>
            </a:r>
            <a:r>
              <a:rPr lang="en-US" sz="2400" b="1" dirty="0">
                <a:solidFill>
                  <a:srgbClr val="2125D7"/>
                </a:solidFill>
                <a:latin typeface="+mn-lt"/>
                <a:cs typeface="Times New Roman" pitchFamily="18" charset="0"/>
              </a:rPr>
              <a:t>(2 of 8)</a:t>
            </a:r>
          </a:p>
        </p:txBody>
      </p:sp>
      <p:sp>
        <p:nvSpPr>
          <p:cNvPr id="396291" name="Rectangle 3"/>
          <p:cNvSpPr>
            <a:spLocks noGrp="1" noChangeArrowheads="1"/>
          </p:cNvSpPr>
          <p:nvPr>
            <p:ph idx="1"/>
          </p:nvPr>
        </p:nvSpPr>
        <p:spPr>
          <a:xfrm>
            <a:off x="685800" y="1676400"/>
            <a:ext cx="8229600" cy="5029200"/>
          </a:xfrm>
        </p:spPr>
        <p:txBody>
          <a:bodyPr/>
          <a:lstStyle/>
          <a:p>
            <a:pPr>
              <a:lnSpc>
                <a:spcPct val="90000"/>
              </a:lnSpc>
            </a:pPr>
            <a:r>
              <a:rPr lang="en-US" sz="2400"/>
              <a:t>We begin by assuming</a:t>
            </a:r>
          </a:p>
          <a:p>
            <a:pPr>
              <a:lnSpc>
                <a:spcPct val="90000"/>
              </a:lnSpc>
            </a:pPr>
            <a:endParaRPr lang="en-US" sz="2400"/>
          </a:p>
          <a:p>
            <a:pPr>
              <a:lnSpc>
                <a:spcPct val="90000"/>
              </a:lnSpc>
            </a:pPr>
            <a:r>
              <a:rPr lang="en-US" sz="2400"/>
              <a:t>Substituting this into our differential equation</a:t>
            </a:r>
          </a:p>
          <a:p>
            <a:pPr>
              <a:lnSpc>
                <a:spcPct val="90000"/>
              </a:lnSpc>
            </a:pPr>
            <a:endParaRPr lang="en-US" sz="2400"/>
          </a:p>
          <a:p>
            <a:pPr>
              <a:lnSpc>
                <a:spcPct val="90000"/>
              </a:lnSpc>
            </a:pPr>
            <a:endParaRPr lang="en-US" sz="1800"/>
          </a:p>
          <a:p>
            <a:pPr>
              <a:lnSpc>
                <a:spcPct val="90000"/>
              </a:lnSpc>
              <a:buFontTx/>
              <a:buNone/>
            </a:pPr>
            <a:r>
              <a:rPr lang="en-US" sz="2400"/>
              <a:t>	we obtain</a:t>
            </a:r>
          </a:p>
          <a:p>
            <a:pPr>
              <a:lnSpc>
                <a:spcPct val="90000"/>
              </a:lnSpc>
              <a:buFontTx/>
              <a:buNone/>
            </a:pPr>
            <a:endParaRPr lang="en-US" sz="2400"/>
          </a:p>
          <a:p>
            <a:pPr>
              <a:lnSpc>
                <a:spcPct val="90000"/>
              </a:lnSpc>
              <a:buFontTx/>
              <a:buNone/>
            </a:pPr>
            <a:r>
              <a:rPr lang="en-US" sz="2400"/>
              <a:t>	</a:t>
            </a:r>
          </a:p>
          <a:p>
            <a:pPr>
              <a:lnSpc>
                <a:spcPct val="90000"/>
              </a:lnSpc>
              <a:buFontTx/>
              <a:buNone/>
            </a:pPr>
            <a:r>
              <a:rPr lang="en-US" sz="2400"/>
              <a:t>	or</a:t>
            </a:r>
          </a:p>
          <a:p>
            <a:pPr>
              <a:lnSpc>
                <a:spcPct val="90000"/>
              </a:lnSpc>
              <a:buFontTx/>
              <a:buNone/>
            </a:pPr>
            <a:endParaRPr lang="en-US" sz="2400"/>
          </a:p>
          <a:p>
            <a:pPr>
              <a:lnSpc>
                <a:spcPct val="90000"/>
              </a:lnSpc>
              <a:buFontTx/>
              <a:buNone/>
            </a:pPr>
            <a:endParaRPr lang="en-US" sz="2800"/>
          </a:p>
          <a:p>
            <a:pPr>
              <a:lnSpc>
                <a:spcPct val="90000"/>
              </a:lnSpc>
              <a:buFontTx/>
              <a:buNone/>
            </a:pPr>
            <a:r>
              <a:rPr lang="en-US" sz="2400"/>
              <a:t>	where </a:t>
            </a:r>
            <a:r>
              <a:rPr lang="en-US" sz="2400" i="1">
                <a:sym typeface="Symbol" pitchFamily="18" charset="2"/>
              </a:rPr>
              <a:t></a:t>
            </a:r>
            <a:r>
              <a:rPr lang="en-US" sz="2400"/>
              <a:t> is a constant.  </a:t>
            </a:r>
          </a:p>
        </p:txBody>
      </p:sp>
      <p:graphicFrame>
        <p:nvGraphicFramePr>
          <p:cNvPr id="396292" name="Object 4"/>
          <p:cNvGraphicFramePr>
            <a:graphicFrameLocks noChangeAspect="1"/>
          </p:cNvGraphicFramePr>
          <p:nvPr/>
        </p:nvGraphicFramePr>
        <p:xfrm>
          <a:off x="1828800" y="2133600"/>
          <a:ext cx="2282825" cy="392113"/>
        </p:xfrm>
        <a:graphic>
          <a:graphicData uri="http://schemas.openxmlformats.org/presentationml/2006/ole">
            <mc:AlternateContent xmlns:mc="http://schemas.openxmlformats.org/markup-compatibility/2006">
              <mc:Choice xmlns:v="urn:schemas-microsoft-com:vml" Requires="v">
                <p:oleObj spid="_x0000_s396302" name="Equation" r:id="rId3" imgW="1180800" imgH="203040" progId="Equation.3">
                  <p:embed/>
                </p:oleObj>
              </mc:Choice>
              <mc:Fallback>
                <p:oleObj name="Equation" r:id="rId3" imgW="1180800" imgH="203040"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0" y="2133600"/>
                        <a:ext cx="2282825" cy="3921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96295" name="Object 7"/>
          <p:cNvGraphicFramePr>
            <a:graphicFrameLocks noChangeAspect="1"/>
          </p:cNvGraphicFramePr>
          <p:nvPr/>
        </p:nvGraphicFramePr>
        <p:xfrm>
          <a:off x="1524000" y="5181600"/>
          <a:ext cx="5516563" cy="849313"/>
        </p:xfrm>
        <a:graphic>
          <a:graphicData uri="http://schemas.openxmlformats.org/presentationml/2006/ole">
            <mc:AlternateContent xmlns:mc="http://schemas.openxmlformats.org/markup-compatibility/2006">
              <mc:Choice xmlns:v="urn:schemas-microsoft-com:vml" Requires="v">
                <p:oleObj spid="_x0000_s396303" name="Equation" r:id="rId5" imgW="2971800" imgH="457200" progId="Equation.3">
                  <p:embed/>
                </p:oleObj>
              </mc:Choice>
              <mc:Fallback>
                <p:oleObj name="Equation" r:id="rId5" imgW="2971800" imgH="457200" progId="Equation.3">
                  <p:embed/>
                  <p:pic>
                    <p:nvPicPr>
                      <p:cNvPr id="0"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5181600"/>
                        <a:ext cx="5516563" cy="8493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96296" name="Object 8"/>
          <p:cNvGraphicFramePr>
            <a:graphicFrameLocks noChangeAspect="1"/>
          </p:cNvGraphicFramePr>
          <p:nvPr/>
        </p:nvGraphicFramePr>
        <p:xfrm>
          <a:off x="1676400" y="2971800"/>
          <a:ext cx="2362200" cy="695325"/>
        </p:xfrm>
        <a:graphic>
          <a:graphicData uri="http://schemas.openxmlformats.org/presentationml/2006/ole">
            <mc:AlternateContent xmlns:mc="http://schemas.openxmlformats.org/markup-compatibility/2006">
              <mc:Choice xmlns:v="urn:schemas-microsoft-com:vml" Requires="v">
                <p:oleObj spid="_x0000_s396304" name="Equation" r:id="rId7" imgW="1333440" imgH="393480" progId="Equation.3">
                  <p:embed/>
                </p:oleObj>
              </mc:Choice>
              <mc:Fallback>
                <p:oleObj name="Equation" r:id="rId7" imgW="1333440" imgH="393480" progId="Equation.3">
                  <p:embed/>
                  <p:pic>
                    <p:nvPicPr>
                      <p:cNvPr id="0"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676400" y="2971800"/>
                        <a:ext cx="2362200" cy="695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96297" name="Object 9"/>
          <p:cNvGraphicFramePr>
            <a:graphicFrameLocks noChangeAspect="1"/>
          </p:cNvGraphicFramePr>
          <p:nvPr/>
        </p:nvGraphicFramePr>
        <p:xfrm>
          <a:off x="1600200" y="4038600"/>
          <a:ext cx="3117850" cy="760413"/>
        </p:xfrm>
        <a:graphic>
          <a:graphicData uri="http://schemas.openxmlformats.org/presentationml/2006/ole">
            <mc:AlternateContent xmlns:mc="http://schemas.openxmlformats.org/markup-compatibility/2006">
              <mc:Choice xmlns:v="urn:schemas-microsoft-com:vml" Requires="v">
                <p:oleObj spid="_x0000_s396305" name="Equation" r:id="rId9" imgW="1612800" imgH="393480" progId="Equation.3">
                  <p:embed/>
                </p:oleObj>
              </mc:Choice>
              <mc:Fallback>
                <p:oleObj name="Equation" r:id="rId9" imgW="1612800" imgH="393480" progId="Equation.3">
                  <p:embed/>
                  <p:pic>
                    <p:nvPicPr>
                      <p:cNvPr id="0" name="Picture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600200" y="4038600"/>
                        <a:ext cx="3117850" cy="7604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7314"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Equations for </a:t>
            </a:r>
            <a:r>
              <a:rPr lang="en-US" sz="3200" b="1" i="1" dirty="0">
                <a:solidFill>
                  <a:srgbClr val="2125D7"/>
                </a:solidFill>
                <a:latin typeface="+mn-lt"/>
                <a:sym typeface="Symbol" pitchFamily="18" charset="2"/>
              </a:rPr>
              <a:t></a:t>
            </a:r>
            <a:r>
              <a:rPr lang="en-US" sz="3200" b="1" dirty="0">
                <a:solidFill>
                  <a:srgbClr val="2125D7"/>
                </a:solidFill>
                <a:latin typeface="+mn-lt"/>
              </a:rPr>
              <a:t> &lt; 0, </a:t>
            </a:r>
            <a:r>
              <a:rPr lang="en-US" sz="3200" b="1" i="1" dirty="0">
                <a:solidFill>
                  <a:srgbClr val="2125D7"/>
                </a:solidFill>
                <a:latin typeface="+mn-lt"/>
                <a:sym typeface="Symbol" pitchFamily="18" charset="2"/>
              </a:rPr>
              <a:t></a:t>
            </a:r>
            <a:r>
              <a:rPr lang="en-US" sz="3200" b="1" dirty="0">
                <a:solidFill>
                  <a:srgbClr val="2125D7"/>
                </a:solidFill>
                <a:latin typeface="+mn-lt"/>
              </a:rPr>
              <a:t> = 0</a:t>
            </a:r>
            <a:r>
              <a:rPr lang="en-US" sz="3200" b="1" dirty="0">
                <a:solidFill>
                  <a:srgbClr val="2125D7"/>
                </a:solidFill>
                <a:latin typeface="+mn-lt"/>
                <a:cs typeface="Times New Roman" pitchFamily="18" charset="0"/>
              </a:rPr>
              <a:t>   </a:t>
            </a:r>
            <a:r>
              <a:rPr lang="en-US" sz="2400" b="1" dirty="0">
                <a:solidFill>
                  <a:srgbClr val="2125D7"/>
                </a:solidFill>
                <a:latin typeface="+mn-lt"/>
                <a:cs typeface="Times New Roman" pitchFamily="18" charset="0"/>
              </a:rPr>
              <a:t>(3 of 8)</a:t>
            </a:r>
          </a:p>
        </p:txBody>
      </p:sp>
      <p:sp>
        <p:nvSpPr>
          <p:cNvPr id="397315" name="Rectangle 3"/>
          <p:cNvSpPr>
            <a:spLocks noGrp="1" noChangeArrowheads="1"/>
          </p:cNvSpPr>
          <p:nvPr>
            <p:ph idx="1"/>
          </p:nvPr>
        </p:nvSpPr>
        <p:spPr>
          <a:xfrm>
            <a:off x="685800" y="1676400"/>
            <a:ext cx="8229600" cy="5029200"/>
          </a:xfrm>
        </p:spPr>
        <p:txBody>
          <a:bodyPr/>
          <a:lstStyle/>
          <a:p>
            <a:r>
              <a:rPr lang="en-US" sz="2400" dirty="0"/>
              <a:t>Since </a:t>
            </a:r>
            <a:r>
              <a:rPr lang="en-US" sz="2400" i="1" dirty="0"/>
              <a:t>u</a:t>
            </a:r>
            <a:r>
              <a:rPr lang="en-US" sz="2400" dirty="0"/>
              <a:t>(</a:t>
            </a:r>
            <a:r>
              <a:rPr lang="en-US" sz="2400" i="1" dirty="0" err="1"/>
              <a:t>r</a:t>
            </a:r>
            <a:r>
              <a:rPr lang="en-US" sz="2400" dirty="0" err="1"/>
              <a:t>,</a:t>
            </a:r>
            <a:r>
              <a:rPr lang="en-US" sz="2400" i="1" dirty="0" err="1"/>
              <a:t>t</a:t>
            </a:r>
            <a:r>
              <a:rPr lang="en-US" sz="2400" dirty="0"/>
              <a:t>) is periodic in </a:t>
            </a:r>
            <a:r>
              <a:rPr lang="en-US" sz="2400" i="1" dirty="0">
                <a:sym typeface="Symbol" pitchFamily="18" charset="2"/>
              </a:rPr>
              <a:t></a:t>
            </a:r>
            <a:r>
              <a:rPr lang="en-US" sz="2400" i="1" dirty="0"/>
              <a:t> </a:t>
            </a:r>
            <a:r>
              <a:rPr lang="en-US" sz="2400" dirty="0"/>
              <a:t>with period 2</a:t>
            </a:r>
            <a:r>
              <a:rPr lang="en-US" sz="2400" i="1" dirty="0">
                <a:sym typeface="Symbol" pitchFamily="18" charset="2"/>
              </a:rPr>
              <a:t></a:t>
            </a:r>
            <a:r>
              <a:rPr lang="en-US" sz="2400" dirty="0"/>
              <a:t>,</a:t>
            </a:r>
            <a:r>
              <a:rPr lang="en-US" sz="2400" dirty="0">
                <a:sym typeface="Symbol" pitchFamily="18" charset="2"/>
              </a:rPr>
              <a:t> it can be shown that </a:t>
            </a:r>
            <a:r>
              <a:rPr lang="en-US" sz="2400" i="1" dirty="0">
                <a:sym typeface="Symbol" pitchFamily="18" charset="2"/>
              </a:rPr>
              <a:t></a:t>
            </a:r>
            <a:r>
              <a:rPr lang="en-US" sz="2400" dirty="0"/>
              <a:t> is real. </a:t>
            </a:r>
            <a:r>
              <a:rPr lang="en-US" sz="2400" dirty="0" smtClean="0"/>
              <a:t>We </a:t>
            </a:r>
            <a:r>
              <a:rPr lang="en-US" sz="2400" dirty="0"/>
              <a:t>consider the cases </a:t>
            </a:r>
            <a:r>
              <a:rPr lang="en-US" sz="2400" i="1" dirty="0">
                <a:sym typeface="Symbol" pitchFamily="18" charset="2"/>
              </a:rPr>
              <a:t></a:t>
            </a:r>
            <a:r>
              <a:rPr lang="en-US" sz="2400" dirty="0"/>
              <a:t> &lt; 0, </a:t>
            </a:r>
            <a:r>
              <a:rPr lang="en-US" sz="2400" i="1" dirty="0">
                <a:sym typeface="Symbol" pitchFamily="18" charset="2"/>
              </a:rPr>
              <a:t></a:t>
            </a:r>
            <a:r>
              <a:rPr lang="en-US" sz="2400" dirty="0"/>
              <a:t> = 0 and </a:t>
            </a:r>
            <a:r>
              <a:rPr lang="en-US" sz="2400" i="1" dirty="0">
                <a:sym typeface="Symbol" pitchFamily="18" charset="2"/>
              </a:rPr>
              <a:t></a:t>
            </a:r>
            <a:r>
              <a:rPr lang="en-US" sz="2400" dirty="0"/>
              <a:t> &gt; 0.</a:t>
            </a:r>
          </a:p>
          <a:p>
            <a:r>
              <a:rPr lang="en-US" sz="2400" dirty="0"/>
              <a:t>If </a:t>
            </a:r>
            <a:r>
              <a:rPr lang="en-US" sz="2400" i="1" dirty="0">
                <a:sym typeface="Symbol" pitchFamily="18" charset="2"/>
              </a:rPr>
              <a:t></a:t>
            </a:r>
            <a:r>
              <a:rPr lang="en-US" sz="2400" dirty="0"/>
              <a:t> &lt; 0, let </a:t>
            </a:r>
            <a:r>
              <a:rPr lang="en-US" sz="2400" i="1" dirty="0">
                <a:sym typeface="Symbol" pitchFamily="18" charset="2"/>
              </a:rPr>
              <a:t></a:t>
            </a:r>
            <a:r>
              <a:rPr lang="en-US" sz="2400" dirty="0"/>
              <a:t> = -</a:t>
            </a:r>
            <a:r>
              <a:rPr lang="en-US" sz="2400" i="1" dirty="0">
                <a:sym typeface="Symbol" pitchFamily="18" charset="2"/>
              </a:rPr>
              <a:t></a:t>
            </a:r>
            <a:r>
              <a:rPr lang="en-US" sz="2400" baseline="30000" dirty="0">
                <a:sym typeface="Symbol" pitchFamily="18" charset="2"/>
              </a:rPr>
              <a:t>2</a:t>
            </a:r>
            <a:r>
              <a:rPr lang="en-US" sz="2400" dirty="0"/>
              <a:t> where </a:t>
            </a:r>
            <a:r>
              <a:rPr lang="en-US" sz="2400" i="1" dirty="0">
                <a:sym typeface="Symbol" pitchFamily="18" charset="2"/>
              </a:rPr>
              <a:t></a:t>
            </a:r>
            <a:r>
              <a:rPr lang="en-US" sz="2400" dirty="0">
                <a:sym typeface="Symbol" pitchFamily="18" charset="2"/>
              </a:rPr>
              <a:t> &gt; 0. </a:t>
            </a:r>
            <a:r>
              <a:rPr lang="en-US" sz="2400" dirty="0" smtClean="0">
                <a:sym typeface="Symbol" pitchFamily="18" charset="2"/>
              </a:rPr>
              <a:t>Then</a:t>
            </a:r>
            <a:endParaRPr lang="en-US" sz="2400" dirty="0">
              <a:sym typeface="Symbol" pitchFamily="18" charset="2"/>
            </a:endParaRPr>
          </a:p>
          <a:p>
            <a:pPr>
              <a:buFontTx/>
              <a:buNone/>
            </a:pPr>
            <a:endParaRPr lang="en-US" sz="2400" dirty="0">
              <a:sym typeface="Symbol" pitchFamily="18" charset="2"/>
            </a:endParaRPr>
          </a:p>
          <a:p>
            <a:r>
              <a:rPr lang="en-US" sz="2400" dirty="0">
                <a:sym typeface="Symbol" pitchFamily="18" charset="2"/>
              </a:rPr>
              <a:t>Thus (</a:t>
            </a:r>
            <a:r>
              <a:rPr lang="en-US" sz="2400" i="1" dirty="0">
                <a:sym typeface="Symbol" pitchFamily="18" charset="2"/>
              </a:rPr>
              <a:t></a:t>
            </a:r>
            <a:r>
              <a:rPr lang="en-US" sz="1200" i="1" dirty="0">
                <a:sym typeface="Symbol" pitchFamily="18" charset="2"/>
              </a:rPr>
              <a:t> </a:t>
            </a:r>
            <a:r>
              <a:rPr lang="en-US" sz="2400" dirty="0">
                <a:sym typeface="Symbol" pitchFamily="18" charset="2"/>
              </a:rPr>
              <a:t>) periodic only if </a:t>
            </a:r>
            <a:r>
              <a:rPr lang="en-US" sz="2400" i="1" dirty="0">
                <a:sym typeface="Symbol" pitchFamily="18" charset="2"/>
              </a:rPr>
              <a:t>c</a:t>
            </a:r>
            <a:r>
              <a:rPr lang="en-US" sz="2400" baseline="-25000" dirty="0">
                <a:sym typeface="Symbol" pitchFamily="18" charset="2"/>
              </a:rPr>
              <a:t>1</a:t>
            </a:r>
            <a:r>
              <a:rPr lang="en-US" sz="2400" dirty="0">
                <a:sym typeface="Symbol" pitchFamily="18" charset="2"/>
              </a:rPr>
              <a:t> = </a:t>
            </a:r>
            <a:r>
              <a:rPr lang="en-US" sz="2400" i="1" dirty="0">
                <a:sym typeface="Symbol" pitchFamily="18" charset="2"/>
              </a:rPr>
              <a:t>c</a:t>
            </a:r>
            <a:r>
              <a:rPr lang="en-US" sz="2400" baseline="-25000" dirty="0">
                <a:sym typeface="Symbol" pitchFamily="18" charset="2"/>
              </a:rPr>
              <a:t>2</a:t>
            </a:r>
            <a:r>
              <a:rPr lang="en-US" sz="2400" dirty="0">
                <a:sym typeface="Symbol" pitchFamily="18" charset="2"/>
              </a:rPr>
              <a:t> = 0; hence </a:t>
            </a:r>
            <a:r>
              <a:rPr lang="en-US" sz="2400" i="1" dirty="0">
                <a:sym typeface="Symbol" pitchFamily="18" charset="2"/>
              </a:rPr>
              <a:t></a:t>
            </a:r>
            <a:r>
              <a:rPr lang="en-US" sz="2400" dirty="0"/>
              <a:t> </a:t>
            </a:r>
            <a:r>
              <a:rPr lang="en-US" sz="2400" dirty="0">
                <a:sym typeface="Symbol" pitchFamily="18" charset="2"/>
              </a:rPr>
              <a:t>is not negative</a:t>
            </a:r>
            <a:r>
              <a:rPr lang="en-US" sz="2400" dirty="0"/>
              <a:t>.</a:t>
            </a:r>
          </a:p>
          <a:p>
            <a:r>
              <a:rPr lang="en-US" sz="2400" dirty="0"/>
              <a:t>If </a:t>
            </a:r>
            <a:r>
              <a:rPr lang="en-US" sz="2400" dirty="0">
                <a:sym typeface="Symbol" pitchFamily="18" charset="2"/>
              </a:rPr>
              <a:t> </a:t>
            </a:r>
            <a:r>
              <a:rPr lang="en-US" sz="2400" i="1" dirty="0">
                <a:sym typeface="Symbol" pitchFamily="18" charset="2"/>
              </a:rPr>
              <a:t></a:t>
            </a:r>
            <a:r>
              <a:rPr lang="en-US" sz="2400" dirty="0"/>
              <a:t> = 0, then </a:t>
            </a:r>
            <a:r>
              <a:rPr lang="en-US" sz="2400" dirty="0">
                <a:sym typeface="Symbol" pitchFamily="18" charset="2"/>
              </a:rPr>
              <a:t>the solution of  = 0 is  = </a:t>
            </a:r>
            <a:r>
              <a:rPr lang="en-US" sz="2400" i="1" dirty="0">
                <a:sym typeface="Symbol" pitchFamily="18" charset="2"/>
              </a:rPr>
              <a:t>c</a:t>
            </a:r>
            <a:r>
              <a:rPr lang="en-US" sz="2400" baseline="-25000" dirty="0">
                <a:sym typeface="Symbol" pitchFamily="18" charset="2"/>
              </a:rPr>
              <a:t>1</a:t>
            </a:r>
            <a:r>
              <a:rPr lang="en-US" sz="2400" dirty="0">
                <a:sym typeface="Symbol" pitchFamily="18" charset="2"/>
              </a:rPr>
              <a:t> + </a:t>
            </a:r>
            <a:r>
              <a:rPr lang="en-US" sz="2400" i="1" dirty="0">
                <a:sym typeface="Symbol" pitchFamily="18" charset="2"/>
              </a:rPr>
              <a:t>c</a:t>
            </a:r>
            <a:r>
              <a:rPr lang="en-US" sz="2400" baseline="-25000" dirty="0">
                <a:sym typeface="Symbol" pitchFamily="18" charset="2"/>
              </a:rPr>
              <a:t>2</a:t>
            </a:r>
            <a:r>
              <a:rPr lang="en-US" sz="2400" i="1" dirty="0">
                <a:sym typeface="Symbol" pitchFamily="18" charset="2"/>
              </a:rPr>
              <a:t></a:t>
            </a:r>
            <a:r>
              <a:rPr lang="en-US" sz="2400" dirty="0">
                <a:sym typeface="Symbol" pitchFamily="18" charset="2"/>
              </a:rPr>
              <a:t> . </a:t>
            </a:r>
          </a:p>
          <a:p>
            <a:r>
              <a:rPr lang="en-US" sz="2400" dirty="0">
                <a:sym typeface="Symbol" pitchFamily="18" charset="2"/>
              </a:rPr>
              <a:t>Thus (</a:t>
            </a:r>
            <a:r>
              <a:rPr lang="en-US" sz="2400" i="1" dirty="0">
                <a:sym typeface="Symbol" pitchFamily="18" charset="2"/>
              </a:rPr>
              <a:t> </a:t>
            </a:r>
            <a:r>
              <a:rPr lang="en-US" sz="2400" dirty="0">
                <a:sym typeface="Symbol" pitchFamily="18" charset="2"/>
              </a:rPr>
              <a:t>) periodic only if </a:t>
            </a:r>
            <a:r>
              <a:rPr lang="en-US" sz="2400" i="1" dirty="0">
                <a:sym typeface="Symbol" pitchFamily="18" charset="2"/>
              </a:rPr>
              <a:t>c</a:t>
            </a:r>
            <a:r>
              <a:rPr lang="en-US" sz="2400" baseline="-25000" dirty="0">
                <a:sym typeface="Symbol" pitchFamily="18" charset="2"/>
              </a:rPr>
              <a:t>2</a:t>
            </a:r>
            <a:r>
              <a:rPr lang="en-US" sz="2400" dirty="0">
                <a:sym typeface="Symbol" pitchFamily="18" charset="2"/>
              </a:rPr>
              <a:t> = 0; hence (</a:t>
            </a:r>
            <a:r>
              <a:rPr lang="en-US" sz="2400" i="1" dirty="0">
                <a:sym typeface="Symbol" pitchFamily="18" charset="2"/>
              </a:rPr>
              <a:t> </a:t>
            </a:r>
            <a:r>
              <a:rPr lang="en-US" sz="2400" dirty="0">
                <a:sym typeface="Symbol" pitchFamily="18" charset="2"/>
              </a:rPr>
              <a:t>) is a constant.</a:t>
            </a:r>
          </a:p>
          <a:p>
            <a:r>
              <a:rPr lang="en-US" sz="2400" dirty="0"/>
              <a:t>Further, the corresponding equation for </a:t>
            </a:r>
            <a:r>
              <a:rPr lang="en-US" sz="2400" i="1" dirty="0"/>
              <a:t>R</a:t>
            </a:r>
            <a:r>
              <a:rPr lang="en-US" sz="2400" dirty="0"/>
              <a:t> is the Euler equation</a:t>
            </a:r>
          </a:p>
          <a:p>
            <a:endParaRPr lang="en-US" sz="2400" dirty="0"/>
          </a:p>
          <a:p>
            <a:r>
              <a:rPr lang="en-US" sz="2400" dirty="0"/>
              <a:t>Since </a:t>
            </a:r>
            <a:r>
              <a:rPr lang="en-US" sz="2400" i="1" dirty="0"/>
              <a:t>u</a:t>
            </a:r>
            <a:r>
              <a:rPr lang="en-US" sz="2400" dirty="0"/>
              <a:t>(</a:t>
            </a:r>
            <a:r>
              <a:rPr lang="en-US" sz="2400" i="1" dirty="0" err="1"/>
              <a:t>r</a:t>
            </a:r>
            <a:r>
              <a:rPr lang="en-US" sz="2400" dirty="0" err="1"/>
              <a:t>,</a:t>
            </a:r>
            <a:r>
              <a:rPr lang="en-US" sz="2400" i="1" dirty="0" err="1"/>
              <a:t>t</a:t>
            </a:r>
            <a:r>
              <a:rPr lang="en-US" sz="2400" dirty="0"/>
              <a:t>) bounded for </a:t>
            </a:r>
            <a:r>
              <a:rPr lang="en-US" sz="2400" i="1" dirty="0"/>
              <a:t>r</a:t>
            </a:r>
            <a:r>
              <a:rPr lang="en-US" sz="2400" dirty="0"/>
              <a:t> </a:t>
            </a:r>
            <a:r>
              <a:rPr lang="en-US" sz="2400" dirty="0">
                <a:sym typeface="Symbol" pitchFamily="18" charset="2"/>
              </a:rPr>
              <a:t></a:t>
            </a:r>
            <a:r>
              <a:rPr lang="en-US" sz="2400" dirty="0"/>
              <a:t> </a:t>
            </a:r>
            <a:r>
              <a:rPr lang="en-US" sz="2400" i="1" dirty="0"/>
              <a:t>a</a:t>
            </a:r>
            <a:r>
              <a:rPr lang="en-US" sz="2400" dirty="0"/>
              <a:t>, </a:t>
            </a:r>
            <a:r>
              <a:rPr lang="en-US" sz="2400" i="1" dirty="0">
                <a:sym typeface="Symbol" pitchFamily="18" charset="2"/>
              </a:rPr>
              <a:t>k</a:t>
            </a:r>
            <a:r>
              <a:rPr lang="en-US" sz="2400" baseline="-25000" dirty="0">
                <a:sym typeface="Symbol" pitchFamily="18" charset="2"/>
              </a:rPr>
              <a:t>2</a:t>
            </a:r>
            <a:r>
              <a:rPr lang="en-US" sz="2400" dirty="0">
                <a:sym typeface="Symbol" pitchFamily="18" charset="2"/>
              </a:rPr>
              <a:t> = 0 and thus </a:t>
            </a:r>
            <a:r>
              <a:rPr lang="en-US" sz="2400" i="1" dirty="0">
                <a:sym typeface="Symbol" pitchFamily="18" charset="2"/>
              </a:rPr>
              <a:t>R</a:t>
            </a:r>
            <a:r>
              <a:rPr lang="en-US" sz="2400" dirty="0">
                <a:sym typeface="Symbol" pitchFamily="18" charset="2"/>
              </a:rPr>
              <a:t>(</a:t>
            </a:r>
            <a:r>
              <a:rPr lang="en-US" sz="2400" i="1" dirty="0">
                <a:sym typeface="Symbol" pitchFamily="18" charset="2"/>
              </a:rPr>
              <a:t>r</a:t>
            </a:r>
            <a:r>
              <a:rPr lang="en-US" sz="2400" dirty="0">
                <a:sym typeface="Symbol" pitchFamily="18" charset="2"/>
              </a:rPr>
              <a:t>) is constant.</a:t>
            </a:r>
          </a:p>
          <a:p>
            <a:r>
              <a:rPr lang="en-US" sz="2400" dirty="0"/>
              <a:t>Hence t</a:t>
            </a:r>
            <a:r>
              <a:rPr lang="en-US" sz="2400" dirty="0">
                <a:sym typeface="Symbol" pitchFamily="18" charset="2"/>
              </a:rPr>
              <a:t>he solution </a:t>
            </a:r>
            <a:r>
              <a:rPr lang="en-US" sz="2400" i="1" dirty="0"/>
              <a:t>u</a:t>
            </a:r>
            <a:r>
              <a:rPr lang="en-US" sz="2400" dirty="0"/>
              <a:t>(</a:t>
            </a:r>
            <a:r>
              <a:rPr lang="en-US" sz="2400" i="1" dirty="0"/>
              <a:t>r</a:t>
            </a:r>
            <a:r>
              <a:rPr lang="en-US" sz="2400" dirty="0"/>
              <a:t>,</a:t>
            </a:r>
            <a:r>
              <a:rPr lang="en-US" sz="2400" i="1" dirty="0">
                <a:sym typeface="Symbol" pitchFamily="18" charset="2"/>
              </a:rPr>
              <a:t></a:t>
            </a:r>
            <a:r>
              <a:rPr lang="en-US" sz="2400" dirty="0"/>
              <a:t>) is constant for</a:t>
            </a:r>
            <a:r>
              <a:rPr lang="en-US" sz="2400" dirty="0">
                <a:sym typeface="Symbol" pitchFamily="18" charset="2"/>
              </a:rPr>
              <a:t> </a:t>
            </a:r>
            <a:r>
              <a:rPr lang="en-US" sz="2400" i="1" dirty="0">
                <a:sym typeface="Symbol" pitchFamily="18" charset="2"/>
              </a:rPr>
              <a:t></a:t>
            </a:r>
            <a:r>
              <a:rPr lang="en-US" sz="2400" dirty="0"/>
              <a:t> = 0.</a:t>
            </a:r>
          </a:p>
        </p:txBody>
      </p:sp>
      <p:graphicFrame>
        <p:nvGraphicFramePr>
          <p:cNvPr id="397319" name="Object 7"/>
          <p:cNvGraphicFramePr>
            <a:graphicFrameLocks noChangeAspect="1"/>
          </p:cNvGraphicFramePr>
          <p:nvPr/>
        </p:nvGraphicFramePr>
        <p:xfrm>
          <a:off x="1600200" y="2971800"/>
          <a:ext cx="4244975" cy="425450"/>
        </p:xfrm>
        <a:graphic>
          <a:graphicData uri="http://schemas.openxmlformats.org/presentationml/2006/ole">
            <mc:AlternateContent xmlns:mc="http://schemas.openxmlformats.org/markup-compatibility/2006">
              <mc:Choice xmlns:v="urn:schemas-microsoft-com:vml" Requires="v">
                <p:oleObj spid="_x0000_s397327" name="Equation" r:id="rId3" imgW="2286000" imgH="228600" progId="Equation.3">
                  <p:embed/>
                </p:oleObj>
              </mc:Choice>
              <mc:Fallback>
                <p:oleObj name="Equation" r:id="rId3" imgW="2286000" imgH="228600" progId="Equation.3">
                  <p:embed/>
                  <p:pic>
                    <p:nvPicPr>
                      <p:cNvPr id="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00200" y="2971800"/>
                        <a:ext cx="4244975" cy="425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97324" name="Object 12"/>
          <p:cNvGraphicFramePr>
            <a:graphicFrameLocks noChangeAspect="1"/>
          </p:cNvGraphicFramePr>
          <p:nvPr/>
        </p:nvGraphicFramePr>
        <p:xfrm>
          <a:off x="1600200" y="5105400"/>
          <a:ext cx="4243388" cy="425450"/>
        </p:xfrm>
        <a:graphic>
          <a:graphicData uri="http://schemas.openxmlformats.org/presentationml/2006/ole">
            <mc:AlternateContent xmlns:mc="http://schemas.openxmlformats.org/markup-compatibility/2006">
              <mc:Choice xmlns:v="urn:schemas-microsoft-com:vml" Requires="v">
                <p:oleObj spid="_x0000_s397328" name="Equation" r:id="rId5" imgW="2286000" imgH="228600" progId="Equation.3">
                  <p:embed/>
                </p:oleObj>
              </mc:Choice>
              <mc:Fallback>
                <p:oleObj name="Equation" r:id="rId5" imgW="2286000" imgH="228600" progId="Equation.3">
                  <p:embed/>
                  <p:pic>
                    <p:nvPicPr>
                      <p:cNvPr id="0" name="Picture 12"/>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00200" y="5105400"/>
                        <a:ext cx="4243388" cy="425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3586"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Potential Equation</a:t>
            </a:r>
            <a:endParaRPr lang="en-US" sz="2400" b="1" dirty="0">
              <a:solidFill>
                <a:srgbClr val="2125D7"/>
              </a:solidFill>
              <a:latin typeface="+mn-lt"/>
              <a:cs typeface="Times New Roman" pitchFamily="18" charset="0"/>
            </a:endParaRPr>
          </a:p>
        </p:txBody>
      </p:sp>
      <p:sp>
        <p:nvSpPr>
          <p:cNvPr id="323587" name="Rectangle 3"/>
          <p:cNvSpPr>
            <a:spLocks noGrp="1" noChangeArrowheads="1"/>
          </p:cNvSpPr>
          <p:nvPr>
            <p:ph idx="1"/>
          </p:nvPr>
        </p:nvSpPr>
        <p:spPr>
          <a:xfrm>
            <a:off x="685800" y="1676400"/>
            <a:ext cx="8229600" cy="5029200"/>
          </a:xfrm>
        </p:spPr>
        <p:txBody>
          <a:bodyPr/>
          <a:lstStyle/>
          <a:p>
            <a:r>
              <a:rPr lang="en-US" sz="2400"/>
              <a:t>The potential function of a particle in free space acted on only by gravitational forces satisfies Laplace’s equation</a:t>
            </a:r>
          </a:p>
          <a:p>
            <a:endParaRPr lang="en-US" sz="2400"/>
          </a:p>
          <a:p>
            <a:pPr>
              <a:buFontTx/>
              <a:buNone/>
            </a:pPr>
            <a:r>
              <a:rPr lang="en-US" sz="2400"/>
              <a:t>	and hence Laplace’s equation is often referred to as the </a:t>
            </a:r>
            <a:r>
              <a:rPr lang="en-US" sz="2400" b="1"/>
              <a:t>potential equation</a:t>
            </a:r>
            <a:r>
              <a:rPr lang="en-US" sz="2400"/>
              <a:t>.  </a:t>
            </a:r>
          </a:p>
          <a:p>
            <a:r>
              <a:rPr lang="en-US" sz="2400"/>
              <a:t>In elasticity, the displacements that occur when a perfectly elastic bar is twisted are described in terms of the so-called warping function, which also satisfies</a:t>
            </a:r>
          </a:p>
          <a:p>
            <a:endParaRPr lang="en-US" sz="2400"/>
          </a:p>
          <a:p>
            <a:r>
              <a:rPr lang="en-US" sz="2400"/>
              <a:t>There are many applications of Laplace’s equation; see text.</a:t>
            </a:r>
          </a:p>
          <a:p>
            <a:r>
              <a:rPr lang="en-US" sz="2400"/>
              <a:t>We will focus on the two-dimensional equation.  </a:t>
            </a:r>
          </a:p>
        </p:txBody>
      </p:sp>
      <p:graphicFrame>
        <p:nvGraphicFramePr>
          <p:cNvPr id="323591" name="Object 7"/>
          <p:cNvGraphicFramePr>
            <a:graphicFrameLocks noChangeAspect="1"/>
          </p:cNvGraphicFramePr>
          <p:nvPr/>
        </p:nvGraphicFramePr>
        <p:xfrm>
          <a:off x="2743200" y="2514600"/>
          <a:ext cx="1538288" cy="477838"/>
        </p:xfrm>
        <a:graphic>
          <a:graphicData uri="http://schemas.openxmlformats.org/presentationml/2006/ole">
            <mc:AlternateContent xmlns:mc="http://schemas.openxmlformats.org/markup-compatibility/2006">
              <mc:Choice xmlns:v="urn:schemas-microsoft-com:vml" Requires="v">
                <p:oleObj spid="_x0000_s323595" name="Equation" r:id="rId3" imgW="774360" imgH="241200" progId="Equation.3">
                  <p:embed/>
                </p:oleObj>
              </mc:Choice>
              <mc:Fallback>
                <p:oleObj name="Equation" r:id="rId3" imgW="774360" imgH="241200" progId="Equation.3">
                  <p:embed/>
                  <p:pic>
                    <p:nvPicPr>
                      <p:cNvPr id="0"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2514600"/>
                        <a:ext cx="1538288" cy="477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23592" name="Object 8"/>
          <p:cNvGraphicFramePr>
            <a:graphicFrameLocks noChangeAspect="1"/>
          </p:cNvGraphicFramePr>
          <p:nvPr/>
        </p:nvGraphicFramePr>
        <p:xfrm>
          <a:off x="2819400" y="4876800"/>
          <a:ext cx="1538288" cy="477838"/>
        </p:xfrm>
        <a:graphic>
          <a:graphicData uri="http://schemas.openxmlformats.org/presentationml/2006/ole">
            <mc:AlternateContent xmlns:mc="http://schemas.openxmlformats.org/markup-compatibility/2006">
              <mc:Choice xmlns:v="urn:schemas-microsoft-com:vml" Requires="v">
                <p:oleObj spid="_x0000_s323596" name="Equation" r:id="rId5" imgW="774360" imgH="241200" progId="Equation.3">
                  <p:embed/>
                </p:oleObj>
              </mc:Choice>
              <mc:Fallback>
                <p:oleObj name="Equation" r:id="rId5" imgW="774360" imgH="241200" progId="Equation.3">
                  <p:embed/>
                  <p:pic>
                    <p:nvPicPr>
                      <p:cNvPr id="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19400" y="4876800"/>
                        <a:ext cx="1538288" cy="477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3458"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Equations for </a:t>
            </a:r>
            <a:r>
              <a:rPr lang="en-US" sz="3200" b="1" i="1" dirty="0">
                <a:solidFill>
                  <a:srgbClr val="2125D7"/>
                </a:solidFill>
                <a:latin typeface="+mn-lt"/>
                <a:sym typeface="Symbol" pitchFamily="18" charset="2"/>
              </a:rPr>
              <a:t></a:t>
            </a:r>
            <a:r>
              <a:rPr lang="en-US" sz="3200" b="1" dirty="0">
                <a:solidFill>
                  <a:srgbClr val="2125D7"/>
                </a:solidFill>
                <a:latin typeface="+mn-lt"/>
              </a:rPr>
              <a:t> &gt; 0    </a:t>
            </a:r>
            <a:r>
              <a:rPr lang="en-US" sz="2400" b="1" dirty="0">
                <a:solidFill>
                  <a:srgbClr val="2125D7"/>
                </a:solidFill>
                <a:latin typeface="+mn-lt"/>
                <a:cs typeface="Times New Roman" pitchFamily="18" charset="0"/>
              </a:rPr>
              <a:t>(4 of 8)</a:t>
            </a:r>
          </a:p>
        </p:txBody>
      </p:sp>
      <p:sp>
        <p:nvSpPr>
          <p:cNvPr id="403459" name="Rectangle 3"/>
          <p:cNvSpPr>
            <a:spLocks noGrp="1" noChangeArrowheads="1"/>
          </p:cNvSpPr>
          <p:nvPr>
            <p:ph idx="1"/>
          </p:nvPr>
        </p:nvSpPr>
        <p:spPr>
          <a:xfrm>
            <a:off x="685800" y="1676400"/>
            <a:ext cx="8229600" cy="5029200"/>
          </a:xfrm>
        </p:spPr>
        <p:txBody>
          <a:bodyPr/>
          <a:lstStyle/>
          <a:p>
            <a:r>
              <a:rPr lang="en-US" sz="2400" dirty="0"/>
              <a:t>If </a:t>
            </a:r>
            <a:r>
              <a:rPr lang="en-US" sz="2400" i="1" dirty="0">
                <a:sym typeface="Symbol" pitchFamily="18" charset="2"/>
              </a:rPr>
              <a:t></a:t>
            </a:r>
            <a:r>
              <a:rPr lang="en-US" sz="2400" dirty="0"/>
              <a:t> &gt; 0, let </a:t>
            </a:r>
            <a:r>
              <a:rPr lang="en-US" sz="2400" i="1" dirty="0">
                <a:sym typeface="Symbol" pitchFamily="18" charset="2"/>
              </a:rPr>
              <a:t></a:t>
            </a:r>
            <a:r>
              <a:rPr lang="en-US" sz="2400" dirty="0"/>
              <a:t> = </a:t>
            </a:r>
            <a:r>
              <a:rPr lang="en-US" sz="2400" i="1" dirty="0">
                <a:sym typeface="Symbol" pitchFamily="18" charset="2"/>
              </a:rPr>
              <a:t></a:t>
            </a:r>
            <a:r>
              <a:rPr lang="en-US" sz="2400" baseline="30000" dirty="0">
                <a:sym typeface="Symbol" pitchFamily="18" charset="2"/>
              </a:rPr>
              <a:t>2</a:t>
            </a:r>
            <a:r>
              <a:rPr lang="en-US" sz="2400" dirty="0"/>
              <a:t> where </a:t>
            </a:r>
            <a:r>
              <a:rPr lang="en-US" sz="2400" i="1" dirty="0">
                <a:sym typeface="Symbol" pitchFamily="18" charset="2"/>
              </a:rPr>
              <a:t></a:t>
            </a:r>
            <a:r>
              <a:rPr lang="en-US" sz="2400" dirty="0">
                <a:sym typeface="Symbol" pitchFamily="18" charset="2"/>
              </a:rPr>
              <a:t> &gt; 0. </a:t>
            </a:r>
            <a:r>
              <a:rPr lang="en-US" sz="2400" dirty="0" smtClean="0">
                <a:sym typeface="Symbol" pitchFamily="18" charset="2"/>
              </a:rPr>
              <a:t>Then</a:t>
            </a:r>
            <a:endParaRPr lang="en-US" sz="2400" dirty="0">
              <a:sym typeface="Symbol" pitchFamily="18" charset="2"/>
            </a:endParaRPr>
          </a:p>
          <a:p>
            <a:pPr>
              <a:buFontTx/>
              <a:buNone/>
            </a:pPr>
            <a:endParaRPr lang="en-US" sz="2400" dirty="0">
              <a:sym typeface="Symbol" pitchFamily="18" charset="2"/>
            </a:endParaRPr>
          </a:p>
          <a:p>
            <a:r>
              <a:rPr lang="en-US" sz="2400" dirty="0">
                <a:sym typeface="Symbol" pitchFamily="18" charset="2"/>
              </a:rPr>
              <a:t>Thus (</a:t>
            </a:r>
            <a:r>
              <a:rPr lang="en-US" sz="2400" i="1" dirty="0">
                <a:sym typeface="Symbol" pitchFamily="18" charset="2"/>
              </a:rPr>
              <a:t></a:t>
            </a:r>
            <a:r>
              <a:rPr lang="en-US" sz="1200" i="1" dirty="0">
                <a:sym typeface="Symbol" pitchFamily="18" charset="2"/>
              </a:rPr>
              <a:t> </a:t>
            </a:r>
            <a:r>
              <a:rPr lang="en-US" sz="2400" dirty="0">
                <a:sym typeface="Symbol" pitchFamily="18" charset="2"/>
              </a:rPr>
              <a:t>) periodic with period 2</a:t>
            </a:r>
            <a:r>
              <a:rPr lang="en-US" sz="2400" i="1" dirty="0">
                <a:sym typeface="Symbol" pitchFamily="18" charset="2"/>
              </a:rPr>
              <a:t></a:t>
            </a:r>
            <a:r>
              <a:rPr lang="en-US" sz="2400" dirty="0">
                <a:sym typeface="Symbol" pitchFamily="18" charset="2"/>
              </a:rPr>
              <a:t> only if </a:t>
            </a:r>
            <a:r>
              <a:rPr lang="en-US" sz="2400" i="1" dirty="0">
                <a:sym typeface="Symbol" pitchFamily="18" charset="2"/>
              </a:rPr>
              <a:t></a:t>
            </a:r>
            <a:r>
              <a:rPr lang="en-US" sz="2400" dirty="0">
                <a:sym typeface="Symbol" pitchFamily="18" charset="2"/>
              </a:rPr>
              <a:t> = </a:t>
            </a:r>
            <a:r>
              <a:rPr lang="en-US" sz="2400" i="1" dirty="0">
                <a:sym typeface="Symbol" pitchFamily="18" charset="2"/>
              </a:rPr>
              <a:t>n</a:t>
            </a:r>
            <a:r>
              <a:rPr lang="en-US" sz="2400" dirty="0">
                <a:sym typeface="Symbol" pitchFamily="18" charset="2"/>
              </a:rPr>
              <a:t>, where </a:t>
            </a:r>
            <a:r>
              <a:rPr lang="en-US" sz="2400" i="1" dirty="0">
                <a:sym typeface="Symbol" pitchFamily="18" charset="2"/>
              </a:rPr>
              <a:t>n</a:t>
            </a:r>
            <a:r>
              <a:rPr lang="en-US" sz="2400" dirty="0">
                <a:sym typeface="Symbol" pitchFamily="18" charset="2"/>
              </a:rPr>
              <a:t> is a positive integer</a:t>
            </a:r>
            <a:r>
              <a:rPr lang="en-US" sz="2400" dirty="0"/>
              <a:t>.</a:t>
            </a:r>
          </a:p>
          <a:p>
            <a:r>
              <a:rPr lang="en-US" sz="2400" dirty="0"/>
              <a:t>Further, the corresponding equation for </a:t>
            </a:r>
            <a:r>
              <a:rPr lang="en-US" sz="2400" i="1" dirty="0"/>
              <a:t>R</a:t>
            </a:r>
            <a:r>
              <a:rPr lang="en-US" sz="2400" dirty="0"/>
              <a:t> is the Euler equation</a:t>
            </a:r>
          </a:p>
          <a:p>
            <a:endParaRPr lang="en-US" sz="2400" dirty="0"/>
          </a:p>
          <a:p>
            <a:r>
              <a:rPr lang="en-US" sz="2400" dirty="0"/>
              <a:t>Since </a:t>
            </a:r>
            <a:r>
              <a:rPr lang="en-US" sz="2400" i="1" dirty="0"/>
              <a:t>u</a:t>
            </a:r>
            <a:r>
              <a:rPr lang="en-US" sz="2400" dirty="0"/>
              <a:t>(</a:t>
            </a:r>
            <a:r>
              <a:rPr lang="en-US" sz="2400" i="1" dirty="0" err="1"/>
              <a:t>r</a:t>
            </a:r>
            <a:r>
              <a:rPr lang="en-US" sz="2400" dirty="0" err="1"/>
              <a:t>,</a:t>
            </a:r>
            <a:r>
              <a:rPr lang="en-US" sz="2400" i="1" dirty="0" err="1"/>
              <a:t>t</a:t>
            </a:r>
            <a:r>
              <a:rPr lang="en-US" sz="2400" dirty="0"/>
              <a:t>) bounded for </a:t>
            </a:r>
            <a:r>
              <a:rPr lang="en-US" sz="2400" i="1" dirty="0"/>
              <a:t>r</a:t>
            </a:r>
            <a:r>
              <a:rPr lang="en-US" sz="2400" dirty="0"/>
              <a:t> </a:t>
            </a:r>
            <a:r>
              <a:rPr lang="en-US" sz="2400" dirty="0">
                <a:sym typeface="Symbol" pitchFamily="18" charset="2"/>
              </a:rPr>
              <a:t></a:t>
            </a:r>
            <a:r>
              <a:rPr lang="en-US" sz="2400" dirty="0"/>
              <a:t> </a:t>
            </a:r>
            <a:r>
              <a:rPr lang="en-US" sz="2400" i="1" dirty="0"/>
              <a:t>a</a:t>
            </a:r>
            <a:r>
              <a:rPr lang="en-US" sz="2400" dirty="0"/>
              <a:t>, </a:t>
            </a:r>
            <a:r>
              <a:rPr lang="en-US" sz="2400" i="1" dirty="0">
                <a:sym typeface="Symbol" pitchFamily="18" charset="2"/>
              </a:rPr>
              <a:t>k</a:t>
            </a:r>
            <a:r>
              <a:rPr lang="en-US" sz="2400" baseline="-25000" dirty="0">
                <a:sym typeface="Symbol" pitchFamily="18" charset="2"/>
              </a:rPr>
              <a:t>2</a:t>
            </a:r>
            <a:r>
              <a:rPr lang="en-US" sz="2400" dirty="0">
                <a:sym typeface="Symbol" pitchFamily="18" charset="2"/>
              </a:rPr>
              <a:t> = 0 and thus</a:t>
            </a:r>
          </a:p>
          <a:p>
            <a:endParaRPr lang="en-US" sz="2400" dirty="0">
              <a:sym typeface="Symbol" pitchFamily="18" charset="2"/>
            </a:endParaRPr>
          </a:p>
          <a:p>
            <a:r>
              <a:rPr lang="en-US" sz="2400" dirty="0">
                <a:sym typeface="Symbol" pitchFamily="18" charset="2"/>
              </a:rPr>
              <a:t>It follows that in this case the solutions take the form</a:t>
            </a:r>
            <a:endParaRPr lang="en-US" sz="2400" dirty="0"/>
          </a:p>
        </p:txBody>
      </p:sp>
      <p:graphicFrame>
        <p:nvGraphicFramePr>
          <p:cNvPr id="403462" name="Object 6"/>
          <p:cNvGraphicFramePr>
            <a:graphicFrameLocks noChangeAspect="1"/>
          </p:cNvGraphicFramePr>
          <p:nvPr/>
        </p:nvGraphicFramePr>
        <p:xfrm>
          <a:off x="1752600" y="2133600"/>
          <a:ext cx="5329238" cy="425450"/>
        </p:xfrm>
        <a:graphic>
          <a:graphicData uri="http://schemas.openxmlformats.org/presentationml/2006/ole">
            <mc:AlternateContent xmlns:mc="http://schemas.openxmlformats.org/markup-compatibility/2006">
              <mc:Choice xmlns:v="urn:schemas-microsoft-com:vml" Requires="v">
                <p:oleObj spid="_x0000_s403471" name="Equation" r:id="rId3" imgW="2869920" imgH="228600" progId="Equation.3">
                  <p:embed/>
                </p:oleObj>
              </mc:Choice>
              <mc:Fallback>
                <p:oleObj name="Equation" r:id="rId3" imgW="2869920" imgH="228600" progId="Equation.3">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52600" y="2133600"/>
                        <a:ext cx="5329238" cy="425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3463" name="Object 7"/>
          <p:cNvGraphicFramePr>
            <a:graphicFrameLocks noChangeAspect="1"/>
          </p:cNvGraphicFramePr>
          <p:nvPr/>
        </p:nvGraphicFramePr>
        <p:xfrm>
          <a:off x="1524000" y="3886200"/>
          <a:ext cx="5164138" cy="425450"/>
        </p:xfrm>
        <a:graphic>
          <a:graphicData uri="http://schemas.openxmlformats.org/presentationml/2006/ole">
            <mc:AlternateContent xmlns:mc="http://schemas.openxmlformats.org/markup-compatibility/2006">
              <mc:Choice xmlns:v="urn:schemas-microsoft-com:vml" Requires="v">
                <p:oleObj spid="_x0000_s403472" name="Equation" r:id="rId5" imgW="2781000" imgH="228600" progId="Equation.3">
                  <p:embed/>
                </p:oleObj>
              </mc:Choice>
              <mc:Fallback>
                <p:oleObj name="Equation" r:id="rId5" imgW="2781000" imgH="228600" progId="Equation.3">
                  <p:embed/>
                  <p:pic>
                    <p:nvPicPr>
                      <p:cNvPr id="0"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3886200"/>
                        <a:ext cx="5164138" cy="425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3464" name="Object 8"/>
          <p:cNvGraphicFramePr>
            <a:graphicFrameLocks noChangeAspect="1"/>
          </p:cNvGraphicFramePr>
          <p:nvPr/>
        </p:nvGraphicFramePr>
        <p:xfrm>
          <a:off x="2738438" y="4724400"/>
          <a:ext cx="1343025" cy="425450"/>
        </p:xfrm>
        <a:graphic>
          <a:graphicData uri="http://schemas.openxmlformats.org/presentationml/2006/ole">
            <mc:AlternateContent xmlns:mc="http://schemas.openxmlformats.org/markup-compatibility/2006">
              <mc:Choice xmlns:v="urn:schemas-microsoft-com:vml" Requires="v">
                <p:oleObj spid="_x0000_s403473" name="Equation" r:id="rId7" imgW="723600" imgH="228600" progId="Equation.3">
                  <p:embed/>
                </p:oleObj>
              </mc:Choice>
              <mc:Fallback>
                <p:oleObj name="Equation" r:id="rId7" imgW="723600" imgH="228600" progId="Equation.3">
                  <p:embed/>
                  <p:pic>
                    <p:nvPicPr>
                      <p:cNvPr id="0"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2738438" y="4724400"/>
                        <a:ext cx="1343025" cy="4254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3466" name="Object 10"/>
          <p:cNvGraphicFramePr>
            <a:graphicFrameLocks noChangeAspect="1"/>
          </p:cNvGraphicFramePr>
          <p:nvPr/>
        </p:nvGraphicFramePr>
        <p:xfrm>
          <a:off x="1447800" y="5638800"/>
          <a:ext cx="6248400" cy="474663"/>
        </p:xfrm>
        <a:graphic>
          <a:graphicData uri="http://schemas.openxmlformats.org/presentationml/2006/ole">
            <mc:AlternateContent xmlns:mc="http://schemas.openxmlformats.org/markup-compatibility/2006">
              <mc:Choice xmlns:v="urn:schemas-microsoft-com:vml" Requires="v">
                <p:oleObj spid="_x0000_s403474" name="Equation" r:id="rId9" imgW="3187440" imgH="241200" progId="Equation.3">
                  <p:embed/>
                </p:oleObj>
              </mc:Choice>
              <mc:Fallback>
                <p:oleObj name="Equation" r:id="rId9" imgW="3187440" imgH="241200" progId="Equation.3">
                  <p:embed/>
                  <p:pic>
                    <p:nvPicPr>
                      <p:cNvPr id="0" name="Picture 10"/>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447800" y="5638800"/>
                        <a:ext cx="6248400" cy="47466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4482"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Fundamental Solutions   </a:t>
            </a:r>
            <a:r>
              <a:rPr lang="en-US" sz="2400" b="1" dirty="0">
                <a:solidFill>
                  <a:srgbClr val="2125D7"/>
                </a:solidFill>
                <a:latin typeface="+mn-lt"/>
                <a:cs typeface="Times New Roman" pitchFamily="18" charset="0"/>
              </a:rPr>
              <a:t>(5 of 8)</a:t>
            </a:r>
          </a:p>
        </p:txBody>
      </p:sp>
      <p:sp>
        <p:nvSpPr>
          <p:cNvPr id="404483" name="Rectangle 3"/>
          <p:cNvSpPr>
            <a:spLocks noGrp="1" noChangeArrowheads="1"/>
          </p:cNvSpPr>
          <p:nvPr>
            <p:ph idx="1"/>
          </p:nvPr>
        </p:nvSpPr>
        <p:spPr>
          <a:xfrm>
            <a:off x="685800" y="1676400"/>
            <a:ext cx="8229600" cy="5029200"/>
          </a:xfrm>
        </p:spPr>
        <p:txBody>
          <a:bodyPr/>
          <a:lstStyle/>
          <a:p>
            <a:r>
              <a:rPr lang="en-US" sz="2400"/>
              <a:t>Thus the fundamental solutions of</a:t>
            </a:r>
          </a:p>
          <a:p>
            <a:endParaRPr lang="en-US" sz="2400"/>
          </a:p>
          <a:p>
            <a:pPr>
              <a:buFontTx/>
              <a:buNone/>
            </a:pPr>
            <a:r>
              <a:rPr lang="en-US" sz="1200"/>
              <a:t>	</a:t>
            </a:r>
          </a:p>
          <a:p>
            <a:pPr>
              <a:buFontTx/>
              <a:buNone/>
            </a:pPr>
            <a:r>
              <a:rPr lang="en-US" sz="2400"/>
              <a:t>	are, for </a:t>
            </a:r>
            <a:r>
              <a:rPr lang="en-US" sz="2400" i="1"/>
              <a:t>n</a:t>
            </a:r>
            <a:r>
              <a:rPr lang="en-US" sz="2400"/>
              <a:t> = 1, 2, …, </a:t>
            </a:r>
          </a:p>
          <a:p>
            <a:pPr>
              <a:buFontTx/>
              <a:buNone/>
            </a:pPr>
            <a:endParaRPr lang="en-US" sz="2800"/>
          </a:p>
          <a:p>
            <a:r>
              <a:rPr lang="en-US" sz="2400"/>
              <a:t>In the usual way, we assume that</a:t>
            </a:r>
          </a:p>
          <a:p>
            <a:endParaRPr lang="en-US" sz="2400"/>
          </a:p>
          <a:p>
            <a:endParaRPr lang="en-US" sz="2400"/>
          </a:p>
          <a:p>
            <a:pPr>
              <a:buFontTx/>
              <a:buNone/>
            </a:pPr>
            <a:r>
              <a:rPr lang="en-US" sz="2400"/>
              <a:t>	where </a:t>
            </a:r>
            <a:r>
              <a:rPr lang="en-US" sz="2400" i="1"/>
              <a:t>c</a:t>
            </a:r>
            <a:r>
              <a:rPr lang="en-US" sz="2400" i="1" baseline="-25000"/>
              <a:t>n</a:t>
            </a:r>
            <a:r>
              <a:rPr lang="en-US" sz="2400"/>
              <a:t> and </a:t>
            </a:r>
            <a:r>
              <a:rPr lang="en-US" sz="2400" i="1"/>
              <a:t>k</a:t>
            </a:r>
            <a:r>
              <a:rPr lang="en-US" sz="2400" i="1" baseline="-25000"/>
              <a:t>n</a:t>
            </a:r>
            <a:r>
              <a:rPr lang="en-US" sz="2400"/>
              <a:t> are chosen to satisfy the boundary condition  </a:t>
            </a:r>
          </a:p>
        </p:txBody>
      </p:sp>
      <p:graphicFrame>
        <p:nvGraphicFramePr>
          <p:cNvPr id="404486" name="Object 6"/>
          <p:cNvGraphicFramePr>
            <a:graphicFrameLocks noChangeAspect="1"/>
          </p:cNvGraphicFramePr>
          <p:nvPr/>
        </p:nvGraphicFramePr>
        <p:xfrm>
          <a:off x="1524000" y="3276600"/>
          <a:ext cx="6248400" cy="465138"/>
        </p:xfrm>
        <a:graphic>
          <a:graphicData uri="http://schemas.openxmlformats.org/presentationml/2006/ole">
            <mc:AlternateContent xmlns:mc="http://schemas.openxmlformats.org/markup-compatibility/2006">
              <mc:Choice xmlns:v="urn:schemas-microsoft-com:vml" Requires="v">
                <p:oleObj spid="_x0000_s404494" name="Equation" r:id="rId3" imgW="3251160" imgH="241200" progId="Equation.3">
                  <p:embed/>
                </p:oleObj>
              </mc:Choice>
              <mc:Fallback>
                <p:oleObj name="Equation" r:id="rId3" imgW="3251160" imgH="241200" progId="Equation.3">
                  <p:embed/>
                  <p:pic>
                    <p:nvPicPr>
                      <p:cNvPr id="0" name="Picture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3276600"/>
                        <a:ext cx="6248400" cy="465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4487" name="Object 7"/>
          <p:cNvGraphicFramePr>
            <a:graphicFrameLocks noChangeAspect="1"/>
          </p:cNvGraphicFramePr>
          <p:nvPr/>
        </p:nvGraphicFramePr>
        <p:xfrm>
          <a:off x="1981200" y="2133600"/>
          <a:ext cx="2362200" cy="695325"/>
        </p:xfrm>
        <a:graphic>
          <a:graphicData uri="http://schemas.openxmlformats.org/presentationml/2006/ole">
            <mc:AlternateContent xmlns:mc="http://schemas.openxmlformats.org/markup-compatibility/2006">
              <mc:Choice xmlns:v="urn:schemas-microsoft-com:vml" Requires="v">
                <p:oleObj spid="_x0000_s404495" name="Equation" r:id="rId5" imgW="1333440" imgH="393480" progId="Equation.3">
                  <p:embed/>
                </p:oleObj>
              </mc:Choice>
              <mc:Fallback>
                <p:oleObj name="Equation" r:id="rId5" imgW="1333440" imgH="393480" progId="Equation.3">
                  <p:embed/>
                  <p:pic>
                    <p:nvPicPr>
                      <p:cNvPr id="0" name="Picture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981200" y="2133600"/>
                        <a:ext cx="2362200" cy="695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4488" name="Object 8"/>
          <p:cNvGraphicFramePr>
            <a:graphicFrameLocks noChangeAspect="1"/>
          </p:cNvGraphicFramePr>
          <p:nvPr/>
        </p:nvGraphicFramePr>
        <p:xfrm>
          <a:off x="1447800" y="4191000"/>
          <a:ext cx="4872038" cy="836613"/>
        </p:xfrm>
        <a:graphic>
          <a:graphicData uri="http://schemas.openxmlformats.org/presentationml/2006/ole">
            <mc:AlternateContent xmlns:mc="http://schemas.openxmlformats.org/markup-compatibility/2006">
              <mc:Choice xmlns:v="urn:schemas-microsoft-com:vml" Requires="v">
                <p:oleObj spid="_x0000_s404496" name="Equation" r:id="rId7" imgW="2501640" imgH="431640" progId="Equation.3">
                  <p:embed/>
                </p:oleObj>
              </mc:Choice>
              <mc:Fallback>
                <p:oleObj name="Equation" r:id="rId7" imgW="2501640" imgH="431640" progId="Equation.3">
                  <p:embed/>
                  <p:pic>
                    <p:nvPicPr>
                      <p:cNvPr id="0" name="Picture 8"/>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447800" y="4191000"/>
                        <a:ext cx="4872038" cy="836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4489" name="Object 9"/>
          <p:cNvGraphicFramePr>
            <a:graphicFrameLocks noChangeAspect="1"/>
          </p:cNvGraphicFramePr>
          <p:nvPr/>
        </p:nvGraphicFramePr>
        <p:xfrm>
          <a:off x="1676400" y="5562600"/>
          <a:ext cx="3294063" cy="384175"/>
        </p:xfrm>
        <a:graphic>
          <a:graphicData uri="http://schemas.openxmlformats.org/presentationml/2006/ole">
            <mc:AlternateContent xmlns:mc="http://schemas.openxmlformats.org/markup-compatibility/2006">
              <mc:Choice xmlns:v="urn:schemas-microsoft-com:vml" Requires="v">
                <p:oleObj spid="_x0000_s404497" name="Equation" r:id="rId9" imgW="1739880" imgH="203040" progId="Equation.3">
                  <p:embed/>
                </p:oleObj>
              </mc:Choice>
              <mc:Fallback>
                <p:oleObj name="Equation" r:id="rId9" imgW="1739880" imgH="203040" progId="Equation.3">
                  <p:embed/>
                  <p:pic>
                    <p:nvPicPr>
                      <p:cNvPr id="0" name="Picture 9"/>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676400" y="5562600"/>
                        <a:ext cx="3294063" cy="384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0386"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Boundary Condition     </a:t>
            </a:r>
            <a:r>
              <a:rPr lang="en-US" sz="2400" b="1" dirty="0">
                <a:solidFill>
                  <a:srgbClr val="2125D7"/>
                </a:solidFill>
                <a:latin typeface="+mn-lt"/>
                <a:cs typeface="Times New Roman" pitchFamily="18" charset="0"/>
              </a:rPr>
              <a:t>(6 of 8)</a:t>
            </a:r>
          </a:p>
        </p:txBody>
      </p:sp>
      <p:sp>
        <p:nvSpPr>
          <p:cNvPr id="400387" name="Rectangle 3"/>
          <p:cNvSpPr>
            <a:spLocks noGrp="1" noChangeArrowheads="1"/>
          </p:cNvSpPr>
          <p:nvPr>
            <p:ph idx="1"/>
          </p:nvPr>
        </p:nvSpPr>
        <p:spPr>
          <a:xfrm>
            <a:off x="685800" y="1676400"/>
            <a:ext cx="8229600" cy="5181600"/>
          </a:xfrm>
        </p:spPr>
        <p:txBody>
          <a:bodyPr/>
          <a:lstStyle/>
          <a:p>
            <a:r>
              <a:rPr lang="en-US" sz="2400"/>
              <a:t>Thus </a:t>
            </a:r>
            <a:endParaRPr lang="en-US" sz="2400">
              <a:sym typeface="Symbol" pitchFamily="18" charset="2"/>
            </a:endParaRPr>
          </a:p>
          <a:p>
            <a:pPr>
              <a:buFontTx/>
              <a:buNone/>
            </a:pPr>
            <a:endParaRPr lang="en-US" sz="2400">
              <a:sym typeface="Symbol" pitchFamily="18" charset="2"/>
            </a:endParaRPr>
          </a:p>
          <a:p>
            <a:pPr>
              <a:buFontTx/>
              <a:buNone/>
            </a:pPr>
            <a:r>
              <a:rPr lang="en-US" sz="1600"/>
              <a:t>	</a:t>
            </a:r>
          </a:p>
          <a:p>
            <a:pPr>
              <a:buFontTx/>
              <a:buNone/>
            </a:pPr>
            <a:r>
              <a:rPr lang="en-US" sz="2400"/>
              <a:t>	where </a:t>
            </a:r>
            <a:r>
              <a:rPr lang="en-US" sz="2400" i="1"/>
              <a:t>c</a:t>
            </a:r>
            <a:r>
              <a:rPr lang="en-US" sz="2400" i="1" baseline="-25000"/>
              <a:t>n</a:t>
            </a:r>
            <a:r>
              <a:rPr lang="en-US" sz="2400"/>
              <a:t> and </a:t>
            </a:r>
            <a:r>
              <a:rPr lang="en-US" sz="2400" i="1"/>
              <a:t>k</a:t>
            </a:r>
            <a:r>
              <a:rPr lang="en-US" sz="2400" i="1" baseline="-25000"/>
              <a:t>n</a:t>
            </a:r>
            <a:r>
              <a:rPr lang="en-US" sz="2400"/>
              <a:t> are chosen to satisfy the boundary condition </a:t>
            </a:r>
          </a:p>
          <a:p>
            <a:pPr>
              <a:buFontTx/>
              <a:buNone/>
            </a:pPr>
            <a:endParaRPr lang="en-US" sz="2400"/>
          </a:p>
          <a:p>
            <a:pPr>
              <a:buFontTx/>
              <a:buNone/>
            </a:pPr>
            <a:endParaRPr lang="en-US" sz="1600"/>
          </a:p>
          <a:p>
            <a:r>
              <a:rPr lang="en-US" sz="2400"/>
              <a:t>The function </a:t>
            </a:r>
            <a:r>
              <a:rPr lang="en-US" sz="2400" i="1"/>
              <a:t>f</a:t>
            </a:r>
            <a:r>
              <a:rPr lang="en-US" sz="2400"/>
              <a:t> may be extended outside the interval 0 </a:t>
            </a:r>
            <a:r>
              <a:rPr lang="en-US" sz="2400">
                <a:sym typeface="Symbol" pitchFamily="18" charset="2"/>
              </a:rPr>
              <a:t> </a:t>
            </a:r>
            <a:r>
              <a:rPr lang="en-US" sz="2400" i="1">
                <a:sym typeface="Symbol" pitchFamily="18" charset="2"/>
              </a:rPr>
              <a:t></a:t>
            </a:r>
            <a:r>
              <a:rPr lang="en-US" sz="2400"/>
              <a:t> &lt; 2</a:t>
            </a:r>
            <a:r>
              <a:rPr lang="en-US" sz="2400" i="1">
                <a:sym typeface="Symbol" pitchFamily="18" charset="2"/>
              </a:rPr>
              <a:t></a:t>
            </a:r>
            <a:r>
              <a:rPr lang="en-US" sz="2400"/>
              <a:t> so that it is periodic with period 2</a:t>
            </a:r>
            <a:r>
              <a:rPr lang="en-US" sz="2400" i="1">
                <a:sym typeface="Symbol" pitchFamily="18" charset="2"/>
              </a:rPr>
              <a:t></a:t>
            </a:r>
            <a:r>
              <a:rPr lang="en-US" sz="2400"/>
              <a:t>, and therefore has a Fourier series of the form above. </a:t>
            </a:r>
          </a:p>
          <a:p>
            <a:r>
              <a:rPr lang="en-US" sz="2400"/>
              <a:t>We can therefore compute the coefficients </a:t>
            </a:r>
            <a:r>
              <a:rPr lang="en-US" sz="2400" i="1"/>
              <a:t>c</a:t>
            </a:r>
            <a:r>
              <a:rPr lang="en-US" sz="2400" i="1" baseline="-25000"/>
              <a:t>n</a:t>
            </a:r>
            <a:r>
              <a:rPr lang="en-US" sz="2400"/>
              <a:t> and </a:t>
            </a:r>
            <a:r>
              <a:rPr lang="en-US" sz="2400" i="1"/>
              <a:t>k</a:t>
            </a:r>
            <a:r>
              <a:rPr lang="en-US" sz="2400" i="1" baseline="-25000"/>
              <a:t>n</a:t>
            </a:r>
            <a:r>
              <a:rPr lang="en-US" sz="2400" i="1"/>
              <a:t> </a:t>
            </a:r>
            <a:r>
              <a:rPr lang="en-US" sz="2400"/>
              <a:t>using the Euler-Fourier formulas. </a:t>
            </a:r>
          </a:p>
        </p:txBody>
      </p:sp>
      <p:graphicFrame>
        <p:nvGraphicFramePr>
          <p:cNvPr id="400389" name="Object 5"/>
          <p:cNvGraphicFramePr>
            <a:graphicFrameLocks noChangeAspect="1"/>
          </p:cNvGraphicFramePr>
          <p:nvPr/>
        </p:nvGraphicFramePr>
        <p:xfrm>
          <a:off x="1524000" y="3276600"/>
          <a:ext cx="6565900" cy="765175"/>
        </p:xfrm>
        <a:graphic>
          <a:graphicData uri="http://schemas.openxmlformats.org/presentationml/2006/ole">
            <mc:AlternateContent xmlns:mc="http://schemas.openxmlformats.org/markup-compatibility/2006">
              <mc:Choice xmlns:v="urn:schemas-microsoft-com:vml" Requires="v">
                <p:oleObj spid="_x0000_s400395" name="Equation" r:id="rId3" imgW="3695400" imgH="431640" progId="Equation.3">
                  <p:embed/>
                </p:oleObj>
              </mc:Choice>
              <mc:Fallback>
                <p:oleObj name="Equation" r:id="rId3" imgW="3695400" imgH="431640" progId="Equation.3">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3276600"/>
                        <a:ext cx="6565900" cy="765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0392" name="Object 8"/>
          <p:cNvGraphicFramePr>
            <a:graphicFrameLocks noChangeAspect="1"/>
          </p:cNvGraphicFramePr>
          <p:nvPr/>
        </p:nvGraphicFramePr>
        <p:xfrm>
          <a:off x="1524000" y="2057400"/>
          <a:ext cx="4872038" cy="836613"/>
        </p:xfrm>
        <a:graphic>
          <a:graphicData uri="http://schemas.openxmlformats.org/presentationml/2006/ole">
            <mc:AlternateContent xmlns:mc="http://schemas.openxmlformats.org/markup-compatibility/2006">
              <mc:Choice xmlns:v="urn:schemas-microsoft-com:vml" Requires="v">
                <p:oleObj spid="_x0000_s400396" name="Equation" r:id="rId5" imgW="2501640" imgH="431640" progId="Equation.3">
                  <p:embed/>
                </p:oleObj>
              </mc:Choice>
              <mc:Fallback>
                <p:oleObj name="Equation" r:id="rId5" imgW="2501640" imgH="431640" progId="Equation.3">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524000" y="2057400"/>
                        <a:ext cx="4872038" cy="8366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5506"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Coefficients     </a:t>
            </a:r>
            <a:r>
              <a:rPr lang="en-US" sz="2400" b="1" dirty="0">
                <a:solidFill>
                  <a:srgbClr val="2125D7"/>
                </a:solidFill>
                <a:latin typeface="+mn-lt"/>
                <a:cs typeface="Times New Roman" pitchFamily="18" charset="0"/>
              </a:rPr>
              <a:t>(7 of 8)</a:t>
            </a:r>
          </a:p>
        </p:txBody>
      </p:sp>
      <p:sp>
        <p:nvSpPr>
          <p:cNvPr id="405507" name="Rectangle 3"/>
          <p:cNvSpPr>
            <a:spLocks noGrp="1" noChangeArrowheads="1"/>
          </p:cNvSpPr>
          <p:nvPr>
            <p:ph idx="1"/>
          </p:nvPr>
        </p:nvSpPr>
        <p:spPr>
          <a:xfrm>
            <a:off x="685800" y="1676400"/>
            <a:ext cx="8229600" cy="5181600"/>
          </a:xfrm>
        </p:spPr>
        <p:txBody>
          <a:bodyPr/>
          <a:lstStyle/>
          <a:p>
            <a:r>
              <a:rPr lang="en-US" sz="2400"/>
              <a:t>Since the periodic extension of </a:t>
            </a:r>
            <a:r>
              <a:rPr lang="en-US" sz="2400" i="1"/>
              <a:t>f</a:t>
            </a:r>
            <a:r>
              <a:rPr lang="en-US" sz="2400"/>
              <a:t>  has period 2</a:t>
            </a:r>
            <a:r>
              <a:rPr lang="en-US" sz="2400" i="1">
                <a:sym typeface="Symbol" pitchFamily="18" charset="2"/>
              </a:rPr>
              <a:t></a:t>
            </a:r>
            <a:r>
              <a:rPr lang="en-US" sz="2400"/>
              <a:t>, we may compute the Fourier coefficients by integrating over any period of the function.  </a:t>
            </a:r>
          </a:p>
          <a:p>
            <a:r>
              <a:rPr lang="en-US" sz="2400"/>
              <a:t>In particular, it is convenient to choose (0, 2</a:t>
            </a:r>
            <a:r>
              <a:rPr lang="en-US" sz="2400" i="1">
                <a:sym typeface="Symbol" pitchFamily="18" charset="2"/>
              </a:rPr>
              <a:t></a:t>
            </a:r>
            <a:r>
              <a:rPr lang="en-US" sz="2400"/>
              <a:t> ).  </a:t>
            </a:r>
          </a:p>
          <a:p>
            <a:r>
              <a:rPr lang="en-US" sz="2400"/>
              <a:t>Thus for</a:t>
            </a:r>
            <a:endParaRPr lang="en-US" sz="2400">
              <a:sym typeface="Symbol" pitchFamily="18" charset="2"/>
            </a:endParaRPr>
          </a:p>
          <a:p>
            <a:pPr>
              <a:buFontTx/>
              <a:buNone/>
            </a:pPr>
            <a:endParaRPr lang="en-US" sz="2400">
              <a:sym typeface="Symbol" pitchFamily="18" charset="2"/>
            </a:endParaRPr>
          </a:p>
          <a:p>
            <a:pPr>
              <a:buFontTx/>
              <a:buNone/>
            </a:pPr>
            <a:r>
              <a:rPr lang="en-US" sz="1600"/>
              <a:t>	</a:t>
            </a:r>
          </a:p>
          <a:p>
            <a:pPr>
              <a:buFontTx/>
              <a:buNone/>
            </a:pPr>
            <a:r>
              <a:rPr lang="en-US" sz="2400"/>
              <a:t>	we have </a:t>
            </a:r>
          </a:p>
        </p:txBody>
      </p:sp>
      <p:graphicFrame>
        <p:nvGraphicFramePr>
          <p:cNvPr id="405508" name="Object 4"/>
          <p:cNvGraphicFramePr>
            <a:graphicFrameLocks noChangeAspect="1"/>
          </p:cNvGraphicFramePr>
          <p:nvPr/>
        </p:nvGraphicFramePr>
        <p:xfrm>
          <a:off x="1371600" y="3733800"/>
          <a:ext cx="4356100" cy="765175"/>
        </p:xfrm>
        <a:graphic>
          <a:graphicData uri="http://schemas.openxmlformats.org/presentationml/2006/ole">
            <mc:AlternateContent xmlns:mc="http://schemas.openxmlformats.org/markup-compatibility/2006">
              <mc:Choice xmlns:v="urn:schemas-microsoft-com:vml" Requires="v">
                <p:oleObj spid="_x0000_s405513" name="Equation" r:id="rId3" imgW="2450880" imgH="431640" progId="Equation.3">
                  <p:embed/>
                </p:oleObj>
              </mc:Choice>
              <mc:Fallback>
                <p:oleObj name="Equation" r:id="rId3" imgW="2450880" imgH="431640"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3733800"/>
                        <a:ext cx="4356100" cy="765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5510" name="Object 6"/>
          <p:cNvGraphicFramePr>
            <a:graphicFrameLocks noChangeAspect="1"/>
          </p:cNvGraphicFramePr>
          <p:nvPr/>
        </p:nvGraphicFramePr>
        <p:xfrm>
          <a:off x="1371600" y="4953000"/>
          <a:ext cx="4738688" cy="1436688"/>
        </p:xfrm>
        <a:graphic>
          <a:graphicData uri="http://schemas.openxmlformats.org/presentationml/2006/ole">
            <mc:AlternateContent xmlns:mc="http://schemas.openxmlformats.org/markup-compatibility/2006">
              <mc:Choice xmlns:v="urn:schemas-microsoft-com:vml" Requires="v">
                <p:oleObj spid="_x0000_s405514" name="Equation" r:id="rId5" imgW="2666880" imgH="812520" progId="Equation.3">
                  <p:embed/>
                </p:oleObj>
              </mc:Choice>
              <mc:Fallback>
                <p:oleObj name="Equation" r:id="rId5" imgW="2666880" imgH="812520" progId="Equation.3">
                  <p:embed/>
                  <p:pic>
                    <p:nvPicPr>
                      <p:cNvPr id="0" name="Picture 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1600" y="4953000"/>
                        <a:ext cx="4738688" cy="1436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1410"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Solution     </a:t>
            </a:r>
            <a:r>
              <a:rPr lang="en-US" sz="2400" b="1" dirty="0">
                <a:solidFill>
                  <a:srgbClr val="2125D7"/>
                </a:solidFill>
                <a:latin typeface="+mn-lt"/>
                <a:cs typeface="Times New Roman" pitchFamily="18" charset="0"/>
              </a:rPr>
              <a:t>(8 of 8)</a:t>
            </a:r>
          </a:p>
        </p:txBody>
      </p:sp>
      <p:sp>
        <p:nvSpPr>
          <p:cNvPr id="401411" name="Rectangle 3"/>
          <p:cNvSpPr>
            <a:spLocks noGrp="1" noChangeArrowheads="1"/>
          </p:cNvSpPr>
          <p:nvPr>
            <p:ph idx="1"/>
          </p:nvPr>
        </p:nvSpPr>
        <p:spPr>
          <a:xfrm>
            <a:off x="685800" y="1676400"/>
            <a:ext cx="8229600" cy="5181600"/>
          </a:xfrm>
        </p:spPr>
        <p:txBody>
          <a:bodyPr/>
          <a:lstStyle/>
          <a:p>
            <a:r>
              <a:rPr lang="en-US" sz="2400"/>
              <a:t>Therefore the solution to the boundary value problem </a:t>
            </a:r>
          </a:p>
          <a:p>
            <a:endParaRPr lang="en-US" sz="2400"/>
          </a:p>
          <a:p>
            <a:endParaRPr lang="en-US" sz="2400"/>
          </a:p>
          <a:p>
            <a:endParaRPr lang="en-US" sz="1400"/>
          </a:p>
          <a:p>
            <a:pPr>
              <a:buFontTx/>
              <a:buNone/>
            </a:pPr>
            <a:r>
              <a:rPr lang="en-US" sz="2400"/>
              <a:t>	is given by</a:t>
            </a:r>
          </a:p>
          <a:p>
            <a:pPr>
              <a:buFontTx/>
              <a:buNone/>
            </a:pPr>
            <a:endParaRPr lang="en-US" sz="2400"/>
          </a:p>
          <a:p>
            <a:pPr>
              <a:buFontTx/>
              <a:buNone/>
            </a:pPr>
            <a:r>
              <a:rPr lang="en-US" sz="1400"/>
              <a:t>	</a:t>
            </a:r>
          </a:p>
          <a:p>
            <a:pPr>
              <a:buFontTx/>
              <a:buNone/>
            </a:pPr>
            <a:r>
              <a:rPr lang="en-US" sz="2400"/>
              <a:t>	where</a:t>
            </a:r>
          </a:p>
          <a:p>
            <a:pPr>
              <a:buFontTx/>
              <a:buNone/>
            </a:pPr>
            <a:endParaRPr lang="en-US" sz="2400"/>
          </a:p>
          <a:p>
            <a:pPr>
              <a:buFontTx/>
              <a:buNone/>
            </a:pPr>
            <a:endParaRPr lang="en-US" sz="2400"/>
          </a:p>
          <a:p>
            <a:r>
              <a:rPr lang="en-US" sz="2400"/>
              <a:t>A full Fourier series is required here, as the boundary data were given on 0 </a:t>
            </a:r>
            <a:r>
              <a:rPr lang="en-US" sz="2400">
                <a:sym typeface="Symbol" pitchFamily="18" charset="2"/>
              </a:rPr>
              <a:t> </a:t>
            </a:r>
            <a:r>
              <a:rPr lang="en-US" sz="2400" i="1">
                <a:sym typeface="Symbol" pitchFamily="18" charset="2"/>
              </a:rPr>
              <a:t></a:t>
            </a:r>
            <a:r>
              <a:rPr lang="en-US" sz="2400"/>
              <a:t> &lt; 2</a:t>
            </a:r>
            <a:r>
              <a:rPr lang="en-US" sz="2400" i="1">
                <a:sym typeface="Symbol" pitchFamily="18" charset="2"/>
              </a:rPr>
              <a:t></a:t>
            </a:r>
            <a:r>
              <a:rPr lang="en-US" sz="2400"/>
              <a:t>  and have period 2</a:t>
            </a:r>
            <a:r>
              <a:rPr lang="en-US" sz="2400" i="1">
                <a:sym typeface="Symbol" pitchFamily="18" charset="2"/>
              </a:rPr>
              <a:t>.</a:t>
            </a:r>
            <a:r>
              <a:rPr lang="en-US" sz="2400"/>
              <a:t> </a:t>
            </a:r>
          </a:p>
        </p:txBody>
      </p:sp>
      <p:graphicFrame>
        <p:nvGraphicFramePr>
          <p:cNvPr id="401416" name="Object 8"/>
          <p:cNvGraphicFramePr>
            <a:graphicFrameLocks noChangeAspect="1"/>
          </p:cNvGraphicFramePr>
          <p:nvPr/>
        </p:nvGraphicFramePr>
        <p:xfrm>
          <a:off x="1524000" y="2133600"/>
          <a:ext cx="3082925" cy="1120775"/>
        </p:xfrm>
        <a:graphic>
          <a:graphicData uri="http://schemas.openxmlformats.org/presentationml/2006/ole">
            <mc:AlternateContent xmlns:mc="http://schemas.openxmlformats.org/markup-compatibility/2006">
              <mc:Choice xmlns:v="urn:schemas-microsoft-com:vml" Requires="v">
                <p:oleObj spid="_x0000_s401423" name="Equation" r:id="rId3" imgW="1739880" imgH="634680" progId="Equation.3">
                  <p:embed/>
                </p:oleObj>
              </mc:Choice>
              <mc:Fallback>
                <p:oleObj name="Equation" r:id="rId3" imgW="1739880" imgH="634680" progId="Equation.3">
                  <p:embed/>
                  <p:pic>
                    <p:nvPicPr>
                      <p:cNvPr id="0"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2133600"/>
                        <a:ext cx="3082925" cy="11207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1418" name="Object 10"/>
          <p:cNvGraphicFramePr>
            <a:graphicFrameLocks noChangeAspect="1"/>
          </p:cNvGraphicFramePr>
          <p:nvPr/>
        </p:nvGraphicFramePr>
        <p:xfrm>
          <a:off x="1227138" y="3657600"/>
          <a:ext cx="4492625" cy="765175"/>
        </p:xfrm>
        <a:graphic>
          <a:graphicData uri="http://schemas.openxmlformats.org/presentationml/2006/ole">
            <mc:AlternateContent xmlns:mc="http://schemas.openxmlformats.org/markup-compatibility/2006">
              <mc:Choice xmlns:v="urn:schemas-microsoft-com:vml" Requires="v">
                <p:oleObj spid="_x0000_s401424" name="Equation" r:id="rId5" imgW="2527200" imgH="431640" progId="Equation.3">
                  <p:embed/>
                </p:oleObj>
              </mc:Choice>
              <mc:Fallback>
                <p:oleObj name="Equation" r:id="rId5" imgW="2527200" imgH="431640" progId="Equation.3">
                  <p:embed/>
                  <p:pic>
                    <p:nvPicPr>
                      <p:cNvPr id="0" name="Picture 10"/>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227138" y="3657600"/>
                        <a:ext cx="4492625" cy="7651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401419" name="Object 11"/>
          <p:cNvGraphicFramePr>
            <a:graphicFrameLocks noChangeAspect="1"/>
          </p:cNvGraphicFramePr>
          <p:nvPr/>
        </p:nvGraphicFramePr>
        <p:xfrm>
          <a:off x="1371600" y="4876800"/>
          <a:ext cx="6407150" cy="695325"/>
        </p:xfrm>
        <a:graphic>
          <a:graphicData uri="http://schemas.openxmlformats.org/presentationml/2006/ole">
            <mc:AlternateContent xmlns:mc="http://schemas.openxmlformats.org/markup-compatibility/2006">
              <mc:Choice xmlns:v="urn:schemas-microsoft-com:vml" Requires="v">
                <p:oleObj spid="_x0000_s401425" name="Equation" r:id="rId7" imgW="3606480" imgH="393480" progId="Equation.3">
                  <p:embed/>
                </p:oleObj>
              </mc:Choice>
              <mc:Fallback>
                <p:oleObj name="Equation" r:id="rId7" imgW="3606480" imgH="393480" progId="Equation.3">
                  <p:embed/>
                  <p:pic>
                    <p:nvPicPr>
                      <p:cNvPr id="0" name="Picture 11"/>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371600" y="4876800"/>
                        <a:ext cx="6407150" cy="69532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401420" name="Picture 12" descr="C:\b\BOYCEALL\Art\ch10\w199.jpg"/>
          <p:cNvPicPr>
            <a:picLocks noChangeAspect="1" noChangeArrowheads="1"/>
          </p:cNvPicPr>
          <p:nvPr/>
        </p:nvPicPr>
        <p:blipFill>
          <a:blip r:embed="rId9"/>
          <a:srcRect/>
          <a:stretch>
            <a:fillRect/>
          </a:stretch>
        </p:blipFill>
        <p:spPr bwMode="auto">
          <a:xfrm>
            <a:off x="6248400" y="2362200"/>
            <a:ext cx="2362200" cy="21097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5810"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Boundary Conditions </a:t>
            </a:r>
            <a:r>
              <a:rPr lang="en-US" sz="2400" b="1" dirty="0">
                <a:solidFill>
                  <a:srgbClr val="2125D7"/>
                </a:solidFill>
                <a:latin typeface="+mn-lt"/>
                <a:cs typeface="Times New Roman" pitchFamily="18" charset="0"/>
              </a:rPr>
              <a:t>(1 of 4)</a:t>
            </a:r>
          </a:p>
        </p:txBody>
      </p:sp>
      <p:sp>
        <p:nvSpPr>
          <p:cNvPr id="375811" name="Rectangle 3"/>
          <p:cNvSpPr>
            <a:spLocks noGrp="1" noChangeArrowheads="1"/>
          </p:cNvSpPr>
          <p:nvPr>
            <p:ph idx="1"/>
          </p:nvPr>
        </p:nvSpPr>
        <p:spPr>
          <a:xfrm>
            <a:off x="685800" y="1676400"/>
            <a:ext cx="8229600" cy="5029200"/>
          </a:xfrm>
        </p:spPr>
        <p:txBody>
          <a:bodyPr/>
          <a:lstStyle/>
          <a:p>
            <a:r>
              <a:rPr lang="en-US" sz="2400"/>
              <a:t>Since there is no time dependence in the problems previously mentioned for Laplace’s equation,</a:t>
            </a:r>
          </a:p>
          <a:p>
            <a:endParaRPr lang="en-US" sz="2400"/>
          </a:p>
          <a:p>
            <a:pPr>
              <a:buFontTx/>
              <a:buNone/>
            </a:pPr>
            <a:r>
              <a:rPr lang="en-US" sz="2400"/>
              <a:t>	there are no initial conditions to be satisfied by its solutions. </a:t>
            </a:r>
          </a:p>
          <a:p>
            <a:r>
              <a:rPr lang="en-US" sz="2400"/>
              <a:t>They must satisfy certain boundary conditions on the bounding curve or surface of the region in which the differential equation is to be solved. </a:t>
            </a:r>
          </a:p>
          <a:p>
            <a:r>
              <a:rPr lang="en-US" sz="2400"/>
              <a:t>Since Laplace’s equation is of second order, it might be plausible to expect that two boundary conditions would be required to determine the solution completely. </a:t>
            </a:r>
          </a:p>
          <a:p>
            <a:r>
              <a:rPr lang="en-US" sz="2400"/>
              <a:t>However, this is not the case, as we examine next. </a:t>
            </a:r>
          </a:p>
        </p:txBody>
      </p:sp>
      <p:graphicFrame>
        <p:nvGraphicFramePr>
          <p:cNvPr id="375812" name="Object 4"/>
          <p:cNvGraphicFramePr>
            <a:graphicFrameLocks noChangeAspect="1"/>
          </p:cNvGraphicFramePr>
          <p:nvPr/>
        </p:nvGraphicFramePr>
        <p:xfrm>
          <a:off x="2743200" y="2514600"/>
          <a:ext cx="1538288" cy="477838"/>
        </p:xfrm>
        <a:graphic>
          <a:graphicData uri="http://schemas.openxmlformats.org/presentationml/2006/ole">
            <mc:AlternateContent xmlns:mc="http://schemas.openxmlformats.org/markup-compatibility/2006">
              <mc:Choice xmlns:v="urn:schemas-microsoft-com:vml" Requires="v">
                <p:oleObj spid="_x0000_s375814" name="Equation" r:id="rId3" imgW="774360" imgH="241200" progId="Equation.3">
                  <p:embed/>
                </p:oleObj>
              </mc:Choice>
              <mc:Fallback>
                <p:oleObj name="Equation" r:id="rId3" imgW="774360" imgH="241200"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743200" y="2514600"/>
                        <a:ext cx="1538288" cy="477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Boundary Conditions  </a:t>
            </a:r>
            <a:r>
              <a:rPr lang="en-US" sz="2400" b="1" dirty="0">
                <a:solidFill>
                  <a:srgbClr val="2125D7"/>
                </a:solidFill>
                <a:latin typeface="+mn-lt"/>
                <a:cs typeface="Times New Roman" pitchFamily="18" charset="0"/>
              </a:rPr>
              <a:t>(2 of 4)</a:t>
            </a:r>
          </a:p>
        </p:txBody>
      </p:sp>
      <p:sp>
        <p:nvSpPr>
          <p:cNvPr id="376835" name="Rectangle 3"/>
          <p:cNvSpPr>
            <a:spLocks noGrp="1" noChangeArrowheads="1"/>
          </p:cNvSpPr>
          <p:nvPr>
            <p:ph idx="1"/>
          </p:nvPr>
        </p:nvSpPr>
        <p:spPr>
          <a:xfrm>
            <a:off x="685800" y="1676400"/>
            <a:ext cx="8229600" cy="5029200"/>
          </a:xfrm>
        </p:spPr>
        <p:txBody>
          <a:bodyPr/>
          <a:lstStyle/>
          <a:p>
            <a:r>
              <a:rPr lang="en-US" sz="2400"/>
              <a:t>Recall the heat conduction problem in a bar:</a:t>
            </a:r>
          </a:p>
          <a:p>
            <a:endParaRPr lang="en-US" sz="2400"/>
          </a:p>
          <a:p>
            <a:endParaRPr lang="en-US" sz="2400"/>
          </a:p>
          <a:p>
            <a:endParaRPr lang="en-US" sz="2400"/>
          </a:p>
          <a:p>
            <a:r>
              <a:rPr lang="en-US" sz="2400"/>
              <a:t>Note that it is necessary to prescribe one condition at each end of the bar, that is, one condition at each point on the boundary.</a:t>
            </a:r>
          </a:p>
          <a:p>
            <a:r>
              <a:rPr lang="en-US" sz="2400"/>
              <a:t>Generalizing this observation to multidimensional problems, it is natural to prescribe one condition </a:t>
            </a:r>
          </a:p>
          <a:p>
            <a:pPr>
              <a:buFontTx/>
              <a:buNone/>
            </a:pPr>
            <a:r>
              <a:rPr lang="en-US" sz="2400"/>
              <a:t>	on </a:t>
            </a:r>
            <a:r>
              <a:rPr lang="en-US" sz="2400" i="1"/>
              <a:t>u</a:t>
            </a:r>
            <a:r>
              <a:rPr lang="en-US" sz="2400"/>
              <a:t> at each point on boundary of </a:t>
            </a:r>
          </a:p>
          <a:p>
            <a:pPr>
              <a:buFontTx/>
              <a:buNone/>
            </a:pPr>
            <a:r>
              <a:rPr lang="en-US" sz="2400"/>
              <a:t>	region in which a solution is sought.</a:t>
            </a:r>
          </a:p>
        </p:txBody>
      </p:sp>
      <p:graphicFrame>
        <p:nvGraphicFramePr>
          <p:cNvPr id="376837" name="Object 5"/>
          <p:cNvGraphicFramePr>
            <a:graphicFrameLocks noChangeAspect="1"/>
          </p:cNvGraphicFramePr>
          <p:nvPr/>
        </p:nvGraphicFramePr>
        <p:xfrm>
          <a:off x="1430338" y="2133600"/>
          <a:ext cx="3616325" cy="1263650"/>
        </p:xfrm>
        <a:graphic>
          <a:graphicData uri="http://schemas.openxmlformats.org/presentationml/2006/ole">
            <mc:AlternateContent xmlns:mc="http://schemas.openxmlformats.org/markup-compatibility/2006">
              <mc:Choice xmlns:v="urn:schemas-microsoft-com:vml" Requires="v">
                <p:oleObj spid="_x0000_s376839" name="Equation" r:id="rId3" imgW="1955520" imgH="685800" progId="Equation.3">
                  <p:embed/>
                </p:oleObj>
              </mc:Choice>
              <mc:Fallback>
                <p:oleObj name="Equation" r:id="rId3" imgW="1955520" imgH="685800" progId="Equation.3">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30338" y="2133600"/>
                        <a:ext cx="3616325" cy="1263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376838" name="Picture 6" descr="C:\b\BOYCEALL\Art\ch10\w196.jpg"/>
          <p:cNvPicPr>
            <a:picLocks noChangeAspect="1" noChangeArrowheads="1"/>
          </p:cNvPicPr>
          <p:nvPr/>
        </p:nvPicPr>
        <p:blipFill>
          <a:blip r:embed="rId5"/>
          <a:srcRect/>
          <a:stretch>
            <a:fillRect/>
          </a:stretch>
        </p:blipFill>
        <p:spPr bwMode="auto">
          <a:xfrm>
            <a:off x="5943600" y="4953000"/>
            <a:ext cx="2816225" cy="1625600"/>
          </a:xfrm>
          <a:prstGeom prst="rect">
            <a:avLst/>
          </a:prstGeom>
          <a:noFill/>
          <a:ln w="9525">
            <a:noFill/>
            <a:miter lim="800000"/>
            <a:headEnd/>
            <a:tailEnd/>
          </a:ln>
        </p:spPr>
      </p:pic>
      <p:pic>
        <p:nvPicPr>
          <p:cNvPr id="376839" name="Picture 7" descr="C:\b\BOYCEALL\Art\ch10\w183.jpg"/>
          <p:cNvPicPr>
            <a:picLocks noChangeAspect="1" noChangeArrowheads="1"/>
          </p:cNvPicPr>
          <p:nvPr/>
        </p:nvPicPr>
        <p:blipFill>
          <a:blip r:embed="rId6"/>
          <a:srcRect/>
          <a:stretch>
            <a:fillRect/>
          </a:stretch>
        </p:blipFill>
        <p:spPr bwMode="auto">
          <a:xfrm>
            <a:off x="5943600" y="2286000"/>
            <a:ext cx="2819400" cy="87153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7858" name="Rectangle 2"/>
          <p:cNvSpPr>
            <a:spLocks noGrp="1" noChangeArrowheads="1"/>
          </p:cNvSpPr>
          <p:nvPr>
            <p:ph type="title"/>
          </p:nvPr>
        </p:nvSpPr>
        <p:spPr>
          <a:xfrm>
            <a:off x="533400" y="381000"/>
            <a:ext cx="8305800" cy="1143000"/>
          </a:xfrm>
        </p:spPr>
        <p:txBody>
          <a:bodyPr/>
          <a:lstStyle/>
          <a:p>
            <a:r>
              <a:rPr lang="en-US" sz="3200" b="1" dirty="0">
                <a:solidFill>
                  <a:srgbClr val="2125D7"/>
                </a:solidFill>
                <a:latin typeface="+mn-lt"/>
                <a:cs typeface="Times New Roman" pitchFamily="18" charset="0"/>
              </a:rPr>
              <a:t>Common Types of Boundary Conditions </a:t>
            </a:r>
            <a:r>
              <a:rPr lang="en-US" sz="2400" b="1" dirty="0">
                <a:solidFill>
                  <a:srgbClr val="2125D7"/>
                </a:solidFill>
                <a:latin typeface="+mn-lt"/>
                <a:cs typeface="Times New Roman" pitchFamily="18" charset="0"/>
              </a:rPr>
              <a:t>(3 of 4)</a:t>
            </a:r>
          </a:p>
        </p:txBody>
      </p:sp>
      <p:sp>
        <p:nvSpPr>
          <p:cNvPr id="377859" name="Rectangle 3"/>
          <p:cNvSpPr>
            <a:spLocks noGrp="1" noChangeArrowheads="1"/>
          </p:cNvSpPr>
          <p:nvPr>
            <p:ph idx="1"/>
          </p:nvPr>
        </p:nvSpPr>
        <p:spPr>
          <a:xfrm>
            <a:off x="685800" y="1676400"/>
            <a:ext cx="8229600" cy="5029200"/>
          </a:xfrm>
        </p:spPr>
        <p:txBody>
          <a:bodyPr/>
          <a:lstStyle/>
          <a:p>
            <a:r>
              <a:rPr lang="en-US" sz="2400" dirty="0"/>
              <a:t>The most common boundary condition occurs when the value of </a:t>
            </a:r>
            <a:r>
              <a:rPr lang="en-US" sz="2400" i="1" dirty="0"/>
              <a:t>u</a:t>
            </a:r>
            <a:r>
              <a:rPr lang="en-US" sz="2400" dirty="0"/>
              <a:t> is specified at each boundary point.  </a:t>
            </a:r>
          </a:p>
          <a:p>
            <a:r>
              <a:rPr lang="en-US" sz="2400" dirty="0"/>
              <a:t>In terms of the heat conduction problem, this corresponds to prescribing the temperature on the boundary. </a:t>
            </a:r>
          </a:p>
          <a:p>
            <a:r>
              <a:rPr lang="en-US" sz="2400" dirty="0"/>
              <a:t>In some problems the value of the derivative, or rate of change, of </a:t>
            </a:r>
            <a:r>
              <a:rPr lang="en-US" sz="2400" i="1" dirty="0"/>
              <a:t>u</a:t>
            </a:r>
            <a:r>
              <a:rPr lang="en-US" sz="2400" dirty="0"/>
              <a:t> in the direction normal to the boundary is specified instead. </a:t>
            </a:r>
          </a:p>
          <a:p>
            <a:r>
              <a:rPr lang="en-US" sz="2400" dirty="0"/>
              <a:t>For example, the condition on the boundary of a thermally insulated body is of this type. </a:t>
            </a:r>
          </a:p>
          <a:p>
            <a:r>
              <a:rPr lang="en-US" sz="2400" dirty="0"/>
              <a:t>More complicated boundary conditions can occur as well</a:t>
            </a:r>
            <a:r>
              <a:rPr lang="en-US" sz="2400" dirty="0" smtClean="0"/>
              <a:t>. </a:t>
            </a:r>
            <a:r>
              <a:rPr lang="en-US" sz="2400" dirty="0"/>
              <a:t>For example, </a:t>
            </a:r>
            <a:r>
              <a:rPr lang="en-US" sz="2400" i="1" dirty="0"/>
              <a:t>u</a:t>
            </a:r>
            <a:r>
              <a:rPr lang="en-US" sz="2400" dirty="0"/>
              <a:t> might be prescribed on part of the boundary and its normal derivative specified on the remainder. </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882" name="Rectangle 2"/>
          <p:cNvSpPr>
            <a:spLocks noGrp="1" noChangeArrowheads="1"/>
          </p:cNvSpPr>
          <p:nvPr>
            <p:ph type="title"/>
          </p:nvPr>
        </p:nvSpPr>
        <p:spPr/>
        <p:txBody>
          <a:bodyPr/>
          <a:lstStyle/>
          <a:p>
            <a:r>
              <a:rPr lang="en-US" sz="3200" b="1" dirty="0" err="1">
                <a:solidFill>
                  <a:srgbClr val="2125D7"/>
                </a:solidFill>
                <a:latin typeface="+mn-lt"/>
                <a:cs typeface="Times New Roman" pitchFamily="18" charset="0"/>
              </a:rPr>
              <a:t>Dirichlet</a:t>
            </a:r>
            <a:r>
              <a:rPr lang="en-US" sz="3200" b="1" dirty="0">
                <a:solidFill>
                  <a:srgbClr val="2125D7"/>
                </a:solidFill>
                <a:latin typeface="+mn-lt"/>
                <a:cs typeface="Times New Roman" pitchFamily="18" charset="0"/>
              </a:rPr>
              <a:t> and Neumann Conditions </a:t>
            </a:r>
            <a:r>
              <a:rPr lang="en-US" sz="2400" b="1" dirty="0">
                <a:solidFill>
                  <a:srgbClr val="2125D7"/>
                </a:solidFill>
                <a:latin typeface="+mn-lt"/>
                <a:cs typeface="Times New Roman" pitchFamily="18" charset="0"/>
              </a:rPr>
              <a:t>(4 of 4)</a:t>
            </a:r>
          </a:p>
        </p:txBody>
      </p:sp>
      <p:sp>
        <p:nvSpPr>
          <p:cNvPr id="378883" name="Rectangle 3"/>
          <p:cNvSpPr>
            <a:spLocks noGrp="1" noChangeArrowheads="1"/>
          </p:cNvSpPr>
          <p:nvPr>
            <p:ph idx="1"/>
          </p:nvPr>
        </p:nvSpPr>
        <p:spPr>
          <a:xfrm>
            <a:off x="685800" y="1676400"/>
            <a:ext cx="8229600" cy="5029200"/>
          </a:xfrm>
        </p:spPr>
        <p:txBody>
          <a:bodyPr/>
          <a:lstStyle/>
          <a:p>
            <a:r>
              <a:rPr lang="en-US" sz="2400"/>
              <a:t>The problem of finding a solution of Laplace’s equation that takes on given boundary conditions is known as a </a:t>
            </a:r>
            <a:r>
              <a:rPr lang="en-US" sz="2400" b="1"/>
              <a:t>Dirichlet problem</a:t>
            </a:r>
            <a:r>
              <a:rPr lang="en-US" sz="2400"/>
              <a:t>.  </a:t>
            </a:r>
          </a:p>
          <a:p>
            <a:r>
              <a:rPr lang="en-US" sz="2400"/>
              <a:t>The problem of finding a solution of Laplace’s equation for which values of the normal derivative are prescribed on the boundary is known as a </a:t>
            </a:r>
            <a:r>
              <a:rPr lang="en-US" sz="2400" b="1"/>
              <a:t>Neumann problem</a:t>
            </a:r>
            <a:r>
              <a:rPr lang="en-US" sz="2400"/>
              <a:t>.</a:t>
            </a:r>
          </a:p>
          <a:p>
            <a:r>
              <a:rPr lang="en-US" sz="2400"/>
              <a:t>The Dirichlet and Neumann problems are also known as the first and second boundary value problems of potential theory. </a:t>
            </a:r>
          </a:p>
          <a:p>
            <a:r>
              <a:rPr lang="en-US" sz="2400"/>
              <a:t>Existence and uniqueness of the solution of Laplace’s equation under these boundary conditions can be shown, provided that the shape of the boundary and the functions appearing in the boundary conditions satisfy certain very mild requirements. </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9906" name="Rectangle 2"/>
          <p:cNvSpPr>
            <a:spLocks noGrp="1" noChangeArrowheads="1"/>
          </p:cNvSpPr>
          <p:nvPr>
            <p:ph type="title"/>
          </p:nvPr>
        </p:nvSpPr>
        <p:spPr/>
        <p:txBody>
          <a:bodyPr/>
          <a:lstStyle/>
          <a:p>
            <a:r>
              <a:rPr lang="en-US" sz="3200" b="1" dirty="0" err="1">
                <a:solidFill>
                  <a:srgbClr val="2125D7"/>
                </a:solidFill>
                <a:latin typeface="+mn-lt"/>
                <a:cs typeface="Times New Roman" pitchFamily="18" charset="0"/>
              </a:rPr>
              <a:t>Dirichlet</a:t>
            </a:r>
            <a:r>
              <a:rPr lang="en-US" sz="3200" b="1" dirty="0">
                <a:solidFill>
                  <a:srgbClr val="2125D7"/>
                </a:solidFill>
                <a:latin typeface="+mn-lt"/>
                <a:cs typeface="Times New Roman" pitchFamily="18" charset="0"/>
              </a:rPr>
              <a:t> Problem for a Rectangle  </a:t>
            </a:r>
            <a:r>
              <a:rPr lang="en-US" sz="2400" b="1" dirty="0">
                <a:solidFill>
                  <a:srgbClr val="2125D7"/>
                </a:solidFill>
                <a:latin typeface="+mn-lt"/>
                <a:cs typeface="Times New Roman" pitchFamily="18" charset="0"/>
              </a:rPr>
              <a:t>(1 of 8)</a:t>
            </a:r>
          </a:p>
        </p:txBody>
      </p:sp>
      <p:sp>
        <p:nvSpPr>
          <p:cNvPr id="379907" name="Rectangle 3"/>
          <p:cNvSpPr>
            <a:spLocks noGrp="1" noChangeArrowheads="1"/>
          </p:cNvSpPr>
          <p:nvPr>
            <p:ph idx="1"/>
          </p:nvPr>
        </p:nvSpPr>
        <p:spPr>
          <a:xfrm>
            <a:off x="685800" y="1676400"/>
            <a:ext cx="8229600" cy="5029200"/>
          </a:xfrm>
        </p:spPr>
        <p:txBody>
          <a:bodyPr/>
          <a:lstStyle/>
          <a:p>
            <a:r>
              <a:rPr lang="en-US" sz="2400"/>
              <a:t>Consider the following Dirichlet problem on a rectangle:</a:t>
            </a:r>
          </a:p>
          <a:p>
            <a:endParaRPr lang="en-US" sz="2400"/>
          </a:p>
          <a:p>
            <a:endParaRPr lang="en-US" sz="2400"/>
          </a:p>
          <a:p>
            <a:endParaRPr lang="en-US" sz="2400"/>
          </a:p>
          <a:p>
            <a:pPr>
              <a:buFontTx/>
              <a:buNone/>
            </a:pPr>
            <a:r>
              <a:rPr lang="en-US" sz="2400"/>
              <a:t>	where </a:t>
            </a:r>
            <a:r>
              <a:rPr lang="en-US" sz="2400" i="1"/>
              <a:t>f</a:t>
            </a:r>
            <a:r>
              <a:rPr lang="en-US" sz="2400"/>
              <a:t> is a given function on 0 </a:t>
            </a:r>
            <a:r>
              <a:rPr lang="en-US" sz="2400">
                <a:sym typeface="Symbol" pitchFamily="18" charset="2"/>
              </a:rPr>
              <a:t></a:t>
            </a:r>
            <a:r>
              <a:rPr lang="en-US" sz="2400"/>
              <a:t> </a:t>
            </a:r>
            <a:r>
              <a:rPr lang="en-US" sz="2400" i="1"/>
              <a:t>y</a:t>
            </a:r>
            <a:r>
              <a:rPr lang="en-US" sz="2400"/>
              <a:t> </a:t>
            </a:r>
            <a:r>
              <a:rPr lang="en-US" sz="2400">
                <a:sym typeface="Symbol" pitchFamily="18" charset="2"/>
              </a:rPr>
              <a:t></a:t>
            </a:r>
            <a:r>
              <a:rPr lang="en-US" sz="2400"/>
              <a:t> </a:t>
            </a:r>
            <a:r>
              <a:rPr lang="en-US" sz="2400" i="1"/>
              <a:t>b</a:t>
            </a:r>
            <a:r>
              <a:rPr lang="en-US" sz="2400"/>
              <a:t>. </a:t>
            </a:r>
          </a:p>
        </p:txBody>
      </p:sp>
      <p:graphicFrame>
        <p:nvGraphicFramePr>
          <p:cNvPr id="379908" name="Object 4"/>
          <p:cNvGraphicFramePr>
            <a:graphicFrameLocks noChangeAspect="1"/>
          </p:cNvGraphicFramePr>
          <p:nvPr/>
        </p:nvGraphicFramePr>
        <p:xfrm>
          <a:off x="1371600" y="2133600"/>
          <a:ext cx="4368800" cy="1263650"/>
        </p:xfrm>
        <a:graphic>
          <a:graphicData uri="http://schemas.openxmlformats.org/presentationml/2006/ole">
            <mc:AlternateContent xmlns:mc="http://schemas.openxmlformats.org/markup-compatibility/2006">
              <mc:Choice xmlns:v="urn:schemas-microsoft-com:vml" Requires="v">
                <p:oleObj spid="_x0000_s379910" name="Equation" r:id="rId3" imgW="2361960" imgH="685800" progId="Equation.3">
                  <p:embed/>
                </p:oleObj>
              </mc:Choice>
              <mc:Fallback>
                <p:oleObj name="Equation" r:id="rId3" imgW="2361960" imgH="685800"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1600" y="2133600"/>
                        <a:ext cx="4368800" cy="1263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379909" name="Picture 5" descr="C:\b\BOYCEALL\Art\ch10\w196.jpg"/>
          <p:cNvPicPr>
            <a:picLocks noChangeAspect="1" noChangeArrowheads="1"/>
          </p:cNvPicPr>
          <p:nvPr/>
        </p:nvPicPr>
        <p:blipFill>
          <a:blip r:embed="rId5"/>
          <a:srcRect/>
          <a:stretch>
            <a:fillRect/>
          </a:stretch>
        </p:blipFill>
        <p:spPr bwMode="auto">
          <a:xfrm>
            <a:off x="2209800" y="4114800"/>
            <a:ext cx="4267200" cy="24638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1954"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Separation of Variables Method  </a:t>
            </a:r>
            <a:r>
              <a:rPr lang="en-US" sz="2400" b="1" dirty="0">
                <a:solidFill>
                  <a:srgbClr val="2125D7"/>
                </a:solidFill>
                <a:latin typeface="+mn-lt"/>
                <a:cs typeface="Times New Roman" pitchFamily="18" charset="0"/>
              </a:rPr>
              <a:t>(2 of 8)</a:t>
            </a:r>
          </a:p>
        </p:txBody>
      </p:sp>
      <p:sp>
        <p:nvSpPr>
          <p:cNvPr id="381955" name="Rectangle 3"/>
          <p:cNvSpPr>
            <a:spLocks noGrp="1" noChangeArrowheads="1"/>
          </p:cNvSpPr>
          <p:nvPr>
            <p:ph idx="1"/>
          </p:nvPr>
        </p:nvSpPr>
        <p:spPr>
          <a:xfrm>
            <a:off x="685800" y="1676400"/>
            <a:ext cx="8229600" cy="5029200"/>
          </a:xfrm>
        </p:spPr>
        <p:txBody>
          <a:bodyPr/>
          <a:lstStyle/>
          <a:p>
            <a:r>
              <a:rPr lang="en-US" sz="2400"/>
              <a:t>We begin by assuming</a:t>
            </a:r>
          </a:p>
          <a:p>
            <a:endParaRPr lang="en-US" sz="2400"/>
          </a:p>
          <a:p>
            <a:r>
              <a:rPr lang="en-US" sz="2400"/>
              <a:t>Substituting this into our differential equation</a:t>
            </a:r>
          </a:p>
          <a:p>
            <a:endParaRPr lang="en-US" sz="2400"/>
          </a:p>
          <a:p>
            <a:pPr>
              <a:buFontTx/>
              <a:buNone/>
            </a:pPr>
            <a:r>
              <a:rPr lang="en-US" sz="2400"/>
              <a:t>	we obtain</a:t>
            </a:r>
          </a:p>
          <a:p>
            <a:pPr>
              <a:buFontTx/>
              <a:buNone/>
            </a:pPr>
            <a:endParaRPr lang="en-US" sz="2400"/>
          </a:p>
          <a:p>
            <a:pPr>
              <a:buFontTx/>
              <a:buNone/>
            </a:pPr>
            <a:r>
              <a:rPr lang="en-US" sz="2400"/>
              <a:t>	or</a:t>
            </a:r>
          </a:p>
          <a:p>
            <a:pPr>
              <a:buFontTx/>
              <a:buNone/>
            </a:pPr>
            <a:endParaRPr lang="en-US" sz="2400"/>
          </a:p>
          <a:p>
            <a:pPr>
              <a:buFontTx/>
              <a:buNone/>
            </a:pPr>
            <a:endParaRPr lang="en-US" sz="2400"/>
          </a:p>
          <a:p>
            <a:pPr>
              <a:buFontTx/>
              <a:buNone/>
            </a:pPr>
            <a:r>
              <a:rPr lang="en-US" sz="2400"/>
              <a:t>	where </a:t>
            </a:r>
            <a:r>
              <a:rPr lang="en-US" sz="2400" i="1">
                <a:sym typeface="Symbol" pitchFamily="18" charset="2"/>
              </a:rPr>
              <a:t></a:t>
            </a:r>
            <a:r>
              <a:rPr lang="en-US" sz="2400"/>
              <a:t> is a constant.  </a:t>
            </a:r>
          </a:p>
          <a:p>
            <a:r>
              <a:rPr lang="en-US" sz="2400"/>
              <a:t>We next consider the boundary conditions.  </a:t>
            </a:r>
          </a:p>
        </p:txBody>
      </p:sp>
      <p:graphicFrame>
        <p:nvGraphicFramePr>
          <p:cNvPr id="381956" name="Object 4"/>
          <p:cNvGraphicFramePr>
            <a:graphicFrameLocks noChangeAspect="1"/>
          </p:cNvGraphicFramePr>
          <p:nvPr/>
        </p:nvGraphicFramePr>
        <p:xfrm>
          <a:off x="1792288" y="2133600"/>
          <a:ext cx="2357437" cy="392113"/>
        </p:xfrm>
        <a:graphic>
          <a:graphicData uri="http://schemas.openxmlformats.org/presentationml/2006/ole">
            <mc:AlternateContent xmlns:mc="http://schemas.openxmlformats.org/markup-compatibility/2006">
              <mc:Choice xmlns:v="urn:schemas-microsoft-com:vml" Requires="v">
                <p:oleObj spid="_x0000_s381964" name="Equation" r:id="rId3" imgW="1218960" imgH="203040" progId="Equation.3">
                  <p:embed/>
                </p:oleObj>
              </mc:Choice>
              <mc:Fallback>
                <p:oleObj name="Equation" r:id="rId3" imgW="1218960" imgH="203040" progId="Equation.3">
                  <p:embed/>
                  <p:pic>
                    <p:nvPicPr>
                      <p:cNvPr id="0"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792288" y="2133600"/>
                        <a:ext cx="2357437" cy="392113"/>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1957" name="Object 5"/>
          <p:cNvGraphicFramePr>
            <a:graphicFrameLocks noChangeAspect="1"/>
          </p:cNvGraphicFramePr>
          <p:nvPr/>
        </p:nvGraphicFramePr>
        <p:xfrm>
          <a:off x="1824038" y="2971800"/>
          <a:ext cx="1497012" cy="465138"/>
        </p:xfrm>
        <a:graphic>
          <a:graphicData uri="http://schemas.openxmlformats.org/presentationml/2006/ole">
            <mc:AlternateContent xmlns:mc="http://schemas.openxmlformats.org/markup-compatibility/2006">
              <mc:Choice xmlns:v="urn:schemas-microsoft-com:vml" Requires="v">
                <p:oleObj spid="_x0000_s381965" name="Equation" r:id="rId5" imgW="774360" imgH="241200" progId="Equation.3">
                  <p:embed/>
                </p:oleObj>
              </mc:Choice>
              <mc:Fallback>
                <p:oleObj name="Equation" r:id="rId5" imgW="774360" imgH="241200" progId="Equation.3">
                  <p:embed/>
                  <p:pic>
                    <p:nvPicPr>
                      <p:cNvPr id="0" name="Picture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824038" y="2971800"/>
                        <a:ext cx="1497012" cy="4651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1958" name="Object 6"/>
          <p:cNvGraphicFramePr>
            <a:graphicFrameLocks noChangeAspect="1"/>
          </p:cNvGraphicFramePr>
          <p:nvPr/>
        </p:nvGraphicFramePr>
        <p:xfrm>
          <a:off x="1768475" y="3986213"/>
          <a:ext cx="1938338" cy="392112"/>
        </p:xfrm>
        <a:graphic>
          <a:graphicData uri="http://schemas.openxmlformats.org/presentationml/2006/ole">
            <mc:AlternateContent xmlns:mc="http://schemas.openxmlformats.org/markup-compatibility/2006">
              <mc:Choice xmlns:v="urn:schemas-microsoft-com:vml" Requires="v">
                <p:oleObj spid="_x0000_s381966" name="Equation" r:id="rId7" imgW="1002960" imgH="203040" progId="Equation.3">
                  <p:embed/>
                </p:oleObj>
              </mc:Choice>
              <mc:Fallback>
                <p:oleObj name="Equation" r:id="rId7" imgW="1002960" imgH="203040" progId="Equation.3">
                  <p:embed/>
                  <p:pic>
                    <p:nvPicPr>
                      <p:cNvPr id="0" name="Picture 6"/>
                      <p:cNvPicPr>
                        <a:picLocks noChangeAspect="1" noChangeArrowheads="1"/>
                      </p:cNvPicPr>
                      <p:nvPr/>
                    </p:nvPicPr>
                    <p:blipFill>
                      <a:blip r:embed="rId8">
                        <a:extLst>
                          <a:ext uri="{28A0092B-C50C-407E-A947-70E740481C1C}">
                            <a14:useLocalDpi xmlns:a14="http://schemas.microsoft.com/office/drawing/2010/main" val="0"/>
                          </a:ext>
                        </a:extLst>
                      </a:blip>
                      <a:srcRect/>
                      <a:stretch>
                        <a:fillRect/>
                      </a:stretch>
                    </p:blipFill>
                    <p:spPr bwMode="auto">
                      <a:xfrm>
                        <a:off x="1768475" y="3986213"/>
                        <a:ext cx="1938338" cy="392112"/>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1959" name="Object 7"/>
          <p:cNvGraphicFramePr>
            <a:graphicFrameLocks noChangeAspect="1"/>
          </p:cNvGraphicFramePr>
          <p:nvPr/>
        </p:nvGraphicFramePr>
        <p:xfrm>
          <a:off x="1600200" y="4800600"/>
          <a:ext cx="3795713" cy="801688"/>
        </p:xfrm>
        <a:graphic>
          <a:graphicData uri="http://schemas.openxmlformats.org/presentationml/2006/ole">
            <mc:AlternateContent xmlns:mc="http://schemas.openxmlformats.org/markup-compatibility/2006">
              <mc:Choice xmlns:v="urn:schemas-microsoft-com:vml" Requires="v">
                <p:oleObj spid="_x0000_s381967" name="Equation" r:id="rId9" imgW="2044440" imgH="431640" progId="Equation.3">
                  <p:embed/>
                </p:oleObj>
              </mc:Choice>
              <mc:Fallback>
                <p:oleObj name="Equation" r:id="rId9" imgW="2044440" imgH="431640" progId="Equation.3">
                  <p:embed/>
                  <p:pic>
                    <p:nvPicPr>
                      <p:cNvPr id="0" name="Picture 7"/>
                      <p:cNvPicPr>
                        <a:picLocks noChangeAspect="1" noChangeArrowheads="1"/>
                      </p:cNvPicPr>
                      <p:nvPr/>
                    </p:nvPicPr>
                    <p:blipFill>
                      <a:blip r:embed="rId10">
                        <a:extLst>
                          <a:ext uri="{28A0092B-C50C-407E-A947-70E740481C1C}">
                            <a14:useLocalDpi xmlns:a14="http://schemas.microsoft.com/office/drawing/2010/main" val="0"/>
                          </a:ext>
                        </a:extLst>
                      </a:blip>
                      <a:srcRect/>
                      <a:stretch>
                        <a:fillRect/>
                      </a:stretch>
                    </p:blipFill>
                    <p:spPr bwMode="auto">
                      <a:xfrm>
                        <a:off x="1600200" y="4800600"/>
                        <a:ext cx="3795713" cy="80168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2978" name="Rectangle 2"/>
          <p:cNvSpPr>
            <a:spLocks noGrp="1" noChangeArrowheads="1"/>
          </p:cNvSpPr>
          <p:nvPr>
            <p:ph type="title"/>
          </p:nvPr>
        </p:nvSpPr>
        <p:spPr/>
        <p:txBody>
          <a:bodyPr/>
          <a:lstStyle/>
          <a:p>
            <a:r>
              <a:rPr lang="en-US" sz="3200" b="1" dirty="0">
                <a:solidFill>
                  <a:srgbClr val="2125D7"/>
                </a:solidFill>
                <a:latin typeface="+mn-lt"/>
                <a:cs typeface="Times New Roman" pitchFamily="18" charset="0"/>
              </a:rPr>
              <a:t>Boundary Conditions   </a:t>
            </a:r>
            <a:r>
              <a:rPr lang="en-US" sz="2400" b="1" dirty="0">
                <a:solidFill>
                  <a:srgbClr val="2125D7"/>
                </a:solidFill>
                <a:latin typeface="+mn-lt"/>
                <a:cs typeface="Times New Roman" pitchFamily="18" charset="0"/>
              </a:rPr>
              <a:t>(3 of 8)</a:t>
            </a:r>
          </a:p>
        </p:txBody>
      </p:sp>
      <p:sp>
        <p:nvSpPr>
          <p:cNvPr id="382979" name="Rectangle 3"/>
          <p:cNvSpPr>
            <a:spLocks noGrp="1" noChangeArrowheads="1"/>
          </p:cNvSpPr>
          <p:nvPr>
            <p:ph idx="1"/>
          </p:nvPr>
        </p:nvSpPr>
        <p:spPr>
          <a:xfrm>
            <a:off x="685800" y="1676400"/>
            <a:ext cx="8229600" cy="5029200"/>
          </a:xfrm>
        </p:spPr>
        <p:txBody>
          <a:bodyPr/>
          <a:lstStyle/>
          <a:p>
            <a:r>
              <a:rPr lang="en-US" sz="2400"/>
              <a:t>Our Dirichlet problem is </a:t>
            </a:r>
          </a:p>
          <a:p>
            <a:endParaRPr lang="en-US" sz="2400"/>
          </a:p>
          <a:p>
            <a:endParaRPr lang="en-US" sz="2400"/>
          </a:p>
          <a:p>
            <a:endParaRPr lang="en-US" sz="2400"/>
          </a:p>
          <a:p>
            <a:r>
              <a:rPr lang="en-US" sz="2400"/>
              <a:t>Substituting </a:t>
            </a:r>
            <a:r>
              <a:rPr lang="en-US" sz="2400" i="1"/>
              <a:t>u</a:t>
            </a:r>
            <a:r>
              <a:rPr lang="en-US" sz="2400"/>
              <a:t>(</a:t>
            </a:r>
            <a:r>
              <a:rPr lang="en-US" sz="2400" i="1"/>
              <a:t>x</a:t>
            </a:r>
            <a:r>
              <a:rPr lang="en-US" sz="2400"/>
              <a:t>,</a:t>
            </a:r>
            <a:r>
              <a:rPr lang="en-US" sz="2400" i="1"/>
              <a:t>y</a:t>
            </a:r>
            <a:r>
              <a:rPr lang="en-US" sz="2400"/>
              <a:t>) = </a:t>
            </a:r>
            <a:r>
              <a:rPr lang="en-US" sz="2400" i="1"/>
              <a:t>X</a:t>
            </a:r>
            <a:r>
              <a:rPr lang="en-US" sz="2400"/>
              <a:t>(</a:t>
            </a:r>
            <a:r>
              <a:rPr lang="en-US" sz="2400" i="1"/>
              <a:t>x</a:t>
            </a:r>
            <a:r>
              <a:rPr lang="en-US" sz="2400"/>
              <a:t>)</a:t>
            </a:r>
            <a:r>
              <a:rPr lang="en-US" sz="2400" i="1"/>
              <a:t>Y</a:t>
            </a:r>
            <a:r>
              <a:rPr lang="en-US" sz="2400"/>
              <a:t>(</a:t>
            </a:r>
            <a:r>
              <a:rPr lang="en-US" sz="2400" i="1"/>
              <a:t>y</a:t>
            </a:r>
            <a:r>
              <a:rPr lang="en-US" sz="2400"/>
              <a:t>) into the homogeneous boundary conditions, we find that</a:t>
            </a:r>
          </a:p>
        </p:txBody>
      </p:sp>
      <p:graphicFrame>
        <p:nvGraphicFramePr>
          <p:cNvPr id="382981" name="Object 5"/>
          <p:cNvGraphicFramePr>
            <a:graphicFrameLocks noChangeAspect="1"/>
          </p:cNvGraphicFramePr>
          <p:nvPr/>
        </p:nvGraphicFramePr>
        <p:xfrm>
          <a:off x="1377950" y="4343400"/>
          <a:ext cx="5776913" cy="1239838"/>
        </p:xfrm>
        <a:graphic>
          <a:graphicData uri="http://schemas.openxmlformats.org/presentationml/2006/ole">
            <mc:AlternateContent xmlns:mc="http://schemas.openxmlformats.org/markup-compatibility/2006">
              <mc:Choice xmlns:v="urn:schemas-microsoft-com:vml" Requires="v">
                <p:oleObj spid="_x0000_s382987" name="Equation" r:id="rId3" imgW="3073320" imgH="660240" progId="Equation.3">
                  <p:embed/>
                </p:oleObj>
              </mc:Choice>
              <mc:Fallback>
                <p:oleObj name="Equation" r:id="rId3" imgW="3073320" imgH="660240" progId="Equation.3">
                  <p:embed/>
                  <p:pic>
                    <p:nvPicPr>
                      <p:cNvPr id="0" name="Picture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377950" y="4343400"/>
                        <a:ext cx="5776913" cy="12398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graphicFrame>
        <p:nvGraphicFramePr>
          <p:cNvPr id="382984" name="Object 8"/>
          <p:cNvGraphicFramePr>
            <a:graphicFrameLocks noChangeAspect="1"/>
          </p:cNvGraphicFramePr>
          <p:nvPr/>
        </p:nvGraphicFramePr>
        <p:xfrm>
          <a:off x="1371600" y="2133600"/>
          <a:ext cx="4368800" cy="1263650"/>
        </p:xfrm>
        <a:graphic>
          <a:graphicData uri="http://schemas.openxmlformats.org/presentationml/2006/ole">
            <mc:AlternateContent xmlns:mc="http://schemas.openxmlformats.org/markup-compatibility/2006">
              <mc:Choice xmlns:v="urn:schemas-microsoft-com:vml" Requires="v">
                <p:oleObj spid="_x0000_s382988" name="Equation" r:id="rId5" imgW="2361960" imgH="685800" progId="Equation.3">
                  <p:embed/>
                </p:oleObj>
              </mc:Choice>
              <mc:Fallback>
                <p:oleObj name="Equation" r:id="rId5" imgW="2361960" imgH="685800" progId="Equation.3">
                  <p:embed/>
                  <p:pic>
                    <p:nvPicPr>
                      <p:cNvPr id="0" name="Picture 8"/>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371600" y="2133600"/>
                        <a:ext cx="4368800" cy="1263650"/>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pic>
        <p:nvPicPr>
          <p:cNvPr id="382985" name="Picture 9" descr="C:\b\BOYCEALL\Art\ch10\w196.jpg"/>
          <p:cNvPicPr>
            <a:picLocks noChangeAspect="1" noChangeArrowheads="1"/>
          </p:cNvPicPr>
          <p:nvPr/>
        </p:nvPicPr>
        <p:blipFill>
          <a:blip r:embed="rId7" cstate="print"/>
          <a:srcRect/>
          <a:stretch>
            <a:fillRect/>
          </a:stretch>
        </p:blipFill>
        <p:spPr bwMode="auto">
          <a:xfrm>
            <a:off x="6248400" y="1981200"/>
            <a:ext cx="2362200" cy="13636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a:majorFont>
        <a:latin typeface="Arial"/>
        <a:ea typeface=""/>
        <a:cs typeface=""/>
        <a:font script="Jpan" typeface="ＭＳ Ｐゴシック"/>
        <a:font script="Hang" typeface="돋움"/>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969</Words>
  <Application>Microsoft Office PowerPoint</Application>
  <PresentationFormat>On-screen Show (4:3)</PresentationFormat>
  <Paragraphs>213</Paragraphs>
  <Slides>24</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Office Theme</vt:lpstr>
      <vt:lpstr>Equation</vt:lpstr>
      <vt:lpstr>Boyce/DiPrima 10th ed, Ch 10.8: Laplace’s Equation  Elementary Differential Equations and Boundary Value Problems, 10th edition, by William E. Boyce and Richard C. DiPrima, ©2013 by John Wiley &amp; Sons, Inc.</vt:lpstr>
      <vt:lpstr>Potential Equation</vt:lpstr>
      <vt:lpstr>Boundary Conditions (1 of 4)</vt:lpstr>
      <vt:lpstr>Boundary Conditions  (2 of 4)</vt:lpstr>
      <vt:lpstr>Common Types of Boundary Conditions (3 of 4)</vt:lpstr>
      <vt:lpstr>Dirichlet and Neumann Conditions (4 of 4)</vt:lpstr>
      <vt:lpstr>Dirichlet Problem for a Rectangle  (1 of 8)</vt:lpstr>
      <vt:lpstr>Separation of Variables Method  (2 of 8)</vt:lpstr>
      <vt:lpstr>Boundary Conditions   (3 of 8)</vt:lpstr>
      <vt:lpstr>Eigenvalues and Eigenfunctions (4 of 8)</vt:lpstr>
      <vt:lpstr>Fundamental Solutions     (5 of 8)</vt:lpstr>
      <vt:lpstr>Initial Condition     (6 of 8)</vt:lpstr>
      <vt:lpstr>Solution     (7 of 8)</vt:lpstr>
      <vt:lpstr>Rapid Convergence     (8 of 8)</vt:lpstr>
      <vt:lpstr>Example 1: Dirichlet Problem   (1 of 2)</vt:lpstr>
      <vt:lpstr>Example 1: Solution   (2 of 2)</vt:lpstr>
      <vt:lpstr>Dirichlet Problem on a Circle  (1 of 8)</vt:lpstr>
      <vt:lpstr>Separation of Variables Method  (2 of 8)</vt:lpstr>
      <vt:lpstr>Equations for  &lt; 0,  = 0   (3 of 8)</vt:lpstr>
      <vt:lpstr>Equations for  &gt; 0    (4 of 8)</vt:lpstr>
      <vt:lpstr>Fundamental Solutions   (5 of 8)</vt:lpstr>
      <vt:lpstr>Boundary Condition     (6 of 8)</vt:lpstr>
      <vt:lpstr>Coefficients     (7 of 8)</vt:lpstr>
      <vt:lpstr>Solution     (8 of 8)</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Math 260</dc:title>
  <dc:creator>Phil Gustafson</dc:creator>
  <cp:lastModifiedBy>WileyService</cp:lastModifiedBy>
  <cp:revision>1288</cp:revision>
  <cp:lastPrinted>1601-01-01T00:00:00Z</cp:lastPrinted>
  <dcterms:created xsi:type="dcterms:W3CDTF">2001-08-11T18:03:30Z</dcterms:created>
  <dcterms:modified xsi:type="dcterms:W3CDTF">2012-08-19T14:41:09Z</dcterms:modified>
</cp:coreProperties>
</file>