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69" r:id="rId7"/>
    <p:sldId id="263" r:id="rId8"/>
    <p:sldId id="264" r:id="rId9"/>
    <p:sldId id="266" r:id="rId10"/>
    <p:sldId id="267" r:id="rId11"/>
    <p:sldId id="265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96" y="-5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4FDDDC-FE8E-6341-8488-3D19FF20FB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E07B3EB-BAD4-3B44-8944-7804E70C0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CB86BC-585C-C84E-8977-CD1236028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063D-61D4-6540-B692-28B750A96901}" type="datetimeFigureOut">
              <a:rPr lang="en-US"/>
              <a:t>2/18/2018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7033617-8507-5D48-A51E-0858B1316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A22E0D-BB74-7C40-ADD7-12C5AAF3D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73BF9-9F6A-D04C-AD4A-7976E956D82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8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299ACC-FF67-0849-A234-A3885622B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C2DDB64-3619-6A4F-9AF6-659CA3854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2333F1-044C-7945-8571-86DC0FD4D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063D-61D4-6540-B692-28B750A96901}" type="datetimeFigureOut">
              <a:rPr lang="en-US"/>
              <a:t>2/18/2018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371F74-8001-A744-964B-EAA8C14CC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16FBBD-6492-DD44-A294-8AC974014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73BF9-9F6A-D04C-AD4A-7976E956D82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C2FE608-6526-384D-93E1-BCBDD89C9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6F7D1B3-BD68-7443-AA6A-47AE2C3A61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CB60C4-A519-F546-BF0E-B6F23AC9A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063D-61D4-6540-B692-28B750A96901}" type="datetimeFigureOut">
              <a:rPr lang="en-US"/>
              <a:t>2/18/2018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7726A9-0AD9-374D-B70A-BF5046AC0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886A8DA-0741-4247-A278-DF5FBB450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73BF9-9F6A-D04C-AD4A-7976E956D82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7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F04081-6293-9447-B0BB-024DA2CAD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CB6CB7-1B96-484F-A3A9-7E354B1CF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7E6F1E7-B5DE-3E4F-B454-F27793059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063D-61D4-6540-B692-28B750A96901}" type="datetimeFigureOut">
              <a:rPr lang="en-US"/>
              <a:t>2/18/2018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13402F-85AC-B54D-B737-04EA1C440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DFCAB5-8BB9-1A4E-9A5E-01890C786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73BF9-9F6A-D04C-AD4A-7976E956D82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31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5806FC-13D5-404A-BB0D-C36857711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B20B718-697B-BB4F-8A03-B4A3FA38A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50C159-A957-8F44-B20D-50AC6E9F4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063D-61D4-6540-B692-28B750A96901}" type="datetimeFigureOut">
              <a:rPr lang="en-US"/>
              <a:t>2/18/2018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077788-B6F4-514D-9266-E5080811A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BFE809-30DB-6943-B26E-41ADEFE44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73BF9-9F6A-D04C-AD4A-7976E956D82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4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C16D1D-1512-C048-81E0-C537D7663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31B8BF-3FCE-6D4E-84FA-AEBB5504C1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7DF08DE-439D-244E-A8D5-491BD8AA9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EF8D415-1739-F44A-8657-61BF23FE4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063D-61D4-6540-B692-28B750A96901}" type="datetimeFigureOut">
              <a:rPr lang="en-US"/>
              <a:t>2/18/2018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79D919A-242F-9D43-9AE2-A458350F7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206A7C5-BFC4-A942-B23C-4A769C743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73BF9-9F6A-D04C-AD4A-7976E956D82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3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232969-6179-2E48-BAB4-A33CF01C9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F0DAD28-B291-0541-9F4A-11E76860F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1EAE88F-46E2-6B49-983C-5577AE825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555D2F1-2146-4648-BAB1-03633378B2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983B568-5935-9243-B729-C784537149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F741D8-D29D-8540-B25F-95C338D03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063D-61D4-6540-B692-28B750A96901}" type="datetimeFigureOut">
              <a:rPr lang="en-US"/>
              <a:t>2/18/2018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79107DC-ECFC-8A46-8ED8-973699496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547668C-0F46-C846-8694-5A3FE63D2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73BF9-9F6A-D04C-AD4A-7976E956D82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62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55D96C-3515-C342-97FB-2CAE50223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3A3D9A5-006C-DE47-AAE6-9F65EAE8E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063D-61D4-6540-B692-28B750A96901}" type="datetimeFigureOut">
              <a:rPr lang="en-US"/>
              <a:t>2/18/2018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7B5D90C-5F51-B246-A9A1-17F0FE336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5287B9E-3794-3D4F-90F6-625FD75F5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73BF9-9F6A-D04C-AD4A-7976E956D82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01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BE2891A-71A0-074D-B568-DAEAB0C9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063D-61D4-6540-B692-28B750A96901}" type="datetimeFigureOut">
              <a:rPr lang="en-US"/>
              <a:t>2/18/2018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E721493-58D8-BF43-ABEF-B6431EDBD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7173908-39FA-2C4B-8CAF-71392DA92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73BF9-9F6A-D04C-AD4A-7976E956D82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31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A9554F-4C39-234B-95AF-D73AD82B1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F60EC3-212F-7D47-ABF8-0A2B5DC6D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B4F7ECF-6D88-E84F-91EC-A23BA28A8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A47621D-0322-F048-83A5-33F5F30B2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063D-61D4-6540-B692-28B750A96901}" type="datetimeFigureOut">
              <a:rPr lang="en-US"/>
              <a:t>2/18/2018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AB2B2A5-90F1-544C-80BB-74582538F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D45724C-4B2E-0D4B-A7AC-5E9CDA29E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73BF9-9F6A-D04C-AD4A-7976E956D82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488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8389E0-1A3B-E941-A9BB-7E5545D9D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A568FF4-D6CB-BC45-8588-D861DD1131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1C2A8FA-6624-C948-B8C1-B2A89F009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53FA0AD-4882-1B4E-9F90-2E4131D09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D063D-61D4-6540-B692-28B750A96901}" type="datetimeFigureOut">
              <a:rPr lang="en-US"/>
              <a:t>2/18/2018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F11DBE5-2114-5344-81CC-DAC888D16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C3C4122-3D5E-BA4A-BA76-DAB054290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73BF9-9F6A-D04C-AD4A-7976E956D82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43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9116DB2-8A65-AD48-BF46-CDE0E8480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5B6963-C757-CE4E-BB4D-96A6F6E04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EE396D-E24E-D046-BCE8-22505345B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D063D-61D4-6540-B692-28B750A96901}" type="datetimeFigureOut">
              <a:rPr lang="en-US"/>
              <a:t>2/18/2018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BCDD39-0F8F-D347-B71A-83D3B2A0E5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4A86A3-7985-DD47-8490-4F3B78C7E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73BF9-9F6A-D04C-AD4A-7976E956D82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8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le:///\\www.math.ust.hk\mamu\public_html\courses\531\Ch7_MatrixFactorization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\\www.math.ust.hk\mamu\public_html\courses\531\conj_grad_slide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18FA83-FBC1-9F48-80D2-4878E278F1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Numerical Linear Algebra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5A0670D-D7FE-D044-A85B-940C7CA21A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Mo Mu</a:t>
            </a:r>
          </a:p>
          <a:p>
            <a:r>
              <a:rPr lang="en-US"/>
              <a:t>March 15,6:30-9:20</a:t>
            </a:r>
          </a:p>
        </p:txBody>
      </p:sp>
    </p:spTree>
    <p:extLst>
      <p:ext uri="{BB962C8B-B14F-4D97-AF65-F5344CB8AC3E}">
        <p14:creationId xmlns:p14="http://schemas.microsoft.com/office/powerpoint/2010/main" val="182549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CE1889-8D4F-1F43-9EC6-C9215C453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Domain Decompsition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835CE6-FD4E-D341-AB99-A0364CAAA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5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124E9D-84FD-6D45-A233-446A1477A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Subspace Correction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BD390D-E190-924A-B154-54284D767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5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7146BA-76AB-0744-962C-99A4AAEE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>
                <a:hlinkClick r:id="rId2" action="ppaction://hlinkfile"/>
              </a:rPr>
              <a:t>Matrix</a:t>
            </a:r>
            <a:r>
              <a:rPr lang="zh-HK" altLang="en-US" dirty="0">
                <a:hlinkClick r:id="rId2" action="ppaction://hlinkfile"/>
              </a:rPr>
              <a:t> </a:t>
            </a:r>
            <a:r>
              <a:rPr lang="en-US" altLang="zh-HK" dirty="0">
                <a:hlinkClick r:id="rId2" action="ppaction://hlinkfile"/>
              </a:rPr>
              <a:t>Factorizations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C91EC2-AC4B-134D-85B4-1E11FA31E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24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004BCF-DB27-A64E-9F0E-A0A98C0B2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Algebra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99538C-912E-A247-8EAC-53B87CF10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Solving Linear System </a:t>
            </a:r>
            <a:r>
              <a:rPr lang="en-US" dirty="0" smtClean="0"/>
              <a:t>Equations</a:t>
            </a:r>
          </a:p>
          <a:p>
            <a:pPr marL="457200" lvl="1" indent="0">
              <a:buNone/>
            </a:pP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i="1" dirty="0"/>
              <a:t>u</a:t>
            </a:r>
            <a:r>
              <a:rPr lang="en-US" dirty="0" smtClean="0"/>
              <a:t> = </a:t>
            </a:r>
            <a:r>
              <a:rPr lang="en-US" i="1" dirty="0" smtClean="0"/>
              <a:t>b</a:t>
            </a:r>
            <a:endParaRPr lang="en-US" i="1" dirty="0"/>
          </a:p>
          <a:p>
            <a:r>
              <a:rPr lang="en-US" altLang="zh-HK" dirty="0"/>
              <a:t>Matrix</a:t>
            </a:r>
            <a:r>
              <a:rPr lang="zh-HK" altLang="en-US" dirty="0"/>
              <a:t> </a:t>
            </a:r>
            <a:r>
              <a:rPr lang="en-US" altLang="zh-HK" dirty="0"/>
              <a:t>Factorizations</a:t>
            </a:r>
            <a:r>
              <a:rPr lang="zh-HK" altLang="en-US" dirty="0"/>
              <a:t> </a:t>
            </a:r>
            <a:r>
              <a:rPr lang="en-US" altLang="zh-HK" dirty="0"/>
              <a:t>with</a:t>
            </a:r>
            <a:r>
              <a:rPr lang="zh-HK" altLang="en-US" dirty="0"/>
              <a:t> </a:t>
            </a:r>
            <a:r>
              <a:rPr lang="en-US" altLang="zh-HK" dirty="0"/>
              <a:t>Applications</a:t>
            </a:r>
            <a:r>
              <a:rPr lang="zh-HK" altLang="en-US" dirty="0"/>
              <a:t> </a:t>
            </a:r>
            <a:r>
              <a:rPr lang="en-US" altLang="zh-HK" dirty="0"/>
              <a:t>in</a:t>
            </a:r>
            <a:r>
              <a:rPr lang="zh-HK" altLang="en-US" dirty="0"/>
              <a:t> </a:t>
            </a:r>
            <a:r>
              <a:rPr lang="en-US" altLang="zh-HK" dirty="0"/>
              <a:t>Data</a:t>
            </a:r>
            <a:r>
              <a:rPr lang="zh-HK" altLang="en-US" dirty="0"/>
              <a:t> </a:t>
            </a:r>
            <a:r>
              <a:rPr lang="en-US" altLang="zh-HK" dirty="0"/>
              <a:t>Analysis,</a:t>
            </a:r>
            <a:r>
              <a:rPr lang="zh-HK" altLang="en-US" dirty="0"/>
              <a:t> </a:t>
            </a:r>
            <a:r>
              <a:rPr lang="en-US" dirty="0"/>
              <a:t>Eigenvalue/Singular Value </a:t>
            </a:r>
            <a:r>
              <a:rPr lang="en-US" dirty="0" err="1"/>
              <a:t>Computation</a:t>
            </a:r>
            <a:r>
              <a:rPr lang="en-US" altLang="zh-HK" dirty="0" err="1"/>
              <a:t>,etc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27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E0DF9C-9B04-E940-897D-849A7AFA0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Solving Linear System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16280E-5DF7-3D41-9A28-4788035EE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Direct Methods</a:t>
            </a:r>
          </a:p>
          <a:p>
            <a:pPr lvl="1"/>
            <a:r>
              <a:rPr lang="en-US"/>
              <a:t>Gaussian elimination, pivoting, LU factorization</a:t>
            </a:r>
          </a:p>
          <a:p>
            <a:pPr lvl="1"/>
            <a:r>
              <a:rPr lang="en-US"/>
              <a:t>Band solvers</a:t>
            </a:r>
          </a:p>
          <a:p>
            <a:pPr lvl="1"/>
            <a:r>
              <a:rPr lang="en-US"/>
              <a:t>Sparse solvers</a:t>
            </a:r>
          </a:p>
          <a:p>
            <a:pPr lvl="2"/>
            <a:r>
              <a:rPr lang="en-US"/>
              <a:t>Minimum fill-in</a:t>
            </a:r>
          </a:p>
          <a:p>
            <a:pPr lvl="2"/>
            <a:r>
              <a:rPr lang="en-US"/>
              <a:t>Nested disection</a:t>
            </a:r>
          </a:p>
          <a:p>
            <a:pPr lvl="2"/>
            <a:r>
              <a:rPr lang="en-US"/>
              <a:t>Multi-frontal</a:t>
            </a:r>
          </a:p>
          <a:p>
            <a:pPr lvl="1"/>
            <a:endParaRPr lang="en-US"/>
          </a:p>
          <a:p>
            <a:r>
              <a:rPr lang="en-US"/>
              <a:t>Iterative Methods</a:t>
            </a:r>
          </a:p>
        </p:txBody>
      </p:sp>
    </p:spTree>
    <p:extLst>
      <p:ext uri="{BB962C8B-B14F-4D97-AF65-F5344CB8AC3E}">
        <p14:creationId xmlns:p14="http://schemas.microsoft.com/office/powerpoint/2010/main" val="18846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E0DF9C-9B04-E940-897D-849A7AFA0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Solving Linear System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16280E-5DF7-3D41-9A28-4788035EE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Iterative Methods</a:t>
            </a:r>
          </a:p>
          <a:p>
            <a:pPr lvl="1"/>
            <a:r>
              <a:rPr lang="en-US" dirty="0"/>
              <a:t>Basic iterative methods</a:t>
            </a:r>
          </a:p>
          <a:p>
            <a:pPr lvl="2"/>
            <a:r>
              <a:rPr lang="en-US" dirty="0"/>
              <a:t>Simple (one step) linear iterative methods</a:t>
            </a:r>
          </a:p>
          <a:p>
            <a:pPr lvl="2"/>
            <a:r>
              <a:rPr lang="en-US" dirty="0"/>
              <a:t>Optimization based directional searching methods</a:t>
            </a:r>
          </a:p>
          <a:p>
            <a:pPr lvl="1"/>
            <a:r>
              <a:rPr lang="en-US" dirty="0"/>
              <a:t>Advanced iterative techniques</a:t>
            </a:r>
          </a:p>
          <a:p>
            <a:pPr lvl="2"/>
            <a:r>
              <a:rPr lang="en-US" dirty="0"/>
              <a:t>Preconditioning</a:t>
            </a:r>
          </a:p>
          <a:p>
            <a:pPr lvl="2"/>
            <a:r>
              <a:rPr lang="en-US" dirty="0"/>
              <a:t>Polynomial acceleration</a:t>
            </a:r>
          </a:p>
          <a:p>
            <a:pPr lvl="2"/>
            <a:r>
              <a:rPr lang="en-US" dirty="0" err="1"/>
              <a:t>Multigrid</a:t>
            </a:r>
            <a:endParaRPr lang="en-US" dirty="0"/>
          </a:p>
          <a:p>
            <a:pPr lvl="2"/>
            <a:r>
              <a:rPr lang="en-US" dirty="0"/>
              <a:t>Domain decomposition</a:t>
            </a:r>
          </a:p>
          <a:p>
            <a:pPr lvl="2"/>
            <a:r>
              <a:rPr lang="en-US" dirty="0"/>
              <a:t>Subspace </a:t>
            </a:r>
            <a:r>
              <a:rPr lang="en-US" dirty="0" smtClean="0"/>
              <a:t>decomposition</a:t>
            </a:r>
          </a:p>
          <a:p>
            <a:pPr lvl="1"/>
            <a:r>
              <a:rPr lang="en-US" dirty="0" smtClean="0"/>
              <a:t>Others: </a:t>
            </a:r>
            <a:r>
              <a:rPr lang="en-US" dirty="0" err="1" smtClean="0"/>
              <a:t>MinRes</a:t>
            </a:r>
            <a:r>
              <a:rPr lang="en-US" dirty="0" smtClean="0"/>
              <a:t>, </a:t>
            </a:r>
            <a:r>
              <a:rPr lang="en-US" dirty="0" err="1" smtClean="0"/>
              <a:t>GMRes</a:t>
            </a:r>
            <a:r>
              <a:rPr lang="en-US" smtClean="0"/>
              <a:t>, etc.</a:t>
            </a: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32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EACACE-03F6-E645-B602-74463F4A6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Linear Iterative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BA0F5D-29D5-9C4D-A4F5-5A0A923C0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2">
              <a:spcBef>
                <a:spcPts val="1000"/>
              </a:spcBef>
            </a:pPr>
            <a:r>
              <a:rPr lang="en-US" sz="1600" dirty="0"/>
              <a:t>Simple (one step) linear iterative </a:t>
            </a:r>
            <a:r>
              <a:rPr lang="en-US" sz="1600" dirty="0" smtClean="0"/>
              <a:t>methods (Linear </a:t>
            </a:r>
            <a:r>
              <a:rPr lang="en-US" sz="1600" dirty="0"/>
              <a:t>fixed point </a:t>
            </a:r>
            <a:r>
              <a:rPr lang="en-US" sz="1600" dirty="0" smtClean="0"/>
              <a:t>iteration with the fixed point being the solution of the original linear system)</a:t>
            </a:r>
          </a:p>
          <a:p>
            <a:pPr lvl="1"/>
            <a:r>
              <a:rPr lang="en-US" sz="1600" i="1" dirty="0" smtClean="0"/>
              <a:t>u</a:t>
            </a:r>
            <a:r>
              <a:rPr lang="mr-IN" sz="1600" i="1" baseline="30000" dirty="0" smtClean="0"/>
              <a:t>n+1 </a:t>
            </a:r>
            <a:r>
              <a:rPr lang="en-US" sz="1600" i="1" dirty="0" smtClean="0"/>
              <a:t>= g(</a:t>
            </a:r>
            <a:r>
              <a:rPr lang="mr-IN" sz="1600" i="1" dirty="0" smtClean="0"/>
              <a:t>u</a:t>
            </a:r>
            <a:r>
              <a:rPr lang="mr-IN" sz="1600" i="1" baseline="30000" dirty="0" smtClean="0"/>
              <a:t>n</a:t>
            </a:r>
            <a:r>
              <a:rPr lang="en-US" sz="1600" i="1" dirty="0" smtClean="0"/>
              <a:t>)</a:t>
            </a:r>
          </a:p>
          <a:p>
            <a:pPr marL="914400" lvl="2" indent="0">
              <a:buNone/>
            </a:pPr>
            <a:r>
              <a:rPr lang="en-US" sz="1600" i="1" dirty="0"/>
              <a:t> </a:t>
            </a:r>
            <a:r>
              <a:rPr lang="en-US" sz="1600" i="1" dirty="0" smtClean="0"/>
              <a:t>    </a:t>
            </a:r>
            <a:r>
              <a:rPr lang="mr-IN" sz="1600" i="1" dirty="0" smtClean="0"/>
              <a:t>= </a:t>
            </a:r>
            <a:r>
              <a:rPr lang="mr-IN" sz="1600" i="1" dirty="0"/>
              <a:t>Gu</a:t>
            </a:r>
            <a:r>
              <a:rPr lang="mr-IN" sz="1600" i="1" baseline="30000" dirty="0"/>
              <a:t>n</a:t>
            </a:r>
            <a:r>
              <a:rPr lang="mr-IN" sz="1600" i="1" dirty="0"/>
              <a:t> + k</a:t>
            </a:r>
            <a:r>
              <a:rPr lang="en-US" i="1" dirty="0"/>
              <a:t> </a:t>
            </a:r>
            <a:endParaRPr lang="en-US" dirty="0" smtClean="0"/>
          </a:p>
          <a:p>
            <a:r>
              <a:rPr lang="en-US" sz="1600" dirty="0"/>
              <a:t>Residual correction (RF </a:t>
            </a:r>
            <a:r>
              <a:rPr lang="en-US" sz="1600" dirty="0" smtClean="0"/>
              <a:t>method, with </a:t>
            </a:r>
            <a:r>
              <a:rPr lang="en-US" sz="1600" i="1" dirty="0" smtClean="0"/>
              <a:t>G = I-A</a:t>
            </a:r>
            <a:r>
              <a:rPr lang="en-US" sz="1600" dirty="0" smtClean="0"/>
              <a:t>)</a:t>
            </a:r>
            <a:endParaRPr lang="en-US" sz="1600" dirty="0"/>
          </a:p>
          <a:p>
            <a:pPr lvl="1"/>
            <a:r>
              <a:rPr lang="en-US" sz="1600" i="1" dirty="0" err="1"/>
              <a:t>r</a:t>
            </a:r>
            <a:r>
              <a:rPr lang="en-US" sz="1600" i="1" baseline="30000" dirty="0" err="1"/>
              <a:t>n</a:t>
            </a:r>
            <a:r>
              <a:rPr lang="en-US" sz="1600" i="1" baseline="30000" dirty="0"/>
              <a:t> </a:t>
            </a:r>
            <a:r>
              <a:rPr lang="en-US" sz="1600" i="1" dirty="0"/>
              <a:t>= b </a:t>
            </a:r>
            <a:r>
              <a:rPr lang="mr-IN" sz="1600" i="1" dirty="0"/>
              <a:t>–</a:t>
            </a:r>
            <a:r>
              <a:rPr lang="en-US" sz="1600" i="1" dirty="0"/>
              <a:t> </a:t>
            </a:r>
            <a:r>
              <a:rPr lang="en-US" sz="1600" i="1" dirty="0" err="1"/>
              <a:t>Au</a:t>
            </a:r>
            <a:r>
              <a:rPr lang="en-US" sz="1600" i="1" baseline="30000" dirty="0" err="1"/>
              <a:t>n</a:t>
            </a:r>
            <a:endParaRPr lang="en-US" sz="1600" i="1" baseline="30000" dirty="0"/>
          </a:p>
          <a:p>
            <a:pPr lvl="1"/>
            <a:r>
              <a:rPr lang="en-US" sz="1600" i="1" dirty="0"/>
              <a:t>u</a:t>
            </a:r>
            <a:r>
              <a:rPr lang="en-US" sz="1600" i="1" baseline="30000" dirty="0"/>
              <a:t>n+1 </a:t>
            </a:r>
            <a:r>
              <a:rPr lang="en-US" sz="1600" i="1" dirty="0"/>
              <a:t>= u</a:t>
            </a:r>
            <a:r>
              <a:rPr lang="en-US" sz="1600" i="1" baseline="30000" dirty="0"/>
              <a:t>n</a:t>
            </a:r>
            <a:r>
              <a:rPr lang="en-US" sz="1600" i="1" dirty="0"/>
              <a:t> + </a:t>
            </a:r>
            <a:r>
              <a:rPr lang="en-US" sz="1600" i="1" dirty="0" err="1" smtClean="0"/>
              <a:t>r</a:t>
            </a:r>
            <a:r>
              <a:rPr lang="en-US" sz="1600" i="1" baseline="30000" dirty="0" err="1" smtClean="0"/>
              <a:t>n</a:t>
            </a:r>
            <a:r>
              <a:rPr lang="en-US" sz="1600" i="1" baseline="30000" dirty="0" smtClean="0"/>
              <a:t> </a:t>
            </a:r>
            <a:endParaRPr lang="en-US" sz="1600" i="1" dirty="0"/>
          </a:p>
          <a:p>
            <a:pPr marL="914400" lvl="2" indent="0">
              <a:buNone/>
            </a:pPr>
            <a:r>
              <a:rPr lang="en-US" sz="1600" i="1" dirty="0" smtClean="0"/>
              <a:t>= (I - A</a:t>
            </a:r>
            <a:r>
              <a:rPr lang="en-US" sz="1600" i="1" dirty="0"/>
              <a:t>) </a:t>
            </a:r>
            <a:r>
              <a:rPr lang="en-US" sz="1600" i="1" dirty="0" smtClean="0"/>
              <a:t>u</a:t>
            </a:r>
            <a:r>
              <a:rPr lang="en-US" sz="1600" i="1" baseline="30000" dirty="0" smtClean="0"/>
              <a:t>n </a:t>
            </a:r>
            <a:r>
              <a:rPr lang="en-US" sz="1600" i="1" dirty="0" smtClean="0"/>
              <a:t>+ b</a:t>
            </a:r>
            <a:endParaRPr lang="en-US" sz="1600" dirty="0"/>
          </a:p>
          <a:p>
            <a:r>
              <a:rPr lang="en-US" sz="1600" dirty="0"/>
              <a:t>Matrix </a:t>
            </a:r>
            <a:r>
              <a:rPr lang="en-US" sz="1600" dirty="0" smtClean="0"/>
              <a:t>splitting for fixed point, with </a:t>
            </a:r>
            <a:r>
              <a:rPr lang="en-US" sz="1600" i="1" dirty="0" smtClean="0"/>
              <a:t>A </a:t>
            </a:r>
            <a:r>
              <a:rPr lang="en-US" sz="1600" i="1" dirty="0"/>
              <a:t>= Q-</a:t>
            </a:r>
            <a:r>
              <a:rPr lang="en-US" sz="1600" i="1" dirty="0" smtClean="0"/>
              <a:t>N, or A </a:t>
            </a:r>
            <a:r>
              <a:rPr lang="en-US" sz="1600" i="1" dirty="0"/>
              <a:t>= </a:t>
            </a:r>
            <a:r>
              <a:rPr lang="en-US" sz="1600" i="1" dirty="0" smtClean="0"/>
              <a:t>D </a:t>
            </a:r>
            <a:r>
              <a:rPr lang="mr-IN" sz="1600" i="1" dirty="0" smtClean="0"/>
              <a:t>–</a:t>
            </a:r>
            <a:r>
              <a:rPr lang="en-US" sz="1600" i="1" dirty="0" smtClean="0"/>
              <a:t> L </a:t>
            </a:r>
            <a:r>
              <a:rPr lang="mr-IN" sz="1600" i="1" dirty="0" smtClean="0"/>
              <a:t>–</a:t>
            </a:r>
            <a:r>
              <a:rPr lang="en-US" sz="1600" i="1" dirty="0" smtClean="0"/>
              <a:t>U specifically, which leads to</a:t>
            </a:r>
          </a:p>
          <a:p>
            <a:pPr lvl="1"/>
            <a:r>
              <a:rPr lang="en-US" sz="1600" i="1" dirty="0" smtClean="0"/>
              <a:t>Jacobi method: D u  = (L+U) u = b, where Q = D</a:t>
            </a:r>
          </a:p>
          <a:p>
            <a:pPr lvl="1"/>
            <a:r>
              <a:rPr lang="en-US" sz="1600" i="1" dirty="0" smtClean="0"/>
              <a:t>Gauss-Seidel method: (D-L)u = U u + b, where Q = D-L</a:t>
            </a:r>
          </a:p>
          <a:p>
            <a:pPr lvl="1"/>
            <a:r>
              <a:rPr lang="en-US" sz="1600" i="1" dirty="0" smtClean="0"/>
              <a:t>SOR method, extrapolation with Gauss</a:t>
            </a:r>
            <a:r>
              <a:rPr lang="en-US" sz="1600" i="1" smtClean="0"/>
              <a:t>-Seidel</a:t>
            </a:r>
            <a:endParaRPr lang="en-US" sz="1600" i="1" dirty="0" smtClean="0"/>
          </a:p>
          <a:p>
            <a:r>
              <a:rPr lang="en-US" sz="1600" dirty="0" smtClean="0"/>
              <a:t>Error correction, Improved RF,</a:t>
            </a:r>
            <a:r>
              <a:rPr lang="en-US" sz="1600" i="1" dirty="0" smtClean="0"/>
              <a:t> or Preconditioning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25310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EACACE-03F6-E645-B602-74463F4A6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Linear Iterative </a:t>
            </a:r>
            <a:r>
              <a:rPr lang="en-US" dirty="0" smtClean="0"/>
              <a:t>Methods, continued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BA0F5D-29D5-9C4D-A4F5-5A0A923C0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Error correction, Improved RF</a:t>
            </a:r>
            <a:endParaRPr lang="en-US" sz="2000" b="1" i="1" dirty="0"/>
          </a:p>
          <a:p>
            <a:pPr lvl="1"/>
            <a:r>
              <a:rPr lang="en-US" sz="1600" i="1" dirty="0" smtClean="0"/>
              <a:t>Compute </a:t>
            </a:r>
            <a:r>
              <a:rPr lang="en-US" sz="1600" i="1" dirty="0" err="1" smtClean="0"/>
              <a:t>r</a:t>
            </a:r>
            <a:r>
              <a:rPr lang="en-US" sz="1600" i="1" baseline="30000" dirty="0" err="1" smtClean="0"/>
              <a:t>n</a:t>
            </a:r>
            <a:r>
              <a:rPr lang="en-US" sz="1600" i="1" baseline="30000" dirty="0" smtClean="0"/>
              <a:t> </a:t>
            </a:r>
            <a:r>
              <a:rPr lang="en-US" sz="1600" i="1" dirty="0"/>
              <a:t>= b </a:t>
            </a:r>
            <a:r>
              <a:rPr lang="mr-IN" sz="1600" i="1" dirty="0"/>
              <a:t>–</a:t>
            </a:r>
            <a:r>
              <a:rPr lang="en-US" sz="1600" i="1" dirty="0"/>
              <a:t> </a:t>
            </a:r>
            <a:r>
              <a:rPr lang="en-US" sz="1600" i="1" dirty="0" err="1" smtClean="0"/>
              <a:t>Au</a:t>
            </a:r>
            <a:r>
              <a:rPr lang="en-US" sz="1600" i="1" baseline="30000" dirty="0" err="1" smtClean="0"/>
              <a:t>n</a:t>
            </a:r>
            <a:r>
              <a:rPr lang="en-US" sz="1600" i="1" baseline="30000" dirty="0" smtClean="0"/>
              <a:t>;</a:t>
            </a:r>
            <a:endParaRPr lang="en-US" sz="1600" i="1" baseline="30000" dirty="0"/>
          </a:p>
          <a:p>
            <a:pPr lvl="1"/>
            <a:r>
              <a:rPr lang="en-US" sz="1600" i="1" dirty="0" smtClean="0"/>
              <a:t>Solve error equation </a:t>
            </a:r>
            <a:r>
              <a:rPr lang="en-US" sz="1600" i="1" dirty="0" smtClean="0">
                <a:solidFill>
                  <a:srgbClr val="FF0000"/>
                </a:solidFill>
              </a:rPr>
              <a:t>approximately</a:t>
            </a:r>
          </a:p>
          <a:p>
            <a:pPr lvl="2"/>
            <a:r>
              <a:rPr lang="en-US" sz="1600" i="1" dirty="0" err="1" smtClean="0"/>
              <a:t>Ae</a:t>
            </a:r>
            <a:r>
              <a:rPr lang="en-US" sz="1600" i="1" baseline="30000" dirty="0" err="1" smtClean="0"/>
              <a:t>n</a:t>
            </a:r>
            <a:r>
              <a:rPr lang="en-US" sz="1600" i="1" dirty="0" smtClean="0"/>
              <a:t> = </a:t>
            </a:r>
            <a:r>
              <a:rPr lang="en-US" sz="1600" i="1" dirty="0" err="1" smtClean="0"/>
              <a:t>r</a:t>
            </a:r>
            <a:r>
              <a:rPr lang="en-US" sz="1600" i="1" baseline="30000" dirty="0" err="1" smtClean="0"/>
              <a:t>n</a:t>
            </a:r>
            <a:r>
              <a:rPr lang="en-US" sz="1600" i="1" baseline="30000" dirty="0"/>
              <a:t> </a:t>
            </a:r>
            <a:r>
              <a:rPr lang="en-US" sz="1600" i="1" dirty="0" smtClean="0"/>
              <a:t>,or </a:t>
            </a:r>
            <a:r>
              <a:rPr lang="en-US" sz="1600" i="1" baseline="30000" dirty="0" smtClean="0"/>
              <a:t> </a:t>
            </a:r>
            <a:r>
              <a:rPr lang="en-US" sz="1600" i="1" dirty="0" smtClean="0"/>
              <a:t>compute e</a:t>
            </a:r>
            <a:r>
              <a:rPr lang="en-US" sz="1600" i="1" baseline="30000" dirty="0" smtClean="0"/>
              <a:t>n</a:t>
            </a:r>
            <a:r>
              <a:rPr lang="en-US" sz="1600" i="1" dirty="0" smtClean="0"/>
              <a:t> =</a:t>
            </a:r>
            <a:r>
              <a:rPr lang="en-US" sz="1600" i="1" dirty="0"/>
              <a:t>A</a:t>
            </a:r>
            <a:r>
              <a:rPr lang="en-US" sz="1600" i="1" baseline="30000" dirty="0"/>
              <a:t>-1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r</a:t>
            </a:r>
            <a:r>
              <a:rPr lang="en-US" sz="1600" i="1" baseline="30000" dirty="0" err="1" smtClean="0"/>
              <a:t>n</a:t>
            </a:r>
            <a:r>
              <a:rPr lang="en-US" sz="1600" i="1" dirty="0" smtClean="0"/>
              <a:t>, by </a:t>
            </a:r>
            <a:r>
              <a:rPr lang="en-US" sz="1600" i="1" u="sng" dirty="0" smtClean="0"/>
              <a:t>e</a:t>
            </a:r>
            <a:r>
              <a:rPr lang="en-US" sz="1600" i="1" dirty="0" smtClean="0"/>
              <a:t> = </a:t>
            </a:r>
            <a:r>
              <a:rPr lang="en-US" sz="1600" i="1" dirty="0" err="1" smtClean="0"/>
              <a:t>Br</a:t>
            </a:r>
            <a:r>
              <a:rPr lang="en-US" sz="1600" i="1" baseline="30000" dirty="0" err="1" smtClean="0"/>
              <a:t>n</a:t>
            </a:r>
            <a:r>
              <a:rPr lang="en-US" sz="1600" i="1" dirty="0" smtClean="0"/>
              <a:t>,</a:t>
            </a:r>
            <a:endParaRPr lang="en-US" sz="1600" i="1" baseline="30000" dirty="0" smtClean="0"/>
          </a:p>
          <a:p>
            <a:pPr marL="914400" lvl="2" indent="0">
              <a:buNone/>
            </a:pPr>
            <a:r>
              <a:rPr lang="en-US" sz="1700" i="1" dirty="0" smtClean="0"/>
              <a:t>with B being an approximation to A</a:t>
            </a:r>
            <a:r>
              <a:rPr lang="en-US" sz="1700" i="1" baseline="30000" dirty="0" smtClean="0"/>
              <a:t>-1</a:t>
            </a:r>
            <a:r>
              <a:rPr lang="en-US" sz="1700" i="1" dirty="0" smtClean="0"/>
              <a:t>, called a </a:t>
            </a:r>
            <a:r>
              <a:rPr lang="en-US" sz="1700" i="1" u="sng" dirty="0" err="1" smtClean="0"/>
              <a:t>preconditioner</a:t>
            </a:r>
            <a:r>
              <a:rPr lang="en-US" sz="1700" i="1" dirty="0" smtClean="0"/>
              <a:t>, and easily computable for </a:t>
            </a:r>
            <a:r>
              <a:rPr lang="en-US" sz="1800" i="1" dirty="0" err="1" smtClean="0"/>
              <a:t>Br</a:t>
            </a:r>
            <a:r>
              <a:rPr lang="en-US" sz="1800" i="1" baseline="30000" dirty="0" err="1" smtClean="0"/>
              <a:t>n</a:t>
            </a:r>
            <a:r>
              <a:rPr lang="en-US" sz="1800" i="1" baseline="30000" dirty="0" smtClean="0"/>
              <a:t> </a:t>
            </a:r>
          </a:p>
          <a:p>
            <a:pPr lvl="1"/>
            <a:r>
              <a:rPr lang="en-US" sz="1600" i="1" dirty="0" smtClean="0"/>
              <a:t>Error correction</a:t>
            </a:r>
          </a:p>
          <a:p>
            <a:pPr lvl="2"/>
            <a:r>
              <a:rPr lang="en-US" i="1" dirty="0" smtClean="0"/>
              <a:t>u</a:t>
            </a:r>
            <a:r>
              <a:rPr lang="en-US" i="1" baseline="30000" dirty="0" smtClean="0"/>
              <a:t>n</a:t>
            </a:r>
            <a:r>
              <a:rPr lang="en-US" i="1" baseline="30000" dirty="0"/>
              <a:t>+1 </a:t>
            </a:r>
            <a:r>
              <a:rPr lang="en-US" i="1" dirty="0"/>
              <a:t>= u</a:t>
            </a:r>
            <a:r>
              <a:rPr lang="en-US" i="1" baseline="30000" dirty="0"/>
              <a:t>n</a:t>
            </a:r>
            <a:r>
              <a:rPr lang="en-US" i="1" dirty="0"/>
              <a:t> </a:t>
            </a:r>
            <a:r>
              <a:rPr lang="en-US" i="1" dirty="0" smtClean="0"/>
              <a:t>+ </a:t>
            </a:r>
            <a:r>
              <a:rPr lang="en-US" i="1" u="sng" dirty="0" smtClean="0"/>
              <a:t>e </a:t>
            </a:r>
          </a:p>
          <a:p>
            <a:r>
              <a:rPr lang="en-US" sz="1800" b="1" dirty="0" smtClean="0"/>
              <a:t>Preconditioning</a:t>
            </a:r>
          </a:p>
          <a:p>
            <a:pPr lvl="2"/>
            <a:r>
              <a:rPr lang="en-US" i="1" dirty="0" smtClean="0"/>
              <a:t>u</a:t>
            </a:r>
            <a:r>
              <a:rPr lang="en-US" i="1" baseline="30000" dirty="0" smtClean="0"/>
              <a:t>n+1</a:t>
            </a:r>
            <a:r>
              <a:rPr lang="en-US" i="1" dirty="0" smtClean="0"/>
              <a:t>= u</a:t>
            </a:r>
            <a:r>
              <a:rPr lang="en-US" i="1" baseline="30000" dirty="0" smtClean="0"/>
              <a:t>n </a:t>
            </a:r>
            <a:r>
              <a:rPr lang="en-US" i="1" dirty="0" smtClean="0"/>
              <a:t>+</a:t>
            </a:r>
            <a:r>
              <a:rPr lang="en-US" i="1" baseline="30000" dirty="0" smtClean="0"/>
              <a:t> </a:t>
            </a:r>
            <a:r>
              <a:rPr lang="en-US" i="1" dirty="0" smtClean="0"/>
              <a:t>B </a:t>
            </a:r>
            <a:r>
              <a:rPr lang="en-US" i="1" dirty="0" err="1" smtClean="0"/>
              <a:t>r</a:t>
            </a:r>
            <a:r>
              <a:rPr lang="en-US" i="1" baseline="30000" dirty="0" err="1" smtClean="0"/>
              <a:t>n</a:t>
            </a:r>
            <a:endParaRPr lang="en-US" i="1" dirty="0"/>
          </a:p>
          <a:p>
            <a:pPr marL="914400" lvl="2" indent="0">
              <a:buNone/>
            </a:pPr>
            <a:r>
              <a:rPr lang="en-US" sz="1600" i="1" dirty="0" smtClean="0"/>
              <a:t>             = </a:t>
            </a:r>
            <a:r>
              <a:rPr lang="en-US" sz="1600" i="1" dirty="0"/>
              <a:t>(I - </a:t>
            </a:r>
            <a:r>
              <a:rPr lang="en-US" sz="1600" i="1" dirty="0" smtClean="0"/>
              <a:t>BA</a:t>
            </a:r>
            <a:r>
              <a:rPr lang="en-US" sz="1600" i="1" dirty="0"/>
              <a:t>) u</a:t>
            </a:r>
            <a:r>
              <a:rPr lang="en-US" sz="1600" i="1" baseline="30000" dirty="0"/>
              <a:t>n </a:t>
            </a:r>
            <a:r>
              <a:rPr lang="en-US" sz="1600" i="1" dirty="0"/>
              <a:t>+ </a:t>
            </a:r>
            <a:r>
              <a:rPr lang="en-US" sz="1600" i="1" dirty="0" smtClean="0"/>
              <a:t>Bb,</a:t>
            </a:r>
          </a:p>
          <a:p>
            <a:pPr lvl="2"/>
            <a:r>
              <a:rPr lang="en-US" sz="1600" i="1" dirty="0" smtClean="0"/>
              <a:t>G = I </a:t>
            </a:r>
            <a:r>
              <a:rPr lang="mr-IN" sz="1600" i="1" dirty="0"/>
              <a:t>–</a:t>
            </a:r>
            <a:r>
              <a:rPr lang="en-US" sz="1600" i="1" dirty="0"/>
              <a:t> B A = I </a:t>
            </a:r>
            <a:r>
              <a:rPr lang="mr-IN" sz="1600" i="1" dirty="0"/>
              <a:t>–</a:t>
            </a:r>
            <a:r>
              <a:rPr lang="en-US" sz="1600" i="1" dirty="0"/>
              <a:t> Q</a:t>
            </a:r>
            <a:r>
              <a:rPr lang="en-US" sz="1600" i="1" baseline="30000" dirty="0"/>
              <a:t>-1</a:t>
            </a:r>
            <a:r>
              <a:rPr lang="en-US" sz="1600" i="1" dirty="0"/>
              <a:t> A </a:t>
            </a:r>
            <a:r>
              <a:rPr lang="en-US" sz="1600" i="1" dirty="0" smtClean="0"/>
              <a:t>(in D. Young, where Q </a:t>
            </a:r>
            <a:r>
              <a:rPr lang="en-US" sz="1600" dirty="0" smtClean="0"/>
              <a:t>is called a </a:t>
            </a:r>
            <a:r>
              <a:rPr lang="en-US" sz="1600" i="1" dirty="0"/>
              <a:t>splitting </a:t>
            </a:r>
            <a:r>
              <a:rPr lang="en-US" sz="1600" i="1" dirty="0" smtClean="0"/>
              <a:t>matrix, with A = Q-N</a:t>
            </a:r>
            <a:r>
              <a:rPr lang="en-US" sz="1600" dirty="0" smtClean="0"/>
              <a:t>)  in  the linear fixed point iteration;</a:t>
            </a:r>
          </a:p>
          <a:p>
            <a:pPr lvl="2"/>
            <a:r>
              <a:rPr lang="en-US" sz="1600" dirty="0" smtClean="0"/>
              <a:t>This may be viewed as by applying B = </a:t>
            </a:r>
            <a:r>
              <a:rPr lang="en-US" sz="1600" i="1" dirty="0"/>
              <a:t>Q</a:t>
            </a:r>
            <a:r>
              <a:rPr lang="en-US" sz="1600" i="1" baseline="30000" dirty="0"/>
              <a:t>-</a:t>
            </a:r>
            <a:r>
              <a:rPr lang="en-US" sz="1600" i="1" baseline="30000" dirty="0" smtClean="0"/>
              <a:t>1 </a:t>
            </a:r>
            <a:r>
              <a:rPr lang="en-US" sz="1600" i="1" dirty="0" smtClean="0"/>
              <a:t>to the original system (preconditioning), then do RF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8999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9D1378-C81F-1245-9C61-6BAE196BC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Directional Searching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B7824C-5DF2-8546-ABDE-61C453A52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Optimization</a:t>
            </a:r>
          </a:p>
          <a:p>
            <a:r>
              <a:rPr lang="en-US" dirty="0"/>
              <a:t>Directional searching</a:t>
            </a:r>
          </a:p>
          <a:p>
            <a:r>
              <a:rPr lang="en-US" dirty="0"/>
              <a:t>Steepest descent method</a:t>
            </a:r>
          </a:p>
          <a:p>
            <a:r>
              <a:rPr lang="en-US" dirty="0"/>
              <a:t>Conjugate gradient </a:t>
            </a:r>
            <a:r>
              <a:rPr lang="en-US" dirty="0" smtClean="0"/>
              <a:t>method</a:t>
            </a:r>
          </a:p>
          <a:p>
            <a:r>
              <a:rPr lang="en-US" dirty="0">
                <a:hlinkClick r:id="rId2" action="ppaction://hlinkfile"/>
              </a:rPr>
              <a:t>A BRIEF INTRODUCTION TO </a:t>
            </a:r>
            <a:r>
              <a:rPr lang="en-US" dirty="0" smtClean="0">
                <a:hlinkClick r:id="rId2" action="ppaction://hlinkfile"/>
              </a:rPr>
              <a:t>THE CONJUGATE </a:t>
            </a:r>
            <a:r>
              <a:rPr lang="en-US" dirty="0">
                <a:hlinkClick r:id="rId2" action="ppaction://hlinkfile"/>
              </a:rPr>
              <a:t>GRADIENT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44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C95B19-D9BB-9145-8967-B0A225D13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Iteration and </a:t>
            </a:r>
            <a:r>
              <a:rPr lang="en-US" dirty="0" err="1" smtClean="0"/>
              <a:t>Preconditioners</a:t>
            </a:r>
            <a:r>
              <a:rPr lang="en-US" dirty="0" smtClean="0"/>
              <a:t> (J. </a:t>
            </a:r>
            <a:r>
              <a:rPr lang="en-US" dirty="0" err="1" smtClean="0"/>
              <a:t>Xu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424281-30C9-5A4F-A175-F1DF91B16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Proposition </a:t>
            </a:r>
            <a:r>
              <a:rPr lang="en-US" dirty="0" smtClean="0"/>
              <a:t>2.2 </a:t>
            </a:r>
            <a:r>
              <a:rPr lang="en-US" dirty="0"/>
              <a:t>(J. XU</a:t>
            </a:r>
            <a:r>
              <a:rPr lang="en-US" dirty="0" smtClean="0"/>
              <a:t>) A </a:t>
            </a:r>
            <a:r>
              <a:rPr lang="en-US" dirty="0"/>
              <a:t>symmetric iterative scheme gives rise to a </a:t>
            </a:r>
            <a:r>
              <a:rPr lang="en-US" dirty="0" err="1" smtClean="0"/>
              <a:t>preconditioner</a:t>
            </a:r>
            <a:r>
              <a:rPr lang="en-US" dirty="0" smtClean="0"/>
              <a:t> </a:t>
            </a:r>
            <a:r>
              <a:rPr lang="en-US" i="1" dirty="0" smtClean="0"/>
              <a:t>B </a:t>
            </a:r>
            <a:r>
              <a:rPr lang="en-US" dirty="0" smtClean="0"/>
              <a:t>for PCG</a:t>
            </a:r>
            <a:r>
              <a:rPr lang="en-US" i="1" dirty="0" smtClean="0"/>
              <a:t>, </a:t>
            </a:r>
            <a:r>
              <a:rPr lang="en-US" dirty="0" smtClean="0"/>
              <a:t>and the rate of the convergence of the iterative scheme may be accelerated by </a:t>
            </a:r>
            <a:r>
              <a:rPr lang="en-US" dirty="0"/>
              <a:t>using </a:t>
            </a:r>
            <a:r>
              <a:rPr lang="en-US" dirty="0" smtClean="0"/>
              <a:t>PCG</a:t>
            </a:r>
            <a:endParaRPr lang="en-US" dirty="0"/>
          </a:p>
          <a:p>
            <a:r>
              <a:rPr lang="en-US" dirty="0"/>
              <a:t>Proposition </a:t>
            </a:r>
            <a:r>
              <a:rPr lang="en-US" dirty="0" smtClean="0"/>
              <a:t>2.3</a:t>
            </a:r>
            <a:r>
              <a:rPr lang="en-US" dirty="0"/>
              <a:t> </a:t>
            </a:r>
            <a:r>
              <a:rPr lang="en-US" dirty="0" smtClean="0"/>
              <a:t>(J</a:t>
            </a:r>
            <a:r>
              <a:rPr lang="en-US" dirty="0"/>
              <a:t>. </a:t>
            </a:r>
            <a:r>
              <a:rPr lang="en-US" dirty="0" smtClean="0"/>
              <a:t>XU) Any </a:t>
            </a:r>
            <a:r>
              <a:rPr lang="en-US" dirty="0" err="1"/>
              <a:t>preconditioner</a:t>
            </a:r>
            <a:r>
              <a:rPr lang="en-US" dirty="0"/>
              <a:t> can also be used to construct a linear iterative </a:t>
            </a:r>
            <a:r>
              <a:rPr lang="en-US" dirty="0" smtClean="0"/>
              <a:t>scheme by the extrapolated preconditioned RF, with the optimal choice of </a:t>
            </a:r>
            <a:r>
              <a:rPr lang="en-US" smtClean="0"/>
              <a:t>the parameter:</a:t>
            </a:r>
            <a:endParaRPr lang="en-US" dirty="0" smtClean="0"/>
          </a:p>
          <a:p>
            <a:pPr lvl="1"/>
            <a:r>
              <a:rPr lang="en-US" i="1" dirty="0"/>
              <a:t>u</a:t>
            </a:r>
            <a:r>
              <a:rPr lang="en-US" i="1" baseline="30000" dirty="0"/>
              <a:t>n+1</a:t>
            </a:r>
            <a:r>
              <a:rPr lang="en-US" i="1" dirty="0"/>
              <a:t>= u</a:t>
            </a:r>
            <a:r>
              <a:rPr lang="en-US" i="1" baseline="30000" dirty="0"/>
              <a:t>n </a:t>
            </a:r>
            <a:r>
              <a:rPr lang="en-US" i="1" dirty="0"/>
              <a:t>+</a:t>
            </a:r>
            <a:r>
              <a:rPr lang="en-US" i="1" baseline="30000" dirty="0"/>
              <a:t> </a:t>
            </a:r>
            <a:r>
              <a:rPr lang="en-US" i="1" dirty="0" err="1" smtClean="0"/>
              <a:t>ωB</a:t>
            </a:r>
            <a:r>
              <a:rPr lang="en-US" i="1" dirty="0" smtClean="0"/>
              <a:t> </a:t>
            </a:r>
            <a:r>
              <a:rPr lang="en-US" i="1" dirty="0" err="1" smtClean="0"/>
              <a:t>r</a:t>
            </a:r>
            <a:r>
              <a:rPr lang="en-US" i="1" baseline="30000" dirty="0" err="1" smtClean="0"/>
              <a:t>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9358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435DAA-9EF5-4F44-99A2-E546A781E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Multigrid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34C8E6-29BE-6544-86C3-223C45EEF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6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484</Words>
  <Application>Microsoft Office PowerPoint</Application>
  <PresentationFormat>Custom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Numerical Linear Algebra</vt:lpstr>
      <vt:lpstr>Linear Algebra Problems</vt:lpstr>
      <vt:lpstr>Solving Linear System Equations</vt:lpstr>
      <vt:lpstr>Solving Linear System Equations</vt:lpstr>
      <vt:lpstr>Basic Linear Iterative Methods</vt:lpstr>
      <vt:lpstr>Basic Linear Iterative Methods, continued</vt:lpstr>
      <vt:lpstr>Directional Searching Methods</vt:lpstr>
      <vt:lpstr>Linear Iteration and Preconditioners (J. Xu)</vt:lpstr>
      <vt:lpstr>Multigrid Methods</vt:lpstr>
      <vt:lpstr>Domain Decompsition</vt:lpstr>
      <vt:lpstr>Subspace Correction</vt:lpstr>
      <vt:lpstr>Matrix Factorizations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Numerical Linear Algebra</dc:title>
  <dc:creator>mamu</dc:creator>
  <cp:lastModifiedBy>mamu</cp:lastModifiedBy>
  <cp:revision>30</cp:revision>
  <dcterms:modified xsi:type="dcterms:W3CDTF">2018-02-18T05:25:15Z</dcterms:modified>
</cp:coreProperties>
</file>