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9" r:id="rId1"/>
  </p:sldMasterIdLst>
  <p:notesMasterIdLst>
    <p:notesMasterId r:id="rId52"/>
  </p:notesMasterIdLst>
  <p:handoutMasterIdLst>
    <p:handoutMasterId r:id="rId53"/>
  </p:handoutMasterIdLst>
  <p:sldIdLst>
    <p:sldId id="300" r:id="rId2"/>
    <p:sldId id="362" r:id="rId3"/>
    <p:sldId id="492" r:id="rId4"/>
    <p:sldId id="480" r:id="rId5"/>
    <p:sldId id="493" r:id="rId6"/>
    <p:sldId id="494" r:id="rId7"/>
    <p:sldId id="495" r:id="rId8"/>
    <p:sldId id="496" r:id="rId9"/>
    <p:sldId id="473" r:id="rId10"/>
    <p:sldId id="474" r:id="rId11"/>
    <p:sldId id="475" r:id="rId12"/>
    <p:sldId id="476" r:id="rId13"/>
    <p:sldId id="477" r:id="rId14"/>
    <p:sldId id="487" r:id="rId15"/>
    <p:sldId id="488" r:id="rId16"/>
    <p:sldId id="486" r:id="rId17"/>
    <p:sldId id="484" r:id="rId18"/>
    <p:sldId id="478" r:id="rId19"/>
    <p:sldId id="441" r:id="rId20"/>
    <p:sldId id="418" r:id="rId21"/>
    <p:sldId id="447" r:id="rId22"/>
    <p:sldId id="444" r:id="rId23"/>
    <p:sldId id="445" r:id="rId24"/>
    <p:sldId id="438" r:id="rId25"/>
    <p:sldId id="439" r:id="rId26"/>
    <p:sldId id="463" r:id="rId27"/>
    <p:sldId id="464" r:id="rId28"/>
    <p:sldId id="465" r:id="rId29"/>
    <p:sldId id="423" r:id="rId30"/>
    <p:sldId id="442" r:id="rId31"/>
    <p:sldId id="471" r:id="rId32"/>
    <p:sldId id="482" r:id="rId33"/>
    <p:sldId id="483" r:id="rId34"/>
    <p:sldId id="470" r:id="rId35"/>
    <p:sldId id="481" r:id="rId36"/>
    <p:sldId id="466" r:id="rId37"/>
    <p:sldId id="437" r:id="rId38"/>
    <p:sldId id="436" r:id="rId39"/>
    <p:sldId id="467" r:id="rId40"/>
    <p:sldId id="468" r:id="rId41"/>
    <p:sldId id="469" r:id="rId42"/>
    <p:sldId id="366" r:id="rId43"/>
    <p:sldId id="367" r:id="rId44"/>
    <p:sldId id="368" r:id="rId45"/>
    <p:sldId id="462" r:id="rId46"/>
    <p:sldId id="472" r:id="rId47"/>
    <p:sldId id="460" r:id="rId48"/>
    <p:sldId id="461" r:id="rId49"/>
    <p:sldId id="370" r:id="rId50"/>
    <p:sldId id="390" r:id="rId51"/>
  </p:sldIdLst>
  <p:sldSz cx="9144000" cy="6858000" type="screen4x3"/>
  <p:notesSz cx="6794500" cy="99314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06"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6DF76-C2A5-4A01-9E4E-A30A2276207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518A3C2F-1A76-4B19-9358-7FBEE3FD98D0}">
      <dgm:prSet phldrT="[Text]" custT="1"/>
      <dgm:spPr>
        <a:solidFill>
          <a:srgbClr val="FF6E6F"/>
        </a:solidFill>
      </dgm:spPr>
      <dgm:t>
        <a:bodyPr/>
        <a:lstStyle/>
        <a:p>
          <a:pPr>
            <a:lnSpc>
              <a:spcPct val="100000"/>
            </a:lnSpc>
          </a:pPr>
          <a:r>
            <a:rPr lang="en-US" altLang="zh-TW" sz="2000" b="1" dirty="0" smtClean="0">
              <a:solidFill>
                <a:schemeClr val="bg1"/>
              </a:solidFill>
              <a:effectLst>
                <a:outerShdw blurRad="38100" dist="38100" dir="2700000" algn="tl">
                  <a:srgbClr val="000000">
                    <a:alpha val="43137"/>
                  </a:srgbClr>
                </a:outerShdw>
              </a:effectLst>
              <a:ea typeface="新細明體" panose="02020500000000000000" pitchFamily="18" charset="-120"/>
            </a:rPr>
            <a:t>Financial</a:t>
          </a:r>
        </a:p>
        <a:p>
          <a:pPr>
            <a:lnSpc>
              <a:spcPct val="100000"/>
            </a:lnSpc>
          </a:pPr>
          <a:r>
            <a:rPr lang="en-US" sz="2000" b="1" dirty="0" smtClean="0">
              <a:solidFill>
                <a:schemeClr val="bg1"/>
              </a:solidFill>
              <a:effectLst>
                <a:outerShdw blurRad="38100" dist="38100" dir="2700000" algn="tl">
                  <a:srgbClr val="000000">
                    <a:alpha val="43137"/>
                  </a:srgbClr>
                </a:outerShdw>
              </a:effectLst>
              <a:ea typeface="新細明體" panose="02020500000000000000" pitchFamily="18" charset="-120"/>
            </a:rPr>
            <a:t>Mathematics</a:t>
          </a:r>
          <a:endParaRPr lang="en-US" sz="2000" dirty="0">
            <a:solidFill>
              <a:schemeClr val="bg1"/>
            </a:solidFill>
          </a:endParaRPr>
        </a:p>
      </dgm:t>
    </dgm:pt>
    <dgm:pt modelId="{930816BC-0A1C-468E-AC08-D4DE9F78EDF6}" type="parTrans" cxnId="{812BAFF4-6EED-4927-9F7E-3EDA812F08A1}">
      <dgm:prSet/>
      <dgm:spPr/>
      <dgm:t>
        <a:bodyPr/>
        <a:lstStyle/>
        <a:p>
          <a:endParaRPr lang="en-US"/>
        </a:p>
      </dgm:t>
    </dgm:pt>
    <dgm:pt modelId="{F933602E-0855-4E6E-9E75-A19C0FB1C383}" type="sibTrans" cxnId="{812BAFF4-6EED-4927-9F7E-3EDA812F08A1}">
      <dgm:prSet/>
      <dgm:spPr/>
      <dgm:t>
        <a:bodyPr/>
        <a:lstStyle/>
        <a:p>
          <a:endParaRPr lang="en-US"/>
        </a:p>
      </dgm:t>
    </dgm:pt>
    <dgm:pt modelId="{066885A2-0C26-4754-99A7-445DADAC5E56}">
      <dgm:prSet phldrT="[Text]" custT="1"/>
      <dgm:spPr/>
      <dgm:t>
        <a:bodyPr/>
        <a:lstStyle/>
        <a:p>
          <a:pPr>
            <a:lnSpc>
              <a:spcPct val="150000"/>
            </a:lnSpc>
          </a:pPr>
          <a:r>
            <a:rPr lang="en-US" sz="2400" b="0" dirty="0" smtClean="0"/>
            <a:t>Fundamentals of Mathematical Finance </a:t>
          </a:r>
          <a:endParaRPr lang="en-US" sz="2400" b="0" dirty="0"/>
        </a:p>
      </dgm:t>
    </dgm:pt>
    <dgm:pt modelId="{80B09B69-30E6-4993-8055-FD446CEC374A}" type="parTrans" cxnId="{E8F95D9B-B714-434E-AB00-B78BA5D53EC3}">
      <dgm:prSet/>
      <dgm:spPr/>
      <dgm:t>
        <a:bodyPr/>
        <a:lstStyle/>
        <a:p>
          <a:endParaRPr lang="en-US"/>
        </a:p>
      </dgm:t>
    </dgm:pt>
    <dgm:pt modelId="{7C4DF20A-6566-4610-A3C7-377D09B3F437}" type="sibTrans" cxnId="{E8F95D9B-B714-434E-AB00-B78BA5D53EC3}">
      <dgm:prSet/>
      <dgm:spPr/>
      <dgm:t>
        <a:bodyPr/>
        <a:lstStyle/>
        <a:p>
          <a:endParaRPr lang="en-US"/>
        </a:p>
      </dgm:t>
    </dgm:pt>
    <dgm:pt modelId="{4A1D2B1D-7517-40E1-B156-B5EB49738035}">
      <dgm:prSet custT="1"/>
      <dgm:spPr/>
      <dgm:t>
        <a:bodyPr/>
        <a:lstStyle/>
        <a:p>
          <a:pPr>
            <a:lnSpc>
              <a:spcPct val="100000"/>
            </a:lnSpc>
          </a:pPr>
          <a:r>
            <a:rPr lang="en-US" sz="2400" b="0" dirty="0" smtClean="0"/>
            <a:t>Quantitative Methods for Fixed Income Derivatives </a:t>
          </a:r>
          <a:endParaRPr lang="en-GB" sz="2400" b="0" dirty="0"/>
        </a:p>
      </dgm:t>
    </dgm:pt>
    <dgm:pt modelId="{D514C224-8412-4E95-9914-722A2D739A00}" type="parTrans" cxnId="{D2B74BC2-1E66-4B1A-9895-A0DAC108A35C}">
      <dgm:prSet/>
      <dgm:spPr/>
      <dgm:t>
        <a:bodyPr/>
        <a:lstStyle/>
        <a:p>
          <a:endParaRPr lang="en-US"/>
        </a:p>
      </dgm:t>
    </dgm:pt>
    <dgm:pt modelId="{328E87B7-F345-45A7-8EBC-54D0EA972050}" type="sibTrans" cxnId="{D2B74BC2-1E66-4B1A-9895-A0DAC108A35C}">
      <dgm:prSet/>
      <dgm:spPr/>
      <dgm:t>
        <a:bodyPr/>
        <a:lstStyle/>
        <a:p>
          <a:endParaRPr lang="en-US"/>
        </a:p>
      </dgm:t>
    </dgm:pt>
    <dgm:pt modelId="{107E96C7-5F33-45A4-8ED9-DBC1679AB1B6}">
      <dgm:prSet custT="1"/>
      <dgm:spPr/>
      <dgm:t>
        <a:bodyPr/>
        <a:lstStyle/>
        <a:p>
          <a:pPr>
            <a:lnSpc>
              <a:spcPct val="150000"/>
            </a:lnSpc>
          </a:pPr>
          <a:r>
            <a:rPr lang="en-US" sz="2400" b="0" dirty="0" smtClean="0"/>
            <a:t>Loss Models and Credibility Theory </a:t>
          </a:r>
          <a:endParaRPr lang="en-GB" sz="2400" b="0" dirty="0"/>
        </a:p>
      </dgm:t>
    </dgm:pt>
    <dgm:pt modelId="{9D4FD37B-2728-43B4-A6ED-726BBA2A25F4}" type="parTrans" cxnId="{F51E5E00-05CA-4CB9-ACA3-4CEB21ED0DA9}">
      <dgm:prSet/>
      <dgm:spPr/>
      <dgm:t>
        <a:bodyPr/>
        <a:lstStyle/>
        <a:p>
          <a:endParaRPr lang="en-US"/>
        </a:p>
      </dgm:t>
    </dgm:pt>
    <dgm:pt modelId="{F8139A58-CE7D-4040-AF24-97A15281A0C1}" type="sibTrans" cxnId="{F51E5E00-05CA-4CB9-ACA3-4CEB21ED0DA9}">
      <dgm:prSet/>
      <dgm:spPr/>
      <dgm:t>
        <a:bodyPr/>
        <a:lstStyle/>
        <a:p>
          <a:endParaRPr lang="en-US"/>
        </a:p>
      </dgm:t>
    </dgm:pt>
    <dgm:pt modelId="{DBF52D7E-29F3-4478-A034-2F0B0008B718}">
      <dgm:prSet custT="1"/>
      <dgm:spPr/>
      <dgm:t>
        <a:bodyPr/>
        <a:lstStyle/>
        <a:p>
          <a:pPr>
            <a:lnSpc>
              <a:spcPct val="150000"/>
            </a:lnSpc>
          </a:pPr>
          <a:r>
            <a:rPr lang="en-US" sz="2400" b="0" dirty="0" smtClean="0"/>
            <a:t>Life Contingencies Models and Insurance Risk </a:t>
          </a:r>
          <a:endParaRPr lang="en-US" sz="2400" b="0" i="1" dirty="0"/>
        </a:p>
      </dgm:t>
    </dgm:pt>
    <dgm:pt modelId="{103E9B56-E8F3-4958-B6BB-BF67E48088FD}" type="parTrans" cxnId="{9D8A1A28-8B12-42AC-A75B-850D98130C73}">
      <dgm:prSet/>
      <dgm:spPr/>
      <dgm:t>
        <a:bodyPr/>
        <a:lstStyle/>
        <a:p>
          <a:endParaRPr lang="en-US"/>
        </a:p>
      </dgm:t>
    </dgm:pt>
    <dgm:pt modelId="{C9F56B99-BB85-4B2B-84DA-75DE750B30F4}" type="sibTrans" cxnId="{9D8A1A28-8B12-42AC-A75B-850D98130C73}">
      <dgm:prSet/>
      <dgm:spPr/>
      <dgm:t>
        <a:bodyPr/>
        <a:lstStyle/>
        <a:p>
          <a:endParaRPr lang="en-US"/>
        </a:p>
      </dgm:t>
    </dgm:pt>
    <dgm:pt modelId="{D2A2F460-7583-4F9E-872B-0FB0660461C1}" type="pres">
      <dgm:prSet presAssocID="{B3D6DF76-C2A5-4A01-9E4E-A30A22762074}" presName="Name0" presStyleCnt="0">
        <dgm:presLayoutVars>
          <dgm:dir/>
          <dgm:animLvl val="lvl"/>
          <dgm:resizeHandles val="exact"/>
        </dgm:presLayoutVars>
      </dgm:prSet>
      <dgm:spPr/>
      <dgm:t>
        <a:bodyPr/>
        <a:lstStyle/>
        <a:p>
          <a:endParaRPr lang="en-US"/>
        </a:p>
      </dgm:t>
    </dgm:pt>
    <dgm:pt modelId="{2F713767-882A-4A96-86F9-6C19877E4061}" type="pres">
      <dgm:prSet presAssocID="{518A3C2F-1A76-4B19-9358-7FBEE3FD98D0}" presName="linNode" presStyleCnt="0"/>
      <dgm:spPr/>
      <dgm:t>
        <a:bodyPr/>
        <a:lstStyle/>
        <a:p>
          <a:endParaRPr lang="en-US"/>
        </a:p>
      </dgm:t>
    </dgm:pt>
    <dgm:pt modelId="{10F05F5F-B5DC-4F15-8EB7-665F70920493}" type="pres">
      <dgm:prSet presAssocID="{518A3C2F-1A76-4B19-9358-7FBEE3FD98D0}" presName="parentText" presStyleLbl="node1" presStyleIdx="0" presStyleCnt="1" custScaleX="103994" custLinFactNeighborX="-2199" custLinFactNeighborY="49">
        <dgm:presLayoutVars>
          <dgm:chMax val="1"/>
          <dgm:bulletEnabled val="1"/>
        </dgm:presLayoutVars>
      </dgm:prSet>
      <dgm:spPr/>
      <dgm:t>
        <a:bodyPr/>
        <a:lstStyle/>
        <a:p>
          <a:endParaRPr lang="en-US"/>
        </a:p>
      </dgm:t>
    </dgm:pt>
    <dgm:pt modelId="{402113AF-BF4A-478E-9E46-BA7B2D8E467A}" type="pres">
      <dgm:prSet presAssocID="{518A3C2F-1A76-4B19-9358-7FBEE3FD98D0}" presName="descendantText" presStyleLbl="alignAccFollowNode1" presStyleIdx="0" presStyleCnt="1" custScaleX="179517" custScaleY="113014">
        <dgm:presLayoutVars>
          <dgm:bulletEnabled val="1"/>
        </dgm:presLayoutVars>
      </dgm:prSet>
      <dgm:spPr/>
      <dgm:t>
        <a:bodyPr/>
        <a:lstStyle/>
        <a:p>
          <a:endParaRPr lang="en-US"/>
        </a:p>
      </dgm:t>
    </dgm:pt>
  </dgm:ptLst>
  <dgm:cxnLst>
    <dgm:cxn modelId="{C40C2B37-9BA8-4BE6-97A5-526AB57F817C}" type="presOf" srcId="{DBF52D7E-29F3-4478-A034-2F0B0008B718}" destId="{402113AF-BF4A-478E-9E46-BA7B2D8E467A}" srcOrd="0" destOrd="3" presId="urn:microsoft.com/office/officeart/2005/8/layout/vList5"/>
    <dgm:cxn modelId="{CFC2E9D1-14CE-4282-AF24-D5F3B9596549}" type="presOf" srcId="{518A3C2F-1A76-4B19-9358-7FBEE3FD98D0}" destId="{10F05F5F-B5DC-4F15-8EB7-665F70920493}" srcOrd="0" destOrd="0" presId="urn:microsoft.com/office/officeart/2005/8/layout/vList5"/>
    <dgm:cxn modelId="{E48D03A9-6C7B-4062-AD87-D1ABBD4242C9}" type="presOf" srcId="{4A1D2B1D-7517-40E1-B156-B5EB49738035}" destId="{402113AF-BF4A-478E-9E46-BA7B2D8E467A}" srcOrd="0" destOrd="1" presId="urn:microsoft.com/office/officeart/2005/8/layout/vList5"/>
    <dgm:cxn modelId="{9D8A1A28-8B12-42AC-A75B-850D98130C73}" srcId="{518A3C2F-1A76-4B19-9358-7FBEE3FD98D0}" destId="{DBF52D7E-29F3-4478-A034-2F0B0008B718}" srcOrd="3" destOrd="0" parTransId="{103E9B56-E8F3-4958-B6BB-BF67E48088FD}" sibTransId="{C9F56B99-BB85-4B2B-84DA-75DE750B30F4}"/>
    <dgm:cxn modelId="{55DBADC0-FDC7-4167-990C-72E138BE92F4}" type="presOf" srcId="{B3D6DF76-C2A5-4A01-9E4E-A30A22762074}" destId="{D2A2F460-7583-4F9E-872B-0FB0660461C1}" srcOrd="0" destOrd="0" presId="urn:microsoft.com/office/officeart/2005/8/layout/vList5"/>
    <dgm:cxn modelId="{812BAFF4-6EED-4927-9F7E-3EDA812F08A1}" srcId="{B3D6DF76-C2A5-4A01-9E4E-A30A22762074}" destId="{518A3C2F-1A76-4B19-9358-7FBEE3FD98D0}" srcOrd="0" destOrd="0" parTransId="{930816BC-0A1C-468E-AC08-D4DE9F78EDF6}" sibTransId="{F933602E-0855-4E6E-9E75-A19C0FB1C383}"/>
    <dgm:cxn modelId="{D2B74BC2-1E66-4B1A-9895-A0DAC108A35C}" srcId="{518A3C2F-1A76-4B19-9358-7FBEE3FD98D0}" destId="{4A1D2B1D-7517-40E1-B156-B5EB49738035}" srcOrd="1" destOrd="0" parTransId="{D514C224-8412-4E95-9914-722A2D739A00}" sibTransId="{328E87B7-F345-45A7-8EBC-54D0EA972050}"/>
    <dgm:cxn modelId="{87A63A5C-1B36-48E2-82FF-23284F99D3F6}" type="presOf" srcId="{107E96C7-5F33-45A4-8ED9-DBC1679AB1B6}" destId="{402113AF-BF4A-478E-9E46-BA7B2D8E467A}" srcOrd="0" destOrd="2" presId="urn:microsoft.com/office/officeart/2005/8/layout/vList5"/>
    <dgm:cxn modelId="{F51E5E00-05CA-4CB9-ACA3-4CEB21ED0DA9}" srcId="{518A3C2F-1A76-4B19-9358-7FBEE3FD98D0}" destId="{107E96C7-5F33-45A4-8ED9-DBC1679AB1B6}" srcOrd="2" destOrd="0" parTransId="{9D4FD37B-2728-43B4-A6ED-726BBA2A25F4}" sibTransId="{F8139A58-CE7D-4040-AF24-97A15281A0C1}"/>
    <dgm:cxn modelId="{6D19C623-20C3-4D85-9CA8-9564F71E18AB}" type="presOf" srcId="{066885A2-0C26-4754-99A7-445DADAC5E56}" destId="{402113AF-BF4A-478E-9E46-BA7B2D8E467A}" srcOrd="0" destOrd="0" presId="urn:microsoft.com/office/officeart/2005/8/layout/vList5"/>
    <dgm:cxn modelId="{E8F95D9B-B714-434E-AB00-B78BA5D53EC3}" srcId="{518A3C2F-1A76-4B19-9358-7FBEE3FD98D0}" destId="{066885A2-0C26-4754-99A7-445DADAC5E56}" srcOrd="0" destOrd="0" parTransId="{80B09B69-30E6-4993-8055-FD446CEC374A}" sibTransId="{7C4DF20A-6566-4610-A3C7-377D09B3F437}"/>
    <dgm:cxn modelId="{B0FF2604-EE72-41B5-A602-60629EB078DC}" type="presParOf" srcId="{D2A2F460-7583-4F9E-872B-0FB0660461C1}" destId="{2F713767-882A-4A96-86F9-6C19877E4061}" srcOrd="0" destOrd="0" presId="urn:microsoft.com/office/officeart/2005/8/layout/vList5"/>
    <dgm:cxn modelId="{1AEB0B37-079B-4E2A-90BE-417F05D41743}" type="presParOf" srcId="{2F713767-882A-4A96-86F9-6C19877E4061}" destId="{10F05F5F-B5DC-4F15-8EB7-665F70920493}" srcOrd="0" destOrd="0" presId="urn:microsoft.com/office/officeart/2005/8/layout/vList5"/>
    <dgm:cxn modelId="{F4BA3125-ACE8-4B95-9336-961FDE9EAFD3}" type="presParOf" srcId="{2F713767-882A-4A96-86F9-6C19877E4061}" destId="{402113AF-BF4A-478E-9E46-BA7B2D8E467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6DF76-C2A5-4A01-9E4E-A30A22762074}"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518A3C2F-1A76-4B19-9358-7FBEE3FD98D0}">
      <dgm:prSet phldrT="[Text]" custT="1"/>
      <dgm:spPr/>
      <dgm:t>
        <a:bodyPr/>
        <a:lstStyle/>
        <a:p>
          <a:pPr>
            <a:lnSpc>
              <a:spcPts val="3500"/>
            </a:lnSpc>
          </a:pPr>
          <a:r>
            <a:rPr lang="en-US" altLang="zh-TW" sz="2600" b="1" dirty="0" smtClean="0">
              <a:solidFill>
                <a:schemeClr val="bg1"/>
              </a:solidFill>
              <a:effectLst>
                <a:outerShdw blurRad="38100" dist="38100" dir="2700000" algn="tl">
                  <a:srgbClr val="000000">
                    <a:alpha val="43137"/>
                  </a:srgbClr>
                </a:outerShdw>
              </a:effectLst>
              <a:ea typeface="新細明體" panose="02020500000000000000" pitchFamily="18" charset="-120"/>
            </a:rPr>
            <a:t>Banking, Investment &amp; Financial Systems</a:t>
          </a:r>
        </a:p>
      </dgm:t>
    </dgm:pt>
    <dgm:pt modelId="{930816BC-0A1C-468E-AC08-D4DE9F78EDF6}" type="parTrans" cxnId="{812BAFF4-6EED-4927-9F7E-3EDA812F08A1}">
      <dgm:prSet/>
      <dgm:spPr/>
      <dgm:t>
        <a:bodyPr/>
        <a:lstStyle/>
        <a:p>
          <a:endParaRPr lang="en-US"/>
        </a:p>
      </dgm:t>
    </dgm:pt>
    <dgm:pt modelId="{F933602E-0855-4E6E-9E75-A19C0FB1C383}" type="sibTrans" cxnId="{812BAFF4-6EED-4927-9F7E-3EDA812F08A1}">
      <dgm:prSet/>
      <dgm:spPr/>
      <dgm:t>
        <a:bodyPr/>
        <a:lstStyle/>
        <a:p>
          <a:endParaRPr lang="en-US"/>
        </a:p>
      </dgm:t>
    </dgm:pt>
    <dgm:pt modelId="{209EE89E-3559-4D17-84F5-62FF3F068C02}">
      <dgm:prSet phldrT="[Text]" custT="1"/>
      <dgm:spPr/>
      <dgm:t>
        <a:bodyPr/>
        <a:lstStyle/>
        <a:p>
          <a:pPr>
            <a:lnSpc>
              <a:spcPct val="100000"/>
            </a:lnSpc>
          </a:pPr>
          <a:r>
            <a:rPr lang="en-US" sz="2400" b="0" dirty="0" smtClean="0"/>
            <a:t>Time Series Econometrics and Business Forecasting</a:t>
          </a:r>
          <a:endParaRPr lang="en-US" sz="2400" b="0" dirty="0"/>
        </a:p>
      </dgm:t>
    </dgm:pt>
    <dgm:pt modelId="{184AE886-39A1-4F58-9DF2-2BA138E27301}" type="parTrans" cxnId="{2F204C73-64E4-4872-80C1-78D4AF530DC5}">
      <dgm:prSet/>
      <dgm:spPr/>
      <dgm:t>
        <a:bodyPr/>
        <a:lstStyle/>
        <a:p>
          <a:endParaRPr lang="en-US"/>
        </a:p>
      </dgm:t>
    </dgm:pt>
    <dgm:pt modelId="{781B1901-4465-4B3B-A6B8-927B3B43041A}" type="sibTrans" cxnId="{2F204C73-64E4-4872-80C1-78D4AF530DC5}">
      <dgm:prSet/>
      <dgm:spPr/>
      <dgm:t>
        <a:bodyPr/>
        <a:lstStyle/>
        <a:p>
          <a:endParaRPr lang="en-US"/>
        </a:p>
      </dgm:t>
    </dgm:pt>
    <dgm:pt modelId="{EFB5EAF2-444C-41FE-B544-C7BC3FEACA80}">
      <dgm:prSet custT="1"/>
      <dgm:spPr/>
      <dgm:t>
        <a:bodyPr/>
        <a:lstStyle/>
        <a:p>
          <a:pPr>
            <a:lnSpc>
              <a:spcPts val="3300"/>
            </a:lnSpc>
          </a:pPr>
          <a:r>
            <a:rPr lang="en-US" sz="2400" b="0" dirty="0" smtClean="0"/>
            <a:t>International Trade and Finance</a:t>
          </a:r>
          <a:endParaRPr lang="en-GB" sz="2400" b="0" dirty="0"/>
        </a:p>
      </dgm:t>
    </dgm:pt>
    <dgm:pt modelId="{AD1265B5-4FF3-460C-9285-94FA0C4C0BD2}" type="parTrans" cxnId="{6EB051C2-3967-4AEA-ADF4-9F4618EDF4DB}">
      <dgm:prSet/>
      <dgm:spPr/>
      <dgm:t>
        <a:bodyPr/>
        <a:lstStyle/>
        <a:p>
          <a:endParaRPr lang="en-US"/>
        </a:p>
      </dgm:t>
    </dgm:pt>
    <dgm:pt modelId="{528C614A-045E-4D24-A293-1EDD3F923861}" type="sibTrans" cxnId="{6EB051C2-3967-4AEA-ADF4-9F4618EDF4DB}">
      <dgm:prSet/>
      <dgm:spPr/>
      <dgm:t>
        <a:bodyPr/>
        <a:lstStyle/>
        <a:p>
          <a:endParaRPr lang="en-US"/>
        </a:p>
      </dgm:t>
    </dgm:pt>
    <dgm:pt modelId="{568596BA-D7C9-4F46-877A-ED2BFD3DF1DE}">
      <dgm:prSet custT="1"/>
      <dgm:spPr/>
      <dgm:t>
        <a:bodyPr/>
        <a:lstStyle/>
        <a:p>
          <a:pPr>
            <a:lnSpc>
              <a:spcPts val="3300"/>
            </a:lnSpc>
          </a:pPr>
          <a:r>
            <a:rPr lang="en-US" sz="2400" b="0" dirty="0" smtClean="0"/>
            <a:t>International Trade and Investment</a:t>
          </a:r>
          <a:endParaRPr lang="en-GB" sz="2400" b="0" dirty="0"/>
        </a:p>
      </dgm:t>
    </dgm:pt>
    <dgm:pt modelId="{3F02CCF4-EC8C-428A-8D00-C4EAF0E75582}" type="parTrans" cxnId="{A386FC30-A8EF-413E-85A7-202CCC4EEDC8}">
      <dgm:prSet/>
      <dgm:spPr/>
      <dgm:t>
        <a:bodyPr/>
        <a:lstStyle/>
        <a:p>
          <a:endParaRPr lang="en-US"/>
        </a:p>
      </dgm:t>
    </dgm:pt>
    <dgm:pt modelId="{C2ABCF7B-DCD8-43E9-A3CD-0F90ABFDA777}" type="sibTrans" cxnId="{A386FC30-A8EF-413E-85A7-202CCC4EEDC8}">
      <dgm:prSet/>
      <dgm:spPr/>
      <dgm:t>
        <a:bodyPr/>
        <a:lstStyle/>
        <a:p>
          <a:endParaRPr lang="en-US"/>
        </a:p>
      </dgm:t>
    </dgm:pt>
    <dgm:pt modelId="{CDBE6A47-03F5-4933-9674-E8C2A2C53E5E}">
      <dgm:prSet custT="1"/>
      <dgm:spPr/>
      <dgm:t>
        <a:bodyPr/>
        <a:lstStyle/>
        <a:p>
          <a:pPr>
            <a:lnSpc>
              <a:spcPct val="100000"/>
            </a:lnSpc>
          </a:pPr>
          <a:r>
            <a:rPr lang="en-US" sz="2400" b="0" dirty="0" smtClean="0"/>
            <a:t>Globalization: Trade, Investment and Exchange</a:t>
          </a:r>
          <a:endParaRPr lang="en-GB" sz="2400" b="0" dirty="0"/>
        </a:p>
      </dgm:t>
    </dgm:pt>
    <dgm:pt modelId="{4CE8805D-BE3C-4960-897C-36D06FEDDB72}" type="parTrans" cxnId="{65DFB5BB-DF6F-45B4-8F3D-344DEC6F91A1}">
      <dgm:prSet/>
      <dgm:spPr/>
      <dgm:t>
        <a:bodyPr/>
        <a:lstStyle/>
        <a:p>
          <a:endParaRPr lang="en-US"/>
        </a:p>
      </dgm:t>
    </dgm:pt>
    <dgm:pt modelId="{FDDF83D8-57E1-4A40-94A7-DD35DDC3E03D}" type="sibTrans" cxnId="{65DFB5BB-DF6F-45B4-8F3D-344DEC6F91A1}">
      <dgm:prSet/>
      <dgm:spPr/>
      <dgm:t>
        <a:bodyPr/>
        <a:lstStyle/>
        <a:p>
          <a:endParaRPr lang="en-US"/>
        </a:p>
      </dgm:t>
    </dgm:pt>
    <dgm:pt modelId="{C628A478-72EF-4849-8DD9-33C0C9C5C1F8}">
      <dgm:prSet custT="1"/>
      <dgm:spPr/>
      <dgm:t>
        <a:bodyPr/>
        <a:lstStyle/>
        <a:p>
          <a:pPr>
            <a:lnSpc>
              <a:spcPts val="3300"/>
            </a:lnSpc>
          </a:pPr>
          <a:r>
            <a:rPr lang="en-US" sz="2400" b="0" dirty="0" smtClean="0"/>
            <a:t>Money and Banking</a:t>
          </a:r>
          <a:endParaRPr lang="en-GB" sz="2400" b="0" dirty="0"/>
        </a:p>
      </dgm:t>
    </dgm:pt>
    <dgm:pt modelId="{6CAF8F78-A757-448C-90E9-6254C0FEE6ED}" type="parTrans" cxnId="{2D072C9C-CE80-4A96-B650-684A5F05A829}">
      <dgm:prSet/>
      <dgm:spPr/>
      <dgm:t>
        <a:bodyPr/>
        <a:lstStyle/>
        <a:p>
          <a:endParaRPr lang="en-US"/>
        </a:p>
      </dgm:t>
    </dgm:pt>
    <dgm:pt modelId="{6D0A42E2-B6CB-4545-BA7F-C9BD95DC74E5}" type="sibTrans" cxnId="{2D072C9C-CE80-4A96-B650-684A5F05A829}">
      <dgm:prSet/>
      <dgm:spPr/>
      <dgm:t>
        <a:bodyPr/>
        <a:lstStyle/>
        <a:p>
          <a:endParaRPr lang="en-US"/>
        </a:p>
      </dgm:t>
    </dgm:pt>
    <dgm:pt modelId="{F480FD2D-9B5C-4366-9790-8D1F80AF7964}">
      <dgm:prSet custT="1"/>
      <dgm:spPr/>
      <dgm:t>
        <a:bodyPr/>
        <a:lstStyle/>
        <a:p>
          <a:pPr>
            <a:lnSpc>
              <a:spcPct val="100000"/>
            </a:lnSpc>
          </a:pPr>
          <a:r>
            <a:rPr lang="en-US" sz="2400" b="0" dirty="0" smtClean="0"/>
            <a:t>International Macroeconomics and Finance</a:t>
          </a:r>
          <a:endParaRPr lang="en-GB" sz="2400" b="0" dirty="0"/>
        </a:p>
      </dgm:t>
    </dgm:pt>
    <dgm:pt modelId="{81E02A95-3FE2-4C60-A36F-A20BF3FDA868}" type="parTrans" cxnId="{ABB83169-F531-4566-93F0-82113F31155B}">
      <dgm:prSet/>
      <dgm:spPr/>
      <dgm:t>
        <a:bodyPr/>
        <a:lstStyle/>
        <a:p>
          <a:endParaRPr lang="en-US"/>
        </a:p>
      </dgm:t>
    </dgm:pt>
    <dgm:pt modelId="{3BB67B9D-2226-40AD-B99D-5EE3C619A04B}" type="sibTrans" cxnId="{ABB83169-F531-4566-93F0-82113F31155B}">
      <dgm:prSet/>
      <dgm:spPr/>
      <dgm:t>
        <a:bodyPr/>
        <a:lstStyle/>
        <a:p>
          <a:endParaRPr lang="en-US"/>
        </a:p>
      </dgm:t>
    </dgm:pt>
    <dgm:pt modelId="{D2A2F460-7583-4F9E-872B-0FB0660461C1}" type="pres">
      <dgm:prSet presAssocID="{B3D6DF76-C2A5-4A01-9E4E-A30A22762074}" presName="Name0" presStyleCnt="0">
        <dgm:presLayoutVars>
          <dgm:dir/>
          <dgm:animLvl val="lvl"/>
          <dgm:resizeHandles val="exact"/>
        </dgm:presLayoutVars>
      </dgm:prSet>
      <dgm:spPr/>
      <dgm:t>
        <a:bodyPr/>
        <a:lstStyle/>
        <a:p>
          <a:endParaRPr lang="en-US"/>
        </a:p>
      </dgm:t>
    </dgm:pt>
    <dgm:pt modelId="{2F713767-882A-4A96-86F9-6C19877E4061}" type="pres">
      <dgm:prSet presAssocID="{518A3C2F-1A76-4B19-9358-7FBEE3FD98D0}" presName="linNode" presStyleCnt="0"/>
      <dgm:spPr/>
    </dgm:pt>
    <dgm:pt modelId="{10F05F5F-B5DC-4F15-8EB7-665F70920493}" type="pres">
      <dgm:prSet presAssocID="{518A3C2F-1A76-4B19-9358-7FBEE3FD98D0}" presName="parentText" presStyleLbl="node1" presStyleIdx="0" presStyleCnt="1" custScaleX="72457" custLinFactNeighborX="-3171" custLinFactNeighborY="-49">
        <dgm:presLayoutVars>
          <dgm:chMax val="1"/>
          <dgm:bulletEnabled val="1"/>
        </dgm:presLayoutVars>
      </dgm:prSet>
      <dgm:spPr/>
      <dgm:t>
        <a:bodyPr/>
        <a:lstStyle/>
        <a:p>
          <a:endParaRPr lang="en-US"/>
        </a:p>
      </dgm:t>
    </dgm:pt>
    <dgm:pt modelId="{402113AF-BF4A-478E-9E46-BA7B2D8E467A}" type="pres">
      <dgm:prSet presAssocID="{518A3C2F-1A76-4B19-9358-7FBEE3FD98D0}" presName="descendantText" presStyleLbl="alignAccFollowNode1" presStyleIdx="0" presStyleCnt="1" custScaleX="112867" custScaleY="116185">
        <dgm:presLayoutVars>
          <dgm:bulletEnabled val="1"/>
        </dgm:presLayoutVars>
      </dgm:prSet>
      <dgm:spPr/>
      <dgm:t>
        <a:bodyPr/>
        <a:lstStyle/>
        <a:p>
          <a:endParaRPr lang="en-US"/>
        </a:p>
      </dgm:t>
    </dgm:pt>
  </dgm:ptLst>
  <dgm:cxnLst>
    <dgm:cxn modelId="{FC652B99-E877-40BF-833A-C3B3517B4719}" type="presOf" srcId="{209EE89E-3559-4D17-84F5-62FF3F068C02}" destId="{402113AF-BF4A-478E-9E46-BA7B2D8E467A}" srcOrd="0" destOrd="0" presId="urn:microsoft.com/office/officeart/2005/8/layout/vList5"/>
    <dgm:cxn modelId="{52AA837D-6978-4176-9D49-528C8250A229}" type="presOf" srcId="{EFB5EAF2-444C-41FE-B544-C7BC3FEACA80}" destId="{402113AF-BF4A-478E-9E46-BA7B2D8E467A}" srcOrd="0" destOrd="2" presId="urn:microsoft.com/office/officeart/2005/8/layout/vList5"/>
    <dgm:cxn modelId="{2F204C73-64E4-4872-80C1-78D4AF530DC5}" srcId="{518A3C2F-1A76-4B19-9358-7FBEE3FD98D0}" destId="{209EE89E-3559-4D17-84F5-62FF3F068C02}" srcOrd="0" destOrd="0" parTransId="{184AE886-39A1-4F58-9DF2-2BA138E27301}" sibTransId="{781B1901-4465-4B3B-A6B8-927B3B43041A}"/>
    <dgm:cxn modelId="{ABB83169-F531-4566-93F0-82113F31155B}" srcId="{518A3C2F-1A76-4B19-9358-7FBEE3FD98D0}" destId="{F480FD2D-9B5C-4366-9790-8D1F80AF7964}" srcOrd="4" destOrd="0" parTransId="{81E02A95-3FE2-4C60-A36F-A20BF3FDA868}" sibTransId="{3BB67B9D-2226-40AD-B99D-5EE3C619A04B}"/>
    <dgm:cxn modelId="{A386FC30-A8EF-413E-85A7-202CCC4EEDC8}" srcId="{518A3C2F-1A76-4B19-9358-7FBEE3FD98D0}" destId="{568596BA-D7C9-4F46-877A-ED2BFD3DF1DE}" srcOrd="3" destOrd="0" parTransId="{3F02CCF4-EC8C-428A-8D00-C4EAF0E75582}" sibTransId="{C2ABCF7B-DCD8-43E9-A3CD-0F90ABFDA777}"/>
    <dgm:cxn modelId="{812BAFF4-6EED-4927-9F7E-3EDA812F08A1}" srcId="{B3D6DF76-C2A5-4A01-9E4E-A30A22762074}" destId="{518A3C2F-1A76-4B19-9358-7FBEE3FD98D0}" srcOrd="0" destOrd="0" parTransId="{930816BC-0A1C-468E-AC08-D4DE9F78EDF6}" sibTransId="{F933602E-0855-4E6E-9E75-A19C0FB1C383}"/>
    <dgm:cxn modelId="{AD6CB5DF-E650-467B-AC47-2E82A71FC01B}" type="presOf" srcId="{568596BA-D7C9-4F46-877A-ED2BFD3DF1DE}" destId="{402113AF-BF4A-478E-9E46-BA7B2D8E467A}" srcOrd="0" destOrd="3" presId="urn:microsoft.com/office/officeart/2005/8/layout/vList5"/>
    <dgm:cxn modelId="{6EB051C2-3967-4AEA-ADF4-9F4618EDF4DB}" srcId="{518A3C2F-1A76-4B19-9358-7FBEE3FD98D0}" destId="{EFB5EAF2-444C-41FE-B544-C7BC3FEACA80}" srcOrd="2" destOrd="0" parTransId="{AD1265B5-4FF3-460C-9285-94FA0C4C0BD2}" sibTransId="{528C614A-045E-4D24-A293-1EDD3F923861}"/>
    <dgm:cxn modelId="{37AB7BF6-7855-46CE-83FC-39675F36BD58}" type="presOf" srcId="{B3D6DF76-C2A5-4A01-9E4E-A30A22762074}" destId="{D2A2F460-7583-4F9E-872B-0FB0660461C1}" srcOrd="0" destOrd="0" presId="urn:microsoft.com/office/officeart/2005/8/layout/vList5"/>
    <dgm:cxn modelId="{86A7B23D-888C-4458-990D-827C85FBEDE1}" type="presOf" srcId="{CDBE6A47-03F5-4933-9674-E8C2A2C53E5E}" destId="{402113AF-BF4A-478E-9E46-BA7B2D8E467A}" srcOrd="0" destOrd="5" presId="urn:microsoft.com/office/officeart/2005/8/layout/vList5"/>
    <dgm:cxn modelId="{67B7F611-DB92-4003-B847-FC10E22C5B9D}" type="presOf" srcId="{518A3C2F-1A76-4B19-9358-7FBEE3FD98D0}" destId="{10F05F5F-B5DC-4F15-8EB7-665F70920493}" srcOrd="0" destOrd="0" presId="urn:microsoft.com/office/officeart/2005/8/layout/vList5"/>
    <dgm:cxn modelId="{2D072C9C-CE80-4A96-B650-684A5F05A829}" srcId="{518A3C2F-1A76-4B19-9358-7FBEE3FD98D0}" destId="{C628A478-72EF-4849-8DD9-33C0C9C5C1F8}" srcOrd="1" destOrd="0" parTransId="{6CAF8F78-A757-448C-90E9-6254C0FEE6ED}" sibTransId="{6D0A42E2-B6CB-4545-BA7F-C9BD95DC74E5}"/>
    <dgm:cxn modelId="{65DFB5BB-DF6F-45B4-8F3D-344DEC6F91A1}" srcId="{518A3C2F-1A76-4B19-9358-7FBEE3FD98D0}" destId="{CDBE6A47-03F5-4933-9674-E8C2A2C53E5E}" srcOrd="5" destOrd="0" parTransId="{4CE8805D-BE3C-4960-897C-36D06FEDDB72}" sibTransId="{FDDF83D8-57E1-4A40-94A7-DD35DDC3E03D}"/>
    <dgm:cxn modelId="{88700D68-4917-4A08-9B9E-C7A31E29E356}" type="presOf" srcId="{F480FD2D-9B5C-4366-9790-8D1F80AF7964}" destId="{402113AF-BF4A-478E-9E46-BA7B2D8E467A}" srcOrd="0" destOrd="4" presId="urn:microsoft.com/office/officeart/2005/8/layout/vList5"/>
    <dgm:cxn modelId="{0CB44F5C-A92B-4B5A-90A5-409094BA6F9F}" type="presOf" srcId="{C628A478-72EF-4849-8DD9-33C0C9C5C1F8}" destId="{402113AF-BF4A-478E-9E46-BA7B2D8E467A}" srcOrd="0" destOrd="1" presId="urn:microsoft.com/office/officeart/2005/8/layout/vList5"/>
    <dgm:cxn modelId="{BE5C3083-518C-44EE-BE9D-1E9BB0D43262}" type="presParOf" srcId="{D2A2F460-7583-4F9E-872B-0FB0660461C1}" destId="{2F713767-882A-4A96-86F9-6C19877E4061}" srcOrd="0" destOrd="0" presId="urn:microsoft.com/office/officeart/2005/8/layout/vList5"/>
    <dgm:cxn modelId="{4A560A0D-2210-426C-A2CD-18F464AD4FAF}" type="presParOf" srcId="{2F713767-882A-4A96-86F9-6C19877E4061}" destId="{10F05F5F-B5DC-4F15-8EB7-665F70920493}" srcOrd="0" destOrd="0" presId="urn:microsoft.com/office/officeart/2005/8/layout/vList5"/>
    <dgm:cxn modelId="{BD3AE25F-9AC1-4AF4-B161-C082E1E0BE97}" type="presParOf" srcId="{2F713767-882A-4A96-86F9-6C19877E4061}" destId="{402113AF-BF4A-478E-9E46-BA7B2D8E467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45024" cy="496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zh-TW"/>
          </a:p>
        </p:txBody>
      </p:sp>
      <p:sp>
        <p:nvSpPr>
          <p:cNvPr id="179203" name="Rectangle 3"/>
          <p:cNvSpPr>
            <a:spLocks noGrp="1" noChangeArrowheads="1"/>
          </p:cNvSpPr>
          <p:nvPr>
            <p:ph type="dt" sz="quarter" idx="1"/>
          </p:nvPr>
        </p:nvSpPr>
        <p:spPr bwMode="auto">
          <a:xfrm>
            <a:off x="3847890" y="0"/>
            <a:ext cx="2945024" cy="496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179204" name="Rectangle 4"/>
          <p:cNvSpPr>
            <a:spLocks noGrp="1" noChangeArrowheads="1"/>
          </p:cNvSpPr>
          <p:nvPr>
            <p:ph type="ftr" sz="quarter" idx="2"/>
          </p:nvPr>
        </p:nvSpPr>
        <p:spPr bwMode="auto">
          <a:xfrm>
            <a:off x="0" y="9433234"/>
            <a:ext cx="2945024" cy="496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zh-TW"/>
          </a:p>
        </p:txBody>
      </p:sp>
      <p:sp>
        <p:nvSpPr>
          <p:cNvPr id="179205" name="Rectangle 5"/>
          <p:cNvSpPr>
            <a:spLocks noGrp="1" noChangeArrowheads="1"/>
          </p:cNvSpPr>
          <p:nvPr>
            <p:ph type="sldNum" sz="quarter" idx="3"/>
          </p:nvPr>
        </p:nvSpPr>
        <p:spPr bwMode="auto">
          <a:xfrm>
            <a:off x="3847890" y="9433234"/>
            <a:ext cx="2945024" cy="496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F71682-B439-4ABD-ADDC-F7053FCC49F4}" type="slidenum">
              <a:rPr lang="en-US" altLang="zh-TW"/>
              <a:pPr>
                <a:defRPr/>
              </a:pPr>
              <a:t>‹#›</a:t>
            </a:fld>
            <a:endParaRPr lang="en-US" altLang="zh-TW"/>
          </a:p>
        </p:txBody>
      </p:sp>
    </p:spTree>
    <p:extLst>
      <p:ext uri="{BB962C8B-B14F-4D97-AF65-F5344CB8AC3E}">
        <p14:creationId xmlns:p14="http://schemas.microsoft.com/office/powerpoint/2010/main" val="121703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5024" cy="496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ltLang="zh-TW"/>
          </a:p>
        </p:txBody>
      </p:sp>
      <p:sp>
        <p:nvSpPr>
          <p:cNvPr id="172035" name="Rectangle 3"/>
          <p:cNvSpPr>
            <a:spLocks noGrp="1" noChangeArrowheads="1"/>
          </p:cNvSpPr>
          <p:nvPr>
            <p:ph type="dt" idx="1"/>
          </p:nvPr>
        </p:nvSpPr>
        <p:spPr bwMode="auto">
          <a:xfrm>
            <a:off x="3847890" y="0"/>
            <a:ext cx="2945024" cy="4965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915988"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7" name="Rectangle 5"/>
          <p:cNvSpPr>
            <a:spLocks noGrp="1" noChangeArrowheads="1"/>
          </p:cNvSpPr>
          <p:nvPr>
            <p:ph type="body" sz="quarter" idx="3"/>
          </p:nvPr>
        </p:nvSpPr>
        <p:spPr bwMode="auto">
          <a:xfrm>
            <a:off x="679133" y="4716617"/>
            <a:ext cx="5436235" cy="44707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2038" name="Rectangle 6"/>
          <p:cNvSpPr>
            <a:spLocks noGrp="1" noChangeArrowheads="1"/>
          </p:cNvSpPr>
          <p:nvPr>
            <p:ph type="ftr" sz="quarter" idx="4"/>
          </p:nvPr>
        </p:nvSpPr>
        <p:spPr bwMode="auto">
          <a:xfrm>
            <a:off x="0" y="9433234"/>
            <a:ext cx="2945024" cy="496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zh-TW"/>
          </a:p>
        </p:txBody>
      </p:sp>
      <p:sp>
        <p:nvSpPr>
          <p:cNvPr id="172039" name="Rectangle 7"/>
          <p:cNvSpPr>
            <a:spLocks noGrp="1" noChangeArrowheads="1"/>
          </p:cNvSpPr>
          <p:nvPr>
            <p:ph type="sldNum" sz="quarter" idx="5"/>
          </p:nvPr>
        </p:nvSpPr>
        <p:spPr bwMode="auto">
          <a:xfrm>
            <a:off x="3847890" y="9433234"/>
            <a:ext cx="2945024" cy="4965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949431-7273-485F-A954-237E1F04F44D}" type="slidenum">
              <a:rPr lang="en-US" altLang="zh-TW"/>
              <a:pPr>
                <a:defRPr/>
              </a:pPr>
              <a:t>‹#›</a:t>
            </a:fld>
            <a:endParaRPr lang="en-US" altLang="zh-TW"/>
          </a:p>
        </p:txBody>
      </p:sp>
    </p:spTree>
    <p:extLst>
      <p:ext uri="{BB962C8B-B14F-4D97-AF65-F5344CB8AC3E}">
        <p14:creationId xmlns:p14="http://schemas.microsoft.com/office/powerpoint/2010/main" val="4062075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641E40C-A676-4182-82C3-E5FA153E23BD}" type="slidenum">
              <a:rPr lang="en-US" altLang="zh-TW" smtClean="0"/>
              <a:pPr>
                <a:spcBef>
                  <a:spcPct val="0"/>
                </a:spcBef>
              </a:pPr>
              <a:t>1</a:t>
            </a:fld>
            <a:endParaRPr lang="en-US" altLang="zh-TW"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011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446DC2-7740-415B-9650-2806D9EE0BFF}"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9349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803275"/>
            <a:ext cx="5362575" cy="4022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24</a:t>
            </a:fld>
            <a:endParaRPr lang="en-US" altLang="zh-TW"/>
          </a:p>
        </p:txBody>
      </p:sp>
    </p:spTree>
    <p:extLst>
      <p:ext uri="{BB962C8B-B14F-4D97-AF65-F5344CB8AC3E}">
        <p14:creationId xmlns:p14="http://schemas.microsoft.com/office/powerpoint/2010/main" val="352064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803275"/>
            <a:ext cx="5362575" cy="4022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25</a:t>
            </a:fld>
            <a:endParaRPr lang="en-US" altLang="zh-TW"/>
          </a:p>
        </p:txBody>
      </p:sp>
    </p:spTree>
    <p:extLst>
      <p:ext uri="{BB962C8B-B14F-4D97-AF65-F5344CB8AC3E}">
        <p14:creationId xmlns:p14="http://schemas.microsoft.com/office/powerpoint/2010/main" val="3484094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31</a:t>
            </a:fld>
            <a:endParaRPr lang="en-US" altLang="zh-TW"/>
          </a:p>
        </p:txBody>
      </p:sp>
    </p:spTree>
    <p:extLst>
      <p:ext uri="{BB962C8B-B14F-4D97-AF65-F5344CB8AC3E}">
        <p14:creationId xmlns:p14="http://schemas.microsoft.com/office/powerpoint/2010/main" val="377523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32</a:t>
            </a:fld>
            <a:endParaRPr lang="en-US" altLang="zh-TW"/>
          </a:p>
        </p:txBody>
      </p:sp>
    </p:spTree>
    <p:extLst>
      <p:ext uri="{BB962C8B-B14F-4D97-AF65-F5344CB8AC3E}">
        <p14:creationId xmlns:p14="http://schemas.microsoft.com/office/powerpoint/2010/main" val="107407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33</a:t>
            </a:fld>
            <a:endParaRPr lang="en-US" altLang="zh-TW"/>
          </a:p>
        </p:txBody>
      </p:sp>
    </p:spTree>
    <p:extLst>
      <p:ext uri="{BB962C8B-B14F-4D97-AF65-F5344CB8AC3E}">
        <p14:creationId xmlns:p14="http://schemas.microsoft.com/office/powerpoint/2010/main" val="2342662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defTabSz="906463">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defTabSz="906463">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defTabSz="906463">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defTabSz="906463">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defTabSz="9064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defTabSz="9064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defTabSz="9064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defTabSz="906463"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8B56EEC-1D46-4C66-ADCC-F93D62248F8A}" type="slidenum">
              <a:rPr lang="zh-TW" altLang="en-US" smtClean="0"/>
              <a:pPr>
                <a:spcBef>
                  <a:spcPct val="0"/>
                </a:spcBef>
              </a:pPr>
              <a:t>37</a:t>
            </a:fld>
            <a:endParaRPr lang="en-US" altLang="zh-TW" smtClean="0"/>
          </a:p>
        </p:txBody>
      </p:sp>
      <p:sp>
        <p:nvSpPr>
          <p:cNvPr id="57347" name="Rectangle 1026"/>
          <p:cNvSpPr>
            <a:spLocks noGrp="1" noRot="1" noChangeAspect="1" noChangeArrowheads="1" noTextEdit="1"/>
          </p:cNvSpPr>
          <p:nvPr>
            <p:ph type="sldImg"/>
          </p:nvPr>
        </p:nvSpPr>
        <p:spPr>
          <a:xfrm>
            <a:off x="687388" y="803275"/>
            <a:ext cx="5362575" cy="4022725"/>
          </a:xfrm>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anose="020B0604020202020204" pitchFamily="34" charset="0"/>
            </a:endParaRPr>
          </a:p>
        </p:txBody>
      </p:sp>
    </p:spTree>
    <p:extLst>
      <p:ext uri="{BB962C8B-B14F-4D97-AF65-F5344CB8AC3E}">
        <p14:creationId xmlns:p14="http://schemas.microsoft.com/office/powerpoint/2010/main" val="3909032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46</a:t>
            </a:fld>
            <a:endParaRPr lang="en-US" altLang="zh-TW"/>
          </a:p>
        </p:txBody>
      </p:sp>
    </p:spTree>
    <p:extLst>
      <p:ext uri="{BB962C8B-B14F-4D97-AF65-F5344CB8AC3E}">
        <p14:creationId xmlns:p14="http://schemas.microsoft.com/office/powerpoint/2010/main" val="372677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4E258C-2A65-4D5A-ACAD-DEC5BF42A0CE}"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133332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48</a:t>
            </a:fld>
            <a:endParaRPr lang="en-US" altLang="zh-TW"/>
          </a:p>
        </p:txBody>
      </p:sp>
    </p:spTree>
    <p:extLst>
      <p:ext uri="{BB962C8B-B14F-4D97-AF65-F5344CB8AC3E}">
        <p14:creationId xmlns:p14="http://schemas.microsoft.com/office/powerpoint/2010/main" val="40856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3</a:t>
            </a:fld>
            <a:endParaRPr lang="en-US" altLang="zh-TW"/>
          </a:p>
        </p:txBody>
      </p:sp>
    </p:spTree>
    <p:extLst>
      <p:ext uri="{BB962C8B-B14F-4D97-AF65-F5344CB8AC3E}">
        <p14:creationId xmlns:p14="http://schemas.microsoft.com/office/powerpoint/2010/main" val="78713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5</a:t>
            </a:fld>
            <a:endParaRPr lang="en-US" altLang="zh-TW"/>
          </a:p>
        </p:txBody>
      </p:sp>
    </p:spTree>
    <p:extLst>
      <p:ext uri="{BB962C8B-B14F-4D97-AF65-F5344CB8AC3E}">
        <p14:creationId xmlns:p14="http://schemas.microsoft.com/office/powerpoint/2010/main" val="85220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6</a:t>
            </a:fld>
            <a:endParaRPr lang="en-US" altLang="zh-TW"/>
          </a:p>
        </p:txBody>
      </p:sp>
    </p:spTree>
    <p:extLst>
      <p:ext uri="{BB962C8B-B14F-4D97-AF65-F5344CB8AC3E}">
        <p14:creationId xmlns:p14="http://schemas.microsoft.com/office/powerpoint/2010/main" val="2372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FA21010-CB85-4FD3-8F0D-4E7895BE1309}" type="slidenum">
              <a:rPr lang="en-US" altLang="zh-TW" smtClean="0"/>
              <a:pPr/>
              <a:t>7</a:t>
            </a:fld>
            <a:endParaRPr lang="en-US" altLang="zh-TW" smtClean="0"/>
          </a:p>
        </p:txBody>
      </p:sp>
    </p:spTree>
    <p:extLst>
      <p:ext uri="{BB962C8B-B14F-4D97-AF65-F5344CB8AC3E}">
        <p14:creationId xmlns:p14="http://schemas.microsoft.com/office/powerpoint/2010/main" val="210106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949431-7273-485F-A954-237E1F04F44D}" type="slidenum">
              <a:rPr lang="en-US" altLang="zh-TW" smtClean="0"/>
              <a:pPr>
                <a:defRPr/>
              </a:pPr>
              <a:t>8</a:t>
            </a:fld>
            <a:endParaRPr lang="en-US" altLang="zh-TW"/>
          </a:p>
        </p:txBody>
      </p:sp>
    </p:spTree>
    <p:extLst>
      <p:ext uri="{BB962C8B-B14F-4D97-AF65-F5344CB8AC3E}">
        <p14:creationId xmlns:p14="http://schemas.microsoft.com/office/powerpoint/2010/main" val="407696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smtClean="0">
              <a:effectLst>
                <a:outerShdw blurRad="38100" dist="38100" dir="2700000" algn="tl">
                  <a:srgbClr val="000000">
                    <a:alpha val="43137"/>
                  </a:srgbClr>
                </a:outerShdw>
              </a:effectLst>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2E7C628-E544-457E-A69C-B4351291AD2E}" type="slidenum">
              <a:rPr lang="en-US" altLang="zh-TW" smtClean="0"/>
              <a:pPr/>
              <a:t>20</a:t>
            </a:fld>
            <a:endParaRPr lang="en-US" altLang="zh-TW" smtClean="0"/>
          </a:p>
        </p:txBody>
      </p:sp>
    </p:spTree>
    <p:extLst>
      <p:ext uri="{BB962C8B-B14F-4D97-AF65-F5344CB8AC3E}">
        <p14:creationId xmlns:p14="http://schemas.microsoft.com/office/powerpoint/2010/main" val="427450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915988" y="744538"/>
            <a:ext cx="4964112" cy="3724275"/>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A054CEF-299D-4E72-B2B5-D0F948FADF23}" type="slidenum">
              <a:rPr lang="en-US" altLang="zh-TW" smtClean="0"/>
              <a:pPr/>
              <a:t>21</a:t>
            </a:fld>
            <a:endParaRPr lang="en-US" altLang="zh-TW" smtClean="0"/>
          </a:p>
        </p:txBody>
      </p:sp>
    </p:spTree>
    <p:extLst>
      <p:ext uri="{BB962C8B-B14F-4D97-AF65-F5344CB8AC3E}">
        <p14:creationId xmlns:p14="http://schemas.microsoft.com/office/powerpoint/2010/main" val="32551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803275"/>
            <a:ext cx="5362575" cy="4022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949431-7273-485F-A954-237E1F04F44D}"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020277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FD7BC9F-DBFF-4F73-8318-4123EEC33AA1}" type="slidenum">
              <a:rPr lang="en-US" altLang="zh-TW" smtClean="0"/>
              <a:pPr>
                <a:defRPr/>
              </a:pPr>
              <a:t>‹#›</a:t>
            </a:fld>
            <a:endParaRPr lang="en-US" altLang="zh-TW"/>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500532"/>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140B799-7CEB-4141-8F1D-8AEF5A2CA03F}" type="slidenum">
              <a:rPr lang="en-US" altLang="zh-TW" smtClean="0"/>
              <a:pPr>
                <a:defRPr/>
              </a:pPr>
              <a:t>‹#›</a:t>
            </a:fld>
            <a:endParaRPr lang="en-US" altLang="zh-TW"/>
          </a:p>
        </p:txBody>
      </p:sp>
    </p:spTree>
    <p:extLst>
      <p:ext uri="{BB962C8B-B14F-4D97-AF65-F5344CB8AC3E}">
        <p14:creationId xmlns:p14="http://schemas.microsoft.com/office/powerpoint/2010/main" val="1497225521"/>
      </p:ext>
    </p:extLst>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7CF145-3F83-4C15-B220-1B0391050796}" type="slidenum">
              <a:rPr lang="en-US" altLang="zh-TW" smtClean="0"/>
              <a:pPr>
                <a:defRPr/>
              </a:pPr>
              <a:t>‹#›</a:t>
            </a:fld>
            <a:endParaRPr lang="en-US" altLang="zh-TW"/>
          </a:p>
        </p:txBody>
      </p:sp>
    </p:spTree>
    <p:extLst>
      <p:ext uri="{BB962C8B-B14F-4D97-AF65-F5344CB8AC3E}">
        <p14:creationId xmlns:p14="http://schemas.microsoft.com/office/powerpoint/2010/main" val="2675201114"/>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A76FBE1F-A9E4-46B6-8782-6A93AF686C68}" type="slidenum">
              <a:rPr lang="en-US" altLang="zh-TW" smtClean="0"/>
              <a:pPr>
                <a:defRPr/>
              </a:pPr>
              <a:t>‹#›</a:t>
            </a:fld>
            <a:endParaRPr lang="en-US" altLang="zh-TW"/>
          </a:p>
        </p:txBody>
      </p:sp>
    </p:spTree>
    <p:extLst>
      <p:ext uri="{BB962C8B-B14F-4D97-AF65-F5344CB8AC3E}">
        <p14:creationId xmlns:p14="http://schemas.microsoft.com/office/powerpoint/2010/main" val="2650297029"/>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6B14B790-BFBF-4046-88A9-495520878B57}" type="slidenum">
              <a:rPr lang="en-US" altLang="zh-TW" smtClean="0"/>
              <a:pPr>
                <a:defRPr/>
              </a:pPr>
              <a:t>‹#›</a:t>
            </a:fld>
            <a:endParaRPr lang="en-US" altLang="zh-TW"/>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511549"/>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A15B6337-E571-4D80-BA6B-C3B7E0886F6F}" type="slidenum">
              <a:rPr lang="en-US" altLang="zh-TW" smtClean="0"/>
              <a:pPr>
                <a:defRPr/>
              </a:pPr>
              <a:t>‹#›</a:t>
            </a:fld>
            <a:endParaRPr lang="en-US" altLang="zh-TW"/>
          </a:p>
        </p:txBody>
      </p:sp>
    </p:spTree>
    <p:extLst>
      <p:ext uri="{BB962C8B-B14F-4D97-AF65-F5344CB8AC3E}">
        <p14:creationId xmlns:p14="http://schemas.microsoft.com/office/powerpoint/2010/main" val="4184173521"/>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92572A1A-559A-4AF0-ABCD-83F48DC5112C}" type="slidenum">
              <a:rPr lang="en-US" altLang="zh-TW" smtClean="0"/>
              <a:pPr>
                <a:defRPr/>
              </a:pPr>
              <a:t>‹#›</a:t>
            </a:fld>
            <a:endParaRPr lang="en-US" altLang="zh-TW"/>
          </a:p>
        </p:txBody>
      </p:sp>
    </p:spTree>
    <p:extLst>
      <p:ext uri="{BB962C8B-B14F-4D97-AF65-F5344CB8AC3E}">
        <p14:creationId xmlns:p14="http://schemas.microsoft.com/office/powerpoint/2010/main" val="3350301230"/>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A994DD8A-1105-4B3B-8AD1-5A456A26A662}" type="slidenum">
              <a:rPr lang="en-US" altLang="zh-TW" smtClean="0"/>
              <a:pPr>
                <a:defRPr/>
              </a:pPr>
              <a:t>‹#›</a:t>
            </a:fld>
            <a:endParaRPr lang="en-US" altLang="zh-TW"/>
          </a:p>
        </p:txBody>
      </p:sp>
    </p:spTree>
    <p:extLst>
      <p:ext uri="{BB962C8B-B14F-4D97-AF65-F5344CB8AC3E}">
        <p14:creationId xmlns:p14="http://schemas.microsoft.com/office/powerpoint/2010/main" val="3483210288"/>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AA24FD7D-900B-425F-BFEA-319E99712962}" type="slidenum">
              <a:rPr lang="en-US" altLang="zh-TW" smtClean="0"/>
              <a:pPr>
                <a:defRPr/>
              </a:pPr>
              <a:t>‹#›</a:t>
            </a:fld>
            <a:endParaRPr lang="en-US" altLang="zh-TW"/>
          </a:p>
        </p:txBody>
      </p:sp>
    </p:spTree>
    <p:extLst>
      <p:ext uri="{BB962C8B-B14F-4D97-AF65-F5344CB8AC3E}">
        <p14:creationId xmlns:p14="http://schemas.microsoft.com/office/powerpoint/2010/main" val="2549521102"/>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zh-TW"/>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zh-TW"/>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EF9715F-84CD-4142-9FE1-5F82C47DE7A3}" type="slidenum">
              <a:rPr lang="en-US" altLang="zh-TW" smtClean="0"/>
              <a:pPr>
                <a:defRPr/>
              </a:pPr>
              <a:t>‹#›</a:t>
            </a:fld>
            <a:endParaRPr lang="en-US" altLang="zh-TW"/>
          </a:p>
        </p:txBody>
      </p:sp>
    </p:spTree>
    <p:extLst>
      <p:ext uri="{BB962C8B-B14F-4D97-AF65-F5344CB8AC3E}">
        <p14:creationId xmlns:p14="http://schemas.microsoft.com/office/powerpoint/2010/main" val="4033321932"/>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28E580C-1C25-40EF-87CB-E7502AEC2B58}" type="slidenum">
              <a:rPr lang="en-US" altLang="zh-TW" smtClean="0"/>
              <a:pPr>
                <a:defRPr/>
              </a:pPr>
              <a:t>‹#›</a:t>
            </a:fld>
            <a:endParaRPr lang="en-US" altLang="zh-TW"/>
          </a:p>
        </p:txBody>
      </p:sp>
    </p:spTree>
    <p:extLst>
      <p:ext uri="{BB962C8B-B14F-4D97-AF65-F5344CB8AC3E}">
        <p14:creationId xmlns:p14="http://schemas.microsoft.com/office/powerpoint/2010/main" val="706105039"/>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zh-TW"/>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zh-TW"/>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2FEE340-A5EA-4651-B18A-A646CB55ECF7}" type="slidenum">
              <a:rPr lang="en-US" altLang="zh-TW" smtClean="0"/>
              <a:pPr>
                <a:defRPr/>
              </a:pPr>
              <a:t>‹#›</a:t>
            </a:fld>
            <a:endParaRPr lang="en-US" altLang="zh-TW"/>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58910"/>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ransition spd="slow">
    <p:randomBar dir="vert"/>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ugscience@ust.hk" TargetMode="External"/><Relationship Id="rId2" Type="http://schemas.openxmlformats.org/officeDocument/2006/relationships/hyperlink" Target="http://science.ust.hk/" TargetMode="Externa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
          <p:cNvSpPr txBox="1">
            <a:spLocks noChangeArrowheads="1"/>
          </p:cNvSpPr>
          <p:nvPr/>
        </p:nvSpPr>
        <p:spPr bwMode="auto">
          <a:xfrm>
            <a:off x="352425" y="2924944"/>
            <a:ext cx="8791575" cy="118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520" tIns="38261" rIns="76520" bIns="38261">
            <a:spAutoFit/>
          </a:bodyPr>
          <a:lstStyle>
            <a:lvl1pPr defTabSz="1069975"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defTabSz="1069975"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defTabSz="1069975"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defTabSz="1069975"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defTabSz="1069975"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algn="ctr" defTabSz="10699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defTabSz="10699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defTabSz="10699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defTabSz="1069975"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en-US" altLang="zh-TW" sz="2400" b="1" dirty="0" smtClean="0">
                <a:solidFill>
                  <a:srgbClr val="C0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 Program jointly offered by </a:t>
            </a:r>
          </a:p>
          <a:p>
            <a:pPr algn="ctr" eaLnBrk="1" hangingPunct="1">
              <a:defRPr/>
            </a:pPr>
            <a:r>
              <a:rPr lang="en-US" altLang="zh-TW" sz="2400" b="1" dirty="0" smtClean="0">
                <a:solidFill>
                  <a:srgbClr val="C0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 School of Science and </a:t>
            </a:r>
          </a:p>
          <a:p>
            <a:pPr algn="ctr" eaLnBrk="1" hangingPunct="1">
              <a:defRPr/>
            </a:pPr>
            <a:r>
              <a:rPr lang="en-US" altLang="zh-TW" sz="2400" b="1" dirty="0" smtClean="0">
                <a:solidFill>
                  <a:srgbClr val="C00000"/>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School of Business &amp; Management </a:t>
            </a:r>
          </a:p>
        </p:txBody>
      </p:sp>
      <p:grpSp>
        <p:nvGrpSpPr>
          <p:cNvPr id="5123" name="Group 21"/>
          <p:cNvGrpSpPr>
            <a:grpSpLocks/>
          </p:cNvGrpSpPr>
          <p:nvPr/>
        </p:nvGrpSpPr>
        <p:grpSpPr bwMode="auto">
          <a:xfrm>
            <a:off x="683353" y="164595"/>
            <a:ext cx="8091623" cy="1898571"/>
            <a:chOff x="254" y="13"/>
            <a:chExt cx="5370" cy="1355"/>
          </a:xfrm>
        </p:grpSpPr>
        <p:sp>
          <p:nvSpPr>
            <p:cNvPr id="5125" name="WordArt 12"/>
            <p:cNvSpPr>
              <a:spLocks noChangeArrowheads="1" noChangeShapeType="1" noTextEdit="1"/>
            </p:cNvSpPr>
            <p:nvPr/>
          </p:nvSpPr>
          <p:spPr bwMode="auto">
            <a:xfrm>
              <a:off x="254" y="13"/>
              <a:ext cx="3775" cy="63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6633"/>
                </a:contourClr>
              </a:sp3d>
            </a:bodyPr>
            <a:lstStyle/>
            <a:p>
              <a:pPr algn="ctr"/>
              <a:r>
                <a:rPr lang="en-US" sz="4800" b="1" kern="10" dirty="0">
                  <a:ln w="9525">
                    <a:round/>
                    <a:headEnd/>
                    <a:tailEnd/>
                  </a:ln>
                  <a:solidFill>
                    <a:srgbClr val="996633"/>
                  </a:solidFill>
                  <a:latin typeface="Helvetica" pitchFamily="34" charset="0"/>
                </a:rPr>
                <a:t>Bachelor of Science in</a:t>
              </a:r>
            </a:p>
          </p:txBody>
        </p:sp>
        <p:sp>
          <p:nvSpPr>
            <p:cNvPr id="5126" name="WordArt 19"/>
            <p:cNvSpPr>
              <a:spLocks noChangeArrowheads="1" noChangeShapeType="1" noTextEdit="1"/>
            </p:cNvSpPr>
            <p:nvPr/>
          </p:nvSpPr>
          <p:spPr bwMode="auto">
            <a:xfrm>
              <a:off x="589" y="733"/>
              <a:ext cx="5035" cy="63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6633"/>
                </a:contourClr>
              </a:sp3d>
            </a:bodyPr>
            <a:lstStyle/>
            <a:p>
              <a:pPr algn="ctr"/>
              <a:r>
                <a:rPr lang="en-US" sz="4800" b="1" kern="10" dirty="0">
                  <a:ln w="9525">
                    <a:round/>
                    <a:headEnd/>
                    <a:tailEnd/>
                  </a:ln>
                  <a:solidFill>
                    <a:srgbClr val="996633"/>
                  </a:solidFill>
                  <a:latin typeface="Helvetica" pitchFamily="34" charset="0"/>
                </a:rPr>
                <a:t>Mathematics and Economics</a:t>
              </a:r>
            </a:p>
          </p:txBody>
        </p:sp>
      </p:grpSp>
      <p:sp>
        <p:nvSpPr>
          <p:cNvPr id="2" name="Rectangle 1"/>
          <p:cNvSpPr/>
          <p:nvPr/>
        </p:nvSpPr>
        <p:spPr>
          <a:xfrm>
            <a:off x="2957108" y="2348880"/>
            <a:ext cx="3384376" cy="461665"/>
          </a:xfrm>
          <a:prstGeom prst="rect">
            <a:avLst/>
          </a:prstGeom>
        </p:spPr>
        <p:txBody>
          <a:bodyPr>
            <a:spAutoFit/>
          </a:bodyPr>
          <a:lstStyle/>
          <a:p>
            <a:pPr eaLnBrk="1" fontAlgn="auto" hangingPunct="1">
              <a:spcAft>
                <a:spcPts val="0"/>
              </a:spcAft>
              <a:defRPr/>
            </a:pPr>
            <a:r>
              <a:rPr lang="en-US" sz="2400" b="1" i="1" kern="10" dirty="0">
                <a:ln w="9525">
                  <a:round/>
                  <a:headEnd/>
                  <a:tailEnd/>
                </a:ln>
                <a:gradFill rotWithShape="1">
                  <a:gsLst>
                    <a:gs pos="0">
                      <a:schemeClr val="tx1"/>
                    </a:gs>
                    <a:gs pos="100000">
                      <a:schemeClr val="tx2"/>
                    </a:gs>
                  </a:gsLst>
                  <a:lin ang="2700000" scaled="1"/>
                </a:gradFill>
                <a:effectLst>
                  <a:outerShdw blurRad="38100" dist="38100" dir="2700000" algn="tl" rotWithShape="0">
                    <a:srgbClr val="000000">
                      <a:alpha val="43137"/>
                    </a:srgbClr>
                  </a:outerShdw>
                </a:effectLst>
                <a:latin typeface="Helvetica" panose="020B0604020202020204" pitchFamily="34" charset="0"/>
                <a:cs typeface="Helvetica" panose="020B0604020202020204" pitchFamily="34" charset="0"/>
              </a:rPr>
              <a:t>JUPAS Code: JS5813</a:t>
            </a:r>
          </a:p>
        </p:txBody>
      </p:sp>
      <p:pic>
        <p:nvPicPr>
          <p:cNvPr id="1026" name="Picture 2" descr="maths and econçåçæå°çµæ"/>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4409355"/>
            <a:ext cx="9144000" cy="2200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10</a:t>
            </a:fld>
            <a:endParaRPr lang="en-US" altLang="zh-TW"/>
          </a:p>
        </p:txBody>
      </p:sp>
      <p:pic>
        <p:nvPicPr>
          <p:cNvPr id="7" name="圖片 6"/>
          <p:cNvPicPr>
            <a:picLocks noChangeAspect="1"/>
          </p:cNvPicPr>
          <p:nvPr/>
        </p:nvPicPr>
        <p:blipFill rotWithShape="1">
          <a:blip r:embed="rId2"/>
          <a:srcRect l="17713" t="10800" r="16925" b="10800"/>
          <a:stretch/>
        </p:blipFill>
        <p:spPr>
          <a:xfrm>
            <a:off x="0" y="332655"/>
            <a:ext cx="9036496" cy="6024381"/>
          </a:xfrm>
          <a:prstGeom prst="rect">
            <a:avLst/>
          </a:prstGeom>
        </p:spPr>
      </p:pic>
    </p:spTree>
    <p:extLst>
      <p:ext uri="{BB962C8B-B14F-4D97-AF65-F5344CB8AC3E}">
        <p14:creationId xmlns:p14="http://schemas.microsoft.com/office/powerpoint/2010/main" val="154608481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11</a:t>
            </a:fld>
            <a:endParaRPr lang="en-US" altLang="zh-TW"/>
          </a:p>
        </p:txBody>
      </p:sp>
      <p:pic>
        <p:nvPicPr>
          <p:cNvPr id="3" name="圖片 2"/>
          <p:cNvPicPr>
            <a:picLocks noChangeAspect="1"/>
          </p:cNvPicPr>
          <p:nvPr/>
        </p:nvPicPr>
        <p:blipFill rotWithShape="1">
          <a:blip r:embed="rId2"/>
          <a:srcRect l="17713" t="8001" r="16925" b="8000"/>
          <a:stretch/>
        </p:blipFill>
        <p:spPr>
          <a:xfrm>
            <a:off x="251520" y="116632"/>
            <a:ext cx="8352928" cy="6038262"/>
          </a:xfrm>
          <a:prstGeom prst="rect">
            <a:avLst/>
          </a:prstGeom>
        </p:spPr>
      </p:pic>
    </p:spTree>
    <p:extLst>
      <p:ext uri="{BB962C8B-B14F-4D97-AF65-F5344CB8AC3E}">
        <p14:creationId xmlns:p14="http://schemas.microsoft.com/office/powerpoint/2010/main" val="422038498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98822" y="332656"/>
            <a:ext cx="7543800" cy="972657"/>
          </a:xfrm>
        </p:spPr>
        <p:txBody>
          <a:bodyPr>
            <a:normAutofit/>
          </a:bodyPr>
          <a:lstStyle/>
          <a:p>
            <a:r>
              <a:rPr lang="en-US" sz="3800" b="1" dirty="0" smtClean="0">
                <a:solidFill>
                  <a:srgbClr val="FFC000"/>
                </a:solidFill>
              </a:rPr>
              <a:t>Example</a:t>
            </a:r>
            <a:endParaRPr lang="en-US" sz="3800" b="1" dirty="0">
              <a:solidFill>
                <a:srgbClr val="FFC000"/>
              </a:solidFill>
            </a:endParaRPr>
          </a:p>
        </p:txBody>
      </p:sp>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12</a:t>
            </a:fld>
            <a:endParaRPr lang="en-US" altLang="zh-TW"/>
          </a:p>
        </p:txBody>
      </p:sp>
      <p:pic>
        <p:nvPicPr>
          <p:cNvPr id="5" name="圖片 4"/>
          <p:cNvPicPr>
            <a:picLocks noChangeAspect="1"/>
          </p:cNvPicPr>
          <p:nvPr/>
        </p:nvPicPr>
        <p:blipFill rotWithShape="1">
          <a:blip r:embed="rId2"/>
          <a:srcRect l="26375" t="22001" r="25587" b="12201"/>
          <a:stretch/>
        </p:blipFill>
        <p:spPr>
          <a:xfrm>
            <a:off x="822960" y="1628800"/>
            <a:ext cx="6602384" cy="5087083"/>
          </a:xfrm>
          <a:prstGeom prst="rect">
            <a:avLst/>
          </a:prstGeom>
        </p:spPr>
      </p:pic>
    </p:spTree>
    <p:extLst>
      <p:ext uri="{BB962C8B-B14F-4D97-AF65-F5344CB8AC3E}">
        <p14:creationId xmlns:p14="http://schemas.microsoft.com/office/powerpoint/2010/main" val="4260926703"/>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13</a:t>
            </a:fld>
            <a:endParaRPr lang="en-US" altLang="zh-TW"/>
          </a:p>
        </p:txBody>
      </p:sp>
      <p:pic>
        <p:nvPicPr>
          <p:cNvPr id="5" name="圖片 4"/>
          <p:cNvPicPr>
            <a:picLocks noChangeAspect="1"/>
          </p:cNvPicPr>
          <p:nvPr/>
        </p:nvPicPr>
        <p:blipFill rotWithShape="1">
          <a:blip r:embed="rId2"/>
          <a:srcRect l="18500" t="8000" r="16926" b="9401"/>
          <a:stretch/>
        </p:blipFill>
        <p:spPr>
          <a:xfrm>
            <a:off x="755576" y="548680"/>
            <a:ext cx="7797803" cy="5610615"/>
          </a:xfrm>
          <a:prstGeom prst="rect">
            <a:avLst/>
          </a:prstGeom>
        </p:spPr>
      </p:pic>
    </p:spTree>
    <p:extLst>
      <p:ext uri="{BB962C8B-B14F-4D97-AF65-F5344CB8AC3E}">
        <p14:creationId xmlns:p14="http://schemas.microsoft.com/office/powerpoint/2010/main" val="310546884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70312"/>
            <a:ext cx="7543800" cy="900649"/>
          </a:xfrm>
        </p:spPr>
        <p:txBody>
          <a:bodyPr>
            <a:normAutofit/>
          </a:bodyPr>
          <a:lstStyle/>
          <a:p>
            <a:r>
              <a:rPr lang="en-US" sz="3800" b="1" dirty="0" smtClean="0">
                <a:solidFill>
                  <a:srgbClr val="FFC000"/>
                </a:solidFill>
              </a:rPr>
              <a:t>College admission: Student optimal</a:t>
            </a:r>
            <a:endParaRPr lang="en-US" sz="3800" b="1" dirty="0">
              <a:solidFill>
                <a:srgbClr val="FFC000"/>
              </a:solidFill>
            </a:endParaRPr>
          </a:p>
        </p:txBody>
      </p:sp>
      <p:sp>
        <p:nvSpPr>
          <p:cNvPr id="3" name="內容版面配置區 2"/>
          <p:cNvSpPr>
            <a:spLocks noGrp="1"/>
          </p:cNvSpPr>
          <p:nvPr>
            <p:ph idx="1"/>
          </p:nvPr>
        </p:nvSpPr>
        <p:spPr/>
        <p:txBody>
          <a:bodyPr/>
          <a:lstStyle/>
          <a:p>
            <a:endParaRPr lang="en-US" dirty="0"/>
          </a:p>
        </p:txBody>
      </p:sp>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14</a:t>
            </a:fld>
            <a:endParaRPr lang="en-US" altLang="zh-TW"/>
          </a:p>
        </p:txBody>
      </p:sp>
      <p:pic>
        <p:nvPicPr>
          <p:cNvPr id="5" name="圖片 4"/>
          <p:cNvPicPr>
            <a:picLocks noChangeAspect="1"/>
          </p:cNvPicPr>
          <p:nvPr/>
        </p:nvPicPr>
        <p:blipFill rotWithShape="1">
          <a:blip r:embed="rId2"/>
          <a:srcRect l="19288" t="16401" r="24012" b="12201"/>
          <a:stretch/>
        </p:blipFill>
        <p:spPr>
          <a:xfrm>
            <a:off x="323528" y="991042"/>
            <a:ext cx="7683192" cy="5442261"/>
          </a:xfrm>
          <a:prstGeom prst="rect">
            <a:avLst/>
          </a:prstGeom>
        </p:spPr>
      </p:pic>
    </p:spTree>
    <p:extLst>
      <p:ext uri="{BB962C8B-B14F-4D97-AF65-F5344CB8AC3E}">
        <p14:creationId xmlns:p14="http://schemas.microsoft.com/office/powerpoint/2010/main" val="1489835063"/>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4000" b="1" dirty="0" smtClean="0">
                <a:solidFill>
                  <a:srgbClr val="FFC000"/>
                </a:solidFill>
              </a:rPr>
              <a:t>Candidates </a:t>
            </a:r>
            <a:r>
              <a:rPr lang="en-US" sz="4000" b="1" dirty="0">
                <a:solidFill>
                  <a:srgbClr val="FFC000"/>
                </a:solidFill>
              </a:rPr>
              <a:t>optimal: </a:t>
            </a:r>
            <a:r>
              <a:rPr lang="en-US" sz="4000" b="1" dirty="0" smtClean="0">
                <a:solidFill>
                  <a:srgbClr val="FFC000"/>
                </a:solidFill>
              </a:rPr>
              <a:t/>
            </a:r>
            <a:br>
              <a:rPr lang="en-US" sz="4000" b="1" dirty="0" smtClean="0">
                <a:solidFill>
                  <a:srgbClr val="FFC000"/>
                </a:solidFill>
              </a:rPr>
            </a:br>
            <a:r>
              <a:rPr lang="en-US" sz="4000" b="1" dirty="0" smtClean="0">
                <a:solidFill>
                  <a:srgbClr val="FFC000"/>
                </a:solidFill>
              </a:rPr>
              <a:t>Deferred </a:t>
            </a:r>
            <a:r>
              <a:rPr lang="en-US" sz="4000" b="1" dirty="0">
                <a:solidFill>
                  <a:srgbClr val="FFC000"/>
                </a:solidFill>
              </a:rPr>
              <a:t>acceptance by </a:t>
            </a:r>
            <a:r>
              <a:rPr lang="en-US" sz="4000" b="1" dirty="0" smtClean="0">
                <a:solidFill>
                  <a:srgbClr val="FFC000"/>
                </a:solidFill>
              </a:rPr>
              <a:t>programs</a:t>
            </a:r>
            <a:endParaRPr lang="en-US" sz="4000"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q"/>
            </a:pPr>
            <a:r>
              <a:rPr lang="en-US" dirty="0" smtClean="0"/>
              <a:t> A </a:t>
            </a:r>
            <a:r>
              <a:rPr lang="en-US" dirty="0"/>
              <a:t>solider tries to break into the castle through one of the gangways (in order of his preference). When a compartment in full, then intruder will ﬁght with the weakest person admitted in a tournament.</a:t>
            </a:r>
          </a:p>
          <a:p>
            <a:pPr marL="578358" lvl="1" indent="-285750">
              <a:buFont typeface="Wingdings" panose="05000000000000000000" pitchFamily="2" charset="2"/>
              <a:buChar char="§"/>
            </a:pPr>
            <a:r>
              <a:rPr lang="en-US" dirty="0"/>
              <a:t>The intruder is victorious by kicking out the weakest </a:t>
            </a:r>
            <a:r>
              <a:rPr lang="en-US" dirty="0" smtClean="0"/>
              <a:t>occupant.</a:t>
            </a:r>
          </a:p>
          <a:p>
            <a:pPr marL="578358" lvl="1" indent="-285750">
              <a:buFont typeface="Wingdings" panose="05000000000000000000" pitchFamily="2" charset="2"/>
              <a:buChar char="§"/>
            </a:pPr>
            <a:r>
              <a:rPr lang="en-US" dirty="0" smtClean="0"/>
              <a:t>The </a:t>
            </a:r>
            <a:r>
              <a:rPr lang="en-US" dirty="0"/>
              <a:t>intruder is defeated, he will try the next preferred gangway (until having exhausted all his choices).</a:t>
            </a:r>
          </a:p>
          <a:p>
            <a:pPr>
              <a:buFont typeface="Wingdings" panose="05000000000000000000" pitchFamily="2" charset="2"/>
              <a:buChar char="q"/>
            </a:pPr>
            <a:r>
              <a:rPr lang="en-US" dirty="0" smtClean="0"/>
              <a:t> Each </a:t>
            </a:r>
            <a:r>
              <a:rPr lang="en-US" dirty="0"/>
              <a:t>student can be admitted at most into one program. He tries to attach to one of his dreamed programs in his order of preferences. However, he may be knocked out by a stronger competitor which is ranked higher than him by the program.</a:t>
            </a:r>
          </a:p>
          <a:p>
            <a:pPr>
              <a:buFont typeface="Wingdings" panose="05000000000000000000" pitchFamily="2" charset="2"/>
              <a:buChar char="q"/>
            </a:pPr>
            <a:r>
              <a:rPr lang="en-US" dirty="0" smtClean="0"/>
              <a:t> The </a:t>
            </a:r>
            <a:r>
              <a:rPr lang="en-US" dirty="0"/>
              <a:t>Student Optimal Stable Solution has been used by JUPAS.</a:t>
            </a:r>
          </a:p>
        </p:txBody>
      </p:sp>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15</a:t>
            </a:fld>
            <a:endParaRPr lang="en-US" altLang="zh-TW"/>
          </a:p>
        </p:txBody>
      </p:sp>
    </p:spTree>
    <p:extLst>
      <p:ext uri="{BB962C8B-B14F-4D97-AF65-F5344CB8AC3E}">
        <p14:creationId xmlns:p14="http://schemas.microsoft.com/office/powerpoint/2010/main" val="3652855640"/>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b="1" dirty="0" smtClean="0">
                <a:solidFill>
                  <a:srgbClr val="FFC000"/>
                </a:solidFill>
              </a:rPr>
              <a:t>Desirable properties</a:t>
            </a:r>
            <a:endParaRPr 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q"/>
            </a:pPr>
            <a:r>
              <a:rPr lang="en-US" dirty="0"/>
              <a:t> </a:t>
            </a:r>
            <a:r>
              <a:rPr lang="en-US" i="1" dirty="0">
                <a:solidFill>
                  <a:srgbClr val="FF0000"/>
                </a:solidFill>
              </a:rPr>
              <a:t>Absence of justiﬁed envy </a:t>
            </a:r>
            <a:endParaRPr lang="en-US" i="1" dirty="0" smtClean="0">
              <a:solidFill>
                <a:srgbClr val="FF0000"/>
              </a:solidFill>
            </a:endParaRPr>
          </a:p>
          <a:p>
            <a:pPr marL="0" indent="0">
              <a:buNone/>
            </a:pPr>
            <a:r>
              <a:rPr lang="en-US" dirty="0" smtClean="0"/>
              <a:t>There </a:t>
            </a:r>
            <a:r>
              <a:rPr lang="en-US" dirty="0"/>
              <a:t>is no unmatched student-school pair (</a:t>
            </a:r>
            <a:r>
              <a:rPr lang="en-US" i="1" dirty="0" err="1"/>
              <a:t>i,s</a:t>
            </a:r>
            <a:r>
              <a:rPr lang="en-US" dirty="0"/>
              <a:t>), where student </a:t>
            </a:r>
            <a:r>
              <a:rPr lang="en-US" i="1" dirty="0" err="1"/>
              <a:t>i</a:t>
            </a:r>
            <a:r>
              <a:rPr lang="en-US" dirty="0"/>
              <a:t> prefers school </a:t>
            </a:r>
            <a:r>
              <a:rPr lang="en-US" i="1" dirty="0"/>
              <a:t>s</a:t>
            </a:r>
            <a:r>
              <a:rPr lang="en-US" dirty="0"/>
              <a:t> to her assignment and she has higher priority than some other student who is assigned a seat at school </a:t>
            </a:r>
            <a:r>
              <a:rPr lang="en-US" i="1" dirty="0"/>
              <a:t>s</a:t>
            </a:r>
            <a:r>
              <a:rPr lang="en-US" dirty="0"/>
              <a:t>.</a:t>
            </a:r>
          </a:p>
          <a:p>
            <a:pPr>
              <a:buFont typeface="Wingdings" panose="05000000000000000000" pitchFamily="2" charset="2"/>
              <a:buChar char="q"/>
            </a:pPr>
            <a:r>
              <a:rPr lang="en-US" i="1" dirty="0" smtClean="0">
                <a:solidFill>
                  <a:srgbClr val="FF0000"/>
                </a:solidFill>
              </a:rPr>
              <a:t>Strategy-</a:t>
            </a:r>
            <a:r>
              <a:rPr lang="en-US" i="1" dirty="0" err="1" smtClean="0">
                <a:solidFill>
                  <a:srgbClr val="FF0000"/>
                </a:solidFill>
              </a:rPr>
              <a:t>proofness</a:t>
            </a:r>
            <a:r>
              <a:rPr lang="en-US" dirty="0" smtClean="0"/>
              <a:t> </a:t>
            </a:r>
          </a:p>
          <a:p>
            <a:pPr marL="0" indent="0">
              <a:buNone/>
            </a:pPr>
            <a:r>
              <a:rPr lang="en-US" dirty="0" smtClean="0"/>
              <a:t>Truthful </a:t>
            </a:r>
            <a:r>
              <a:rPr lang="en-US" dirty="0"/>
              <a:t>preference revelation is a </a:t>
            </a:r>
            <a:r>
              <a:rPr lang="en-US" dirty="0" smtClean="0"/>
              <a:t>dominant </a:t>
            </a:r>
            <a:r>
              <a:rPr lang="en-US" dirty="0"/>
              <a:t>strategy for the students. </a:t>
            </a:r>
            <a:r>
              <a:rPr lang="en-US" dirty="0" smtClean="0"/>
              <a:t>Under the current practice of JUPAS in Hong Kong, where choices of programs are categorized into different bands, universities may </a:t>
            </a:r>
            <a:r>
              <a:rPr lang="en-US" dirty="0"/>
              <a:t>beneﬁt by manipulating its preferences.</a:t>
            </a:r>
          </a:p>
        </p:txBody>
      </p:sp>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16</a:t>
            </a:fld>
            <a:endParaRPr lang="en-US" altLang="zh-TW"/>
          </a:p>
        </p:txBody>
      </p:sp>
    </p:spTree>
    <p:extLst>
      <p:ext uri="{BB962C8B-B14F-4D97-AF65-F5344CB8AC3E}">
        <p14:creationId xmlns:p14="http://schemas.microsoft.com/office/powerpoint/2010/main" val="3983462690"/>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83" y="-12327"/>
            <a:ext cx="7543800" cy="900649"/>
          </a:xfrm>
        </p:spPr>
        <p:txBody>
          <a:bodyPr>
            <a:normAutofit/>
          </a:bodyPr>
          <a:lstStyle/>
          <a:p>
            <a:r>
              <a:rPr lang="en-US" sz="3800" b="1" dirty="0">
                <a:solidFill>
                  <a:srgbClr val="FFC000"/>
                </a:solidFill>
              </a:rPr>
              <a:t>College admission: </a:t>
            </a:r>
            <a:r>
              <a:rPr lang="en-US" sz="3800" b="1" dirty="0" smtClean="0">
                <a:solidFill>
                  <a:srgbClr val="FFC000"/>
                </a:solidFill>
              </a:rPr>
              <a:t>Program </a:t>
            </a:r>
            <a:r>
              <a:rPr lang="en-US" sz="3800" b="1" dirty="0">
                <a:solidFill>
                  <a:srgbClr val="FFC000"/>
                </a:solidFill>
              </a:rPr>
              <a:t>optimal</a:t>
            </a:r>
            <a:endParaRPr lang="en-US" sz="3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A76FBE1F-A9E4-46B6-8782-6A93AF686C68}" type="slidenum">
              <a:rPr lang="en-US" altLang="zh-TW" smtClean="0"/>
              <a:pPr>
                <a:defRPr/>
              </a:pPr>
              <a:t>17</a:t>
            </a:fld>
            <a:endParaRPr lang="en-US" altLang="zh-TW"/>
          </a:p>
        </p:txBody>
      </p:sp>
      <p:pic>
        <p:nvPicPr>
          <p:cNvPr id="5" name="Picture 4"/>
          <p:cNvPicPr>
            <a:picLocks noChangeAspect="1"/>
          </p:cNvPicPr>
          <p:nvPr/>
        </p:nvPicPr>
        <p:blipFill rotWithShape="1">
          <a:blip r:embed="rId2"/>
          <a:srcRect l="25593" t="30442" r="30241" b="14444"/>
          <a:stretch/>
        </p:blipFill>
        <p:spPr>
          <a:xfrm>
            <a:off x="723668" y="1089289"/>
            <a:ext cx="7400030" cy="5194357"/>
          </a:xfrm>
          <a:prstGeom prst="rect">
            <a:avLst/>
          </a:prstGeom>
        </p:spPr>
      </p:pic>
    </p:spTree>
    <p:extLst>
      <p:ext uri="{BB962C8B-B14F-4D97-AF65-F5344CB8AC3E}">
        <p14:creationId xmlns:p14="http://schemas.microsoft.com/office/powerpoint/2010/main" val="424226379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4000" b="1" dirty="0" smtClean="0">
                <a:solidFill>
                  <a:srgbClr val="FFC000"/>
                </a:solidFill>
              </a:rPr>
              <a:t>Programs optimal: </a:t>
            </a:r>
            <a:br>
              <a:rPr lang="en-US" sz="4000" b="1" dirty="0" smtClean="0">
                <a:solidFill>
                  <a:srgbClr val="FFC000"/>
                </a:solidFill>
              </a:rPr>
            </a:br>
            <a:r>
              <a:rPr lang="en-US" sz="4000" b="1" dirty="0" smtClean="0">
                <a:solidFill>
                  <a:srgbClr val="FFC000"/>
                </a:solidFill>
              </a:rPr>
              <a:t>Deferred acceptance by candidates</a:t>
            </a:r>
            <a:endParaRPr lang="en-US" sz="4000"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q"/>
            </a:pPr>
            <a:r>
              <a:rPr lang="en-US" dirty="0" smtClean="0"/>
              <a:t> Each </a:t>
            </a:r>
            <a:r>
              <a:rPr lang="en-US" dirty="0"/>
              <a:t>admissions </a:t>
            </a:r>
            <a:r>
              <a:rPr lang="en-US" dirty="0" smtClean="0"/>
              <a:t>officer </a:t>
            </a:r>
            <a:r>
              <a:rPr lang="en-US" dirty="0"/>
              <a:t>gives out all the K </a:t>
            </a:r>
            <a:r>
              <a:rPr lang="en-US" dirty="0" smtClean="0"/>
              <a:t>offers </a:t>
            </a:r>
            <a:r>
              <a:rPr lang="en-US" dirty="0"/>
              <a:t>to the top K </a:t>
            </a:r>
            <a:r>
              <a:rPr lang="en-US" dirty="0" smtClean="0"/>
              <a:t> </a:t>
            </a:r>
          </a:p>
          <a:p>
            <a:pPr marL="0" indent="0">
              <a:buNone/>
            </a:pPr>
            <a:r>
              <a:rPr lang="en-US" dirty="0"/>
              <a:t> </a:t>
            </a:r>
            <a:r>
              <a:rPr lang="en-US" dirty="0" smtClean="0"/>
              <a:t>    candidates</a:t>
            </a:r>
            <a:r>
              <a:rPr lang="en-US" dirty="0"/>
              <a:t>.</a:t>
            </a:r>
          </a:p>
          <a:p>
            <a:pPr>
              <a:buFont typeface="Wingdings" panose="05000000000000000000" pitchFamily="2" charset="2"/>
              <a:buChar char="q"/>
            </a:pPr>
            <a:r>
              <a:rPr lang="en-US" dirty="0" smtClean="0"/>
              <a:t> If </a:t>
            </a:r>
            <a:r>
              <a:rPr lang="en-US" dirty="0"/>
              <a:t>there are more than one </a:t>
            </a:r>
            <a:r>
              <a:rPr lang="en-US" dirty="0" smtClean="0"/>
              <a:t>offer </a:t>
            </a:r>
            <a:r>
              <a:rPr lang="en-US" dirty="0"/>
              <a:t>is given to the candidate, then </a:t>
            </a:r>
            <a:r>
              <a:rPr lang="en-US" dirty="0" smtClean="0"/>
              <a:t>they candidate returns the less </a:t>
            </a:r>
            <a:r>
              <a:rPr lang="en-US" dirty="0"/>
              <a:t>preferred </a:t>
            </a:r>
            <a:r>
              <a:rPr lang="en-US" dirty="0" smtClean="0"/>
              <a:t>offers </a:t>
            </a:r>
            <a:r>
              <a:rPr lang="en-US" dirty="0"/>
              <a:t>to the admissions </a:t>
            </a:r>
            <a:r>
              <a:rPr lang="en-US" dirty="0" smtClean="0"/>
              <a:t>officers</a:t>
            </a:r>
            <a:r>
              <a:rPr lang="en-US" dirty="0"/>
              <a:t>, who will then give them to the </a:t>
            </a:r>
            <a:r>
              <a:rPr lang="en-US" dirty="0" smtClean="0"/>
              <a:t>next eligible </a:t>
            </a:r>
            <a:r>
              <a:rPr lang="en-US" dirty="0"/>
              <a:t>candidates in the queues. No candidate holds more than one </a:t>
            </a:r>
            <a:r>
              <a:rPr lang="en-US" dirty="0" smtClean="0"/>
              <a:t>offer</a:t>
            </a:r>
            <a:r>
              <a:rPr lang="en-US" dirty="0"/>
              <a:t>. </a:t>
            </a:r>
          </a:p>
        </p:txBody>
      </p:sp>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18</a:t>
            </a:fld>
            <a:endParaRPr lang="en-US" altLang="zh-TW"/>
          </a:p>
        </p:txBody>
      </p:sp>
    </p:spTree>
    <p:extLst>
      <p:ext uri="{BB962C8B-B14F-4D97-AF65-F5344CB8AC3E}">
        <p14:creationId xmlns:p14="http://schemas.microsoft.com/office/powerpoint/2010/main" val="169856445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s and econçåçæå°çµæ"/>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38496"/>
            <a:ext cx="9144000" cy="62889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971600" y="2737358"/>
            <a:ext cx="7416824" cy="901593"/>
          </a:xfrm>
          <a:prstGeom prst="rect">
            <a:avLst/>
          </a:prstGeom>
          <a:noFill/>
          <a:ln w="9525">
            <a:noFill/>
            <a:miter lim="800000"/>
            <a:headEnd/>
            <a:tailEnd/>
          </a:ln>
          <a:effectLst>
            <a:glow rad="228600">
              <a:schemeClr val="accent1">
                <a:satMod val="175000"/>
                <a:alpha val="40000"/>
              </a:schemeClr>
            </a:glow>
          </a:effectLst>
        </p:spPr>
        <p:txBody>
          <a:bodyPr wrap="square" anchor="ctr">
            <a:spAutoFit/>
          </a:bodyPr>
          <a:lstStyle/>
          <a:p>
            <a:pPr algn="ctr">
              <a:lnSpc>
                <a:spcPct val="150000"/>
              </a:lnSpc>
              <a:defRPr/>
            </a:pPr>
            <a:r>
              <a:rPr lang="en-US" altLang="zh-TW" sz="4000" b="1" dirty="0" smtClean="0">
                <a:solidFill>
                  <a:srgbClr val="00B050"/>
                </a:solidFill>
                <a:effectLst>
                  <a:outerShdw blurRad="38100" dist="38100" dir="2700000" algn="tl">
                    <a:srgbClr val="C0C0C0"/>
                  </a:outerShdw>
                  <a:reflection blurRad="6350" stA="55000" endA="300" endPos="45500" dir="5400000" sy="-100000" algn="bl" rotWithShape="0"/>
                </a:effectLst>
              </a:rPr>
              <a:t>MAEC Curriculum</a:t>
            </a:r>
            <a:endParaRPr kumimoji="0" lang="en-US" altLang="zh-TW" sz="4000" b="1" dirty="0">
              <a:solidFill>
                <a:srgbClr val="00B050"/>
              </a:solidFill>
              <a:effectLst>
                <a:outerShdw blurRad="38100" dist="38100" dir="2700000" algn="tl">
                  <a:srgbClr val="C0C0C0"/>
                </a:outerShdw>
                <a:reflection blurRad="6350" stA="55000" endA="300" endPos="45500" dir="5400000" sy="-100000" algn="bl" rotWithShape="0"/>
              </a:effectLst>
            </a:endParaRPr>
          </a:p>
        </p:txBody>
      </p:sp>
    </p:spTree>
    <p:extLst>
      <p:ext uri="{BB962C8B-B14F-4D97-AF65-F5344CB8AC3E}">
        <p14:creationId xmlns:p14="http://schemas.microsoft.com/office/powerpoint/2010/main" val="218014039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s and econçåçæå°çµæ"/>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38496"/>
            <a:ext cx="9144000" cy="62889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54260" y="2281355"/>
            <a:ext cx="9252520" cy="901593"/>
          </a:xfrm>
          <a:prstGeom prst="rect">
            <a:avLst/>
          </a:prstGeom>
          <a:noFill/>
          <a:ln w="9525">
            <a:noFill/>
            <a:miter lim="800000"/>
            <a:headEnd/>
            <a:tailEnd/>
          </a:ln>
          <a:effectLst>
            <a:glow rad="228600">
              <a:schemeClr val="accent1">
                <a:satMod val="175000"/>
                <a:alpha val="40000"/>
              </a:schemeClr>
            </a:glow>
          </a:effectLst>
        </p:spPr>
        <p:txBody>
          <a:bodyPr wrap="square">
            <a:spAutoFit/>
          </a:bodyPr>
          <a:lstStyle/>
          <a:p>
            <a:pPr algn="ctr">
              <a:lnSpc>
                <a:spcPct val="150000"/>
              </a:lnSpc>
              <a:spcAft>
                <a:spcPts val="1800"/>
              </a:spcAft>
              <a:defRPr/>
            </a:pPr>
            <a:r>
              <a:rPr lang="en-US" altLang="zh-TW" sz="4000" b="1" dirty="0">
                <a:solidFill>
                  <a:schemeClr val="accent5">
                    <a:lumMod val="75000"/>
                  </a:schemeClr>
                </a:solidFill>
                <a:effectLst>
                  <a:outerShdw blurRad="38100" dist="38100" dir="2700000" algn="tl">
                    <a:srgbClr val="C0C0C0"/>
                  </a:outerShdw>
                  <a:reflection blurRad="6350" stA="55000" endA="300" endPos="24000" dir="5400000" sy="-100000" algn="bl" rotWithShape="0"/>
                </a:effectLst>
              </a:rPr>
              <a:t>Why Mathematics and Economics</a:t>
            </a:r>
            <a:r>
              <a:rPr kumimoji="0" lang="en-US" altLang="zh-TW" sz="4000" b="1" dirty="0">
                <a:solidFill>
                  <a:schemeClr val="accent5">
                    <a:lumMod val="75000"/>
                  </a:schemeClr>
                </a:solidFill>
                <a:effectLst>
                  <a:outerShdw blurRad="38100" dist="38100" dir="2700000" algn="tl">
                    <a:srgbClr val="C0C0C0"/>
                  </a:outerShdw>
                  <a:reflection blurRad="6350" stA="55000" endA="300" endPos="24000" dir="5400000" sy="-100000" algn="bl" rotWithShape="0"/>
                </a:effectLst>
              </a:rPr>
              <a:t>?</a:t>
            </a: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57150"/>
            <a:ext cx="8229600" cy="1139825"/>
          </a:xfrm>
        </p:spPr>
        <p:txBody>
          <a:bodyPr rtlCol="0">
            <a:normAutofit/>
          </a:bodyPr>
          <a:lstStyle/>
          <a:p>
            <a:pPr eaLnBrk="1" fontAlgn="auto" hangingPunct="1">
              <a:spcAft>
                <a:spcPts val="0"/>
              </a:spcAft>
              <a:defRPr/>
            </a:pPr>
            <a:r>
              <a:rPr lang="en-US" b="1" dirty="0" smtClean="0">
                <a:solidFill>
                  <a:srgbClr val="FFC000"/>
                </a:solidFill>
                <a:effectLst>
                  <a:outerShdw blurRad="38100" dist="38100" dir="2700000" algn="tl">
                    <a:srgbClr val="000000">
                      <a:alpha val="43137"/>
                    </a:srgbClr>
                  </a:outerShdw>
                </a:effectLst>
              </a:rPr>
              <a:t>Highlights</a:t>
            </a:r>
            <a:endParaRPr 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90550" y="1916832"/>
            <a:ext cx="8013827" cy="4398938"/>
          </a:xfrm>
        </p:spPr>
        <p:txBody>
          <a:bodyPr rtlCol="0">
            <a:normAutofit/>
          </a:bodyPr>
          <a:lstStyle/>
          <a:p>
            <a:pPr eaLnBrk="1" fontAlgn="auto" hangingPunct="1">
              <a:spcAft>
                <a:spcPts val="0"/>
              </a:spcAft>
              <a:buFont typeface="Wingdings" panose="05000000000000000000" pitchFamily="2" charset="2"/>
              <a:buChar char="q"/>
              <a:defRPr/>
            </a:pPr>
            <a:r>
              <a:rPr lang="en-US" b="1" dirty="0" smtClean="0">
                <a:solidFill>
                  <a:srgbClr val="C00000"/>
                </a:solidFill>
                <a:effectLst>
                  <a:outerShdw blurRad="38100" dist="38100" dir="2700000" algn="tl">
                    <a:srgbClr val="000000">
                      <a:alpha val="43137"/>
                    </a:srgbClr>
                  </a:outerShdw>
                </a:effectLst>
              </a:rPr>
              <a:t>Unique</a:t>
            </a:r>
            <a:r>
              <a:rPr lang="en-US" dirty="0" smtClean="0">
                <a:effectLst>
                  <a:outerShdw blurRad="38100" dist="38100" dir="2700000" algn="tl">
                    <a:srgbClr val="000000">
                      <a:alpha val="43137"/>
                    </a:srgbClr>
                  </a:outerShdw>
                </a:effectLst>
              </a:rPr>
              <a:t> degree program in Hong Kong that combines Mathematics and Economics in one degree of study.</a:t>
            </a:r>
          </a:p>
          <a:p>
            <a:pPr eaLnBrk="1" fontAlgn="auto" hangingPunct="1">
              <a:spcAft>
                <a:spcPts val="0"/>
              </a:spcAft>
              <a:buFont typeface="Wingdings" panose="05000000000000000000" pitchFamily="2" charset="2"/>
              <a:buChar char="q"/>
              <a:defRPr/>
            </a:pPr>
            <a:r>
              <a:rPr lang="en-US" b="1" dirty="0" smtClean="0">
                <a:solidFill>
                  <a:srgbClr val="C00000"/>
                </a:solidFill>
                <a:effectLst>
                  <a:outerShdw blurRad="38100" dist="38100" dir="2700000" algn="tl">
                    <a:srgbClr val="000000">
                      <a:alpha val="43137"/>
                    </a:srgbClr>
                  </a:outerShdw>
                </a:effectLst>
              </a:rPr>
              <a:t>Broad-based</a:t>
            </a:r>
            <a:r>
              <a:rPr lang="en-US" dirty="0" smtClean="0">
                <a:effectLst>
                  <a:outerShdw blurRad="38100" dist="38100" dir="2700000" algn="tl">
                    <a:srgbClr val="000000">
                      <a:alpha val="43137"/>
                    </a:srgbClr>
                  </a:outerShdw>
                </a:effectLst>
              </a:rPr>
              <a:t> education </a:t>
            </a:r>
            <a:r>
              <a:rPr lang="en-US" b="1" dirty="0">
                <a:effectLst>
                  <a:outerShdw blurRad="38100" dist="38100" dir="2700000" algn="tl">
                    <a:srgbClr val="000000">
                      <a:alpha val="43137"/>
                    </a:srgbClr>
                  </a:outerShdw>
                </a:effectLst>
              </a:rPr>
              <a:t>v</a:t>
            </a:r>
            <a:r>
              <a:rPr lang="en-US" b="1" dirty="0" smtClean="0">
                <a:effectLst>
                  <a:outerShdw blurRad="38100" dist="38100" dir="2700000" algn="tl">
                    <a:srgbClr val="000000">
                      <a:alpha val="43137"/>
                    </a:srgbClr>
                  </a:outerShdw>
                </a:effectLst>
              </a:rPr>
              <a:t>ersus </a:t>
            </a:r>
            <a:r>
              <a:rPr lang="en-US" dirty="0" smtClean="0">
                <a:effectLst>
                  <a:outerShdw blurRad="38100" dist="38100" dir="2700000" algn="tl">
                    <a:srgbClr val="000000">
                      <a:alpha val="43137"/>
                    </a:srgbClr>
                  </a:outerShdw>
                </a:effectLst>
              </a:rPr>
              <a:t>professional training (Quantitative Finance, Actuarial Science, Risk Management). </a:t>
            </a:r>
          </a:p>
          <a:p>
            <a:pPr marL="525780" lvl="2" indent="-342900">
              <a:spcBef>
                <a:spcPts val="1000"/>
              </a:spcBef>
              <a:spcAft>
                <a:spcPts val="0"/>
              </a:spcAft>
              <a:buFont typeface="Wingdings" panose="05000000000000000000" pitchFamily="2" charset="2"/>
              <a:buChar char="§"/>
              <a:defRPr/>
            </a:pPr>
            <a:r>
              <a:rPr lang="en-US" sz="2200" dirty="0">
                <a:effectLst>
                  <a:outerShdw blurRad="38100" dist="38100" dir="2700000" algn="tl">
                    <a:srgbClr val="000000">
                      <a:alpha val="43137"/>
                    </a:srgbClr>
                  </a:outerShdw>
                </a:effectLst>
              </a:rPr>
              <a:t> </a:t>
            </a:r>
            <a:r>
              <a:rPr lang="en-US" sz="2200" dirty="0" smtClean="0">
                <a:effectLst>
                  <a:outerShdw blurRad="38100" dist="38100" dir="2700000" algn="tl">
                    <a:srgbClr val="000000">
                      <a:alpha val="43137"/>
                    </a:srgbClr>
                  </a:outerShdw>
                </a:effectLst>
              </a:rPr>
              <a:t> Beneficial </a:t>
            </a:r>
            <a:r>
              <a:rPr lang="en-US" sz="2200" dirty="0">
                <a:effectLst>
                  <a:outerShdw blurRad="38100" dist="38100" dir="2700000" algn="tl">
                    <a:srgbClr val="000000">
                      <a:alpha val="43137"/>
                    </a:srgbClr>
                  </a:outerShdw>
                </a:effectLst>
              </a:rPr>
              <a:t>to </a:t>
            </a:r>
            <a:r>
              <a:rPr lang="en-US" sz="2200" dirty="0" smtClean="0">
                <a:effectLst>
                  <a:outerShdw blurRad="38100" dist="38100" dir="2700000" algn="tl">
                    <a:srgbClr val="000000">
                      <a:alpha val="43137"/>
                    </a:srgbClr>
                  </a:outerShdw>
                </a:effectLst>
              </a:rPr>
              <a:t>the </a:t>
            </a:r>
            <a:r>
              <a:rPr lang="en-US" sz="2200" b="1" dirty="0" smtClean="0">
                <a:solidFill>
                  <a:srgbClr val="C00000"/>
                </a:solidFill>
                <a:effectLst>
                  <a:outerShdw blurRad="38100" dist="38100" dir="2700000" algn="tl">
                    <a:srgbClr val="000000">
                      <a:alpha val="43137"/>
                    </a:srgbClr>
                  </a:outerShdw>
                </a:effectLst>
              </a:rPr>
              <a:t>long-term</a:t>
            </a:r>
            <a:r>
              <a:rPr lang="en-US" sz="2200" dirty="0" smtClean="0">
                <a:effectLst>
                  <a:outerShdw blurRad="38100" dist="38100" dir="2700000" algn="tl">
                    <a:srgbClr val="000000">
                      <a:alpha val="43137"/>
                    </a:srgbClr>
                  </a:outerShdw>
                </a:effectLst>
              </a:rPr>
              <a:t> </a:t>
            </a:r>
            <a:r>
              <a:rPr lang="en-US" sz="2200" dirty="0">
                <a:effectLst>
                  <a:outerShdw blurRad="38100" dist="38100" dir="2700000" algn="tl">
                    <a:srgbClr val="000000">
                      <a:alpha val="43137"/>
                    </a:srgbClr>
                  </a:outerShdw>
                </a:effectLst>
              </a:rPr>
              <a:t>career </a:t>
            </a:r>
            <a:r>
              <a:rPr lang="en-US" sz="2200" dirty="0" smtClean="0">
                <a:effectLst>
                  <a:outerShdw blurRad="38100" dist="38100" dir="2700000" algn="tl">
                    <a:srgbClr val="000000">
                      <a:alpha val="43137"/>
                    </a:srgbClr>
                  </a:outerShdw>
                </a:effectLst>
              </a:rPr>
              <a:t>success</a:t>
            </a:r>
            <a:r>
              <a:rPr lang="en-US" sz="2400" dirty="0"/>
              <a:t> </a:t>
            </a:r>
            <a:endParaRPr lang="en-US" sz="2400" dirty="0" smtClean="0"/>
          </a:p>
          <a:p>
            <a:pPr marL="182880" lvl="2" indent="0">
              <a:spcBef>
                <a:spcPts val="1000"/>
              </a:spcBef>
              <a:spcAft>
                <a:spcPts val="0"/>
              </a:spcAft>
              <a:buNone/>
              <a:defRPr/>
            </a:pPr>
            <a:r>
              <a:rPr lang="en-US" sz="2400" i="1" dirty="0" smtClean="0"/>
              <a:t>Although </a:t>
            </a:r>
            <a:r>
              <a:rPr lang="en-US" sz="2400" i="1" dirty="0"/>
              <a:t>specific techniques may become out of date, the ability to think analytically is something that remains with you for the rest of your life, enabling you to adapt to new developments in your chosen career. </a:t>
            </a:r>
            <a:endParaRPr lang="en-US" i="1" dirty="0" smtClean="0">
              <a:effectLst>
                <a:outerShdw blurRad="38100" dist="38100" dir="2700000" algn="tl">
                  <a:srgbClr val="000000">
                    <a:alpha val="43137"/>
                  </a:srgbClr>
                </a:outerShdw>
              </a:effectLst>
            </a:endParaRPr>
          </a:p>
          <a:p>
            <a:pPr eaLnBrk="1" fontAlgn="auto" hangingPunct="1">
              <a:spcAft>
                <a:spcPts val="0"/>
              </a:spcAft>
              <a:buFont typeface="Wingdings" panose="05000000000000000000" pitchFamily="2" charset="2"/>
              <a:buChar char="q"/>
              <a:defRPr/>
            </a:pPr>
            <a:r>
              <a:rPr lang="en-US" dirty="0" smtClean="0">
                <a:effectLst>
                  <a:outerShdw blurRad="38100" dist="38100" dir="2700000" algn="tl">
                    <a:srgbClr val="000000">
                      <a:alpha val="43137"/>
                    </a:srgbClr>
                  </a:outerShdw>
                </a:effectLst>
              </a:rPr>
              <a:t>Prepare students for research studies in economics / finance, or </a:t>
            </a:r>
            <a:r>
              <a:rPr lang="en-US" b="1" dirty="0" smtClean="0">
                <a:solidFill>
                  <a:srgbClr val="C00000"/>
                </a:solidFill>
                <a:effectLst>
                  <a:outerShdw blurRad="38100" dist="38100" dir="2700000" algn="tl">
                    <a:srgbClr val="000000">
                      <a:alpha val="43137"/>
                    </a:srgbClr>
                  </a:outerShdw>
                </a:effectLst>
              </a:rPr>
              <a:t>professional programs </a:t>
            </a:r>
            <a:r>
              <a:rPr lang="en-US" dirty="0">
                <a:effectLst>
                  <a:outerShdw blurRad="38100" dist="38100" dir="2700000" algn="tl">
                    <a:srgbClr val="000000">
                      <a:alpha val="43137"/>
                    </a:srgbClr>
                  </a:outerShdw>
                </a:effectLst>
              </a:rPr>
              <a:t>in financial </a:t>
            </a:r>
            <a:r>
              <a:rPr lang="en-US" dirty="0" smtClean="0">
                <a:effectLst>
                  <a:outerShdw blurRad="38100" dist="38100" dir="2700000" algn="tl">
                    <a:srgbClr val="000000">
                      <a:alpha val="43137"/>
                    </a:srgbClr>
                  </a:outerShdw>
                </a:effectLst>
              </a:rPr>
              <a:t>engineering, data science, etc</a:t>
            </a:r>
            <a:r>
              <a:rPr lang="en-US" dirty="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a:p>
            <a:pPr eaLnBrk="1" fontAlgn="auto" hangingPunct="1">
              <a:spcAft>
                <a:spcPts val="0"/>
              </a:spcAft>
              <a:defRPr/>
            </a:pPr>
            <a:endParaRPr lang="en-US" dirty="0">
              <a:effectLst>
                <a:outerShdw blurRad="38100" dist="38100" dir="2700000" algn="tl">
                  <a:srgbClr val="000000">
                    <a:alpha val="43137"/>
                  </a:srgbClr>
                </a:outerShdw>
              </a:effectLst>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72A2A069-4C83-45CD-9919-831863645489}" type="slidenum">
              <a:rPr kumimoji="0" lang="en-US" altLang="zh-TW" sz="1200" smtClean="0">
                <a:ea typeface="新細明體" panose="02020500000000000000" pitchFamily="18" charset="-120"/>
              </a:rPr>
              <a:pPr eaLnBrk="1" hangingPunct="1">
                <a:lnSpc>
                  <a:spcPct val="100000"/>
                </a:lnSpc>
                <a:spcBef>
                  <a:spcPct val="0"/>
                </a:spcBef>
                <a:buFontTx/>
                <a:buNone/>
              </a:pPr>
              <a:t>20</a:t>
            </a:fld>
            <a:endParaRPr kumimoji="0" lang="en-US" altLang="zh-TW" sz="1200" smtClean="0">
              <a:ea typeface="新細明體" panose="02020500000000000000" pitchFamily="18" charset="-120"/>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57951" y="4293099"/>
            <a:ext cx="2700844" cy="2101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x</a:t>
            </a:r>
            <a:endParaRPr lang="en-US" dirty="0"/>
          </a:p>
        </p:txBody>
      </p:sp>
      <p:sp>
        <p:nvSpPr>
          <p:cNvPr id="2" name="Title 1"/>
          <p:cNvSpPr>
            <a:spLocks noGrp="1"/>
          </p:cNvSpPr>
          <p:nvPr>
            <p:ph type="title"/>
          </p:nvPr>
        </p:nvSpPr>
        <p:spPr>
          <a:xfrm>
            <a:off x="467544" y="15878"/>
            <a:ext cx="7886700" cy="1325563"/>
          </a:xfrm>
        </p:spPr>
        <p:txBody>
          <a:bodyPr rtlCol="0">
            <a:normAutofit/>
          </a:bodyPr>
          <a:lstStyle/>
          <a:p>
            <a:pPr eaLnBrk="1" fontAlgn="auto" hangingPunct="1">
              <a:spcAft>
                <a:spcPts val="0"/>
              </a:spcAft>
              <a:defRPr/>
            </a:pPr>
            <a:r>
              <a:rPr lang="en-US" altLang="zh-TW" sz="4300" b="1" dirty="0" smtClean="0">
                <a:solidFill>
                  <a:srgbClr val="FFC000"/>
                </a:solidFill>
                <a:effectLst>
                  <a:outerShdw blurRad="38100" dist="38100" dir="2700000" algn="tl">
                    <a:srgbClr val="000000">
                      <a:alpha val="43137"/>
                    </a:srgbClr>
                  </a:outerShdw>
                </a:effectLst>
              </a:rPr>
              <a:t>Learning Goals</a:t>
            </a:r>
            <a:endParaRPr lang="en-US" altLang="zh-TW" sz="43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19529"/>
            <a:ext cx="8208912" cy="4212716"/>
          </a:xfrm>
        </p:spPr>
        <p:txBody>
          <a:bodyPr rtlCol="0">
            <a:noAutofit/>
          </a:bodyPr>
          <a:lstStyle/>
          <a:p>
            <a:pPr eaLnBrk="1" fontAlgn="auto" hangingPunct="1">
              <a:lnSpc>
                <a:spcPct val="110000"/>
              </a:lnSpc>
              <a:spcBef>
                <a:spcPct val="0"/>
              </a:spcBef>
              <a:spcAft>
                <a:spcPts val="0"/>
              </a:spcAft>
              <a:buFont typeface="Wingdings" panose="05000000000000000000" pitchFamily="2" charset="2"/>
              <a:buChar char="q"/>
              <a:defRPr/>
            </a:pPr>
            <a:r>
              <a:rPr lang="en-US" altLang="zh-TW" sz="2600" dirty="0">
                <a:latin typeface="+mj-lt"/>
              </a:rPr>
              <a:t>S</a:t>
            </a:r>
            <a:r>
              <a:rPr lang="en-US" altLang="zh-TW" sz="2600" dirty="0" smtClean="0">
                <a:latin typeface="+mj-lt"/>
              </a:rPr>
              <a:t>tudents who </a:t>
            </a:r>
            <a:r>
              <a:rPr lang="en-US" altLang="zh-TW" sz="2600" dirty="0">
                <a:latin typeface="+mj-lt"/>
              </a:rPr>
              <a:t>seek the option of taking a quantitatively oriented job in the </a:t>
            </a:r>
            <a:r>
              <a:rPr lang="en-US" altLang="zh-TW" sz="2600" dirty="0" smtClean="0">
                <a:latin typeface="+mj-lt"/>
              </a:rPr>
              <a:t>banking &amp; finance </a:t>
            </a:r>
            <a:r>
              <a:rPr lang="en-US" altLang="zh-TW" sz="2600" dirty="0">
                <a:latin typeface="+mj-lt"/>
              </a:rPr>
              <a:t>industry:	</a:t>
            </a:r>
          </a:p>
          <a:p>
            <a:pPr lvl="1" eaLnBrk="1" fontAlgn="auto" hangingPunct="1">
              <a:lnSpc>
                <a:spcPct val="110000"/>
              </a:lnSpc>
              <a:spcBef>
                <a:spcPct val="0"/>
              </a:spcBef>
              <a:spcAft>
                <a:spcPts val="0"/>
              </a:spcAft>
              <a:buFont typeface="Wingdings" panose="05000000000000000000" pitchFamily="2" charset="2"/>
              <a:buChar char="§"/>
              <a:defRPr/>
            </a:pPr>
            <a:r>
              <a:rPr lang="en-US" altLang="zh-TW" sz="2200" b="1" dirty="0">
                <a:latin typeface="+mj-lt"/>
              </a:rPr>
              <a:t>Economics</a:t>
            </a:r>
            <a:r>
              <a:rPr lang="en-US" altLang="zh-TW" sz="2200" dirty="0">
                <a:latin typeface="+mj-lt"/>
              </a:rPr>
              <a:t> provides the problems from everyday life</a:t>
            </a:r>
          </a:p>
          <a:p>
            <a:pPr lvl="1" eaLnBrk="1" fontAlgn="auto" hangingPunct="1">
              <a:lnSpc>
                <a:spcPct val="110000"/>
              </a:lnSpc>
              <a:spcBef>
                <a:spcPct val="0"/>
              </a:spcBef>
              <a:spcAft>
                <a:spcPts val="0"/>
              </a:spcAft>
              <a:buFont typeface="Wingdings" panose="05000000000000000000" pitchFamily="2" charset="2"/>
              <a:buChar char="§"/>
              <a:defRPr/>
            </a:pPr>
            <a:r>
              <a:rPr lang="en-US" altLang="zh-TW" sz="2200" b="1" dirty="0">
                <a:latin typeface="+mj-lt"/>
              </a:rPr>
              <a:t>Mathematics</a:t>
            </a:r>
            <a:r>
              <a:rPr lang="en-US" altLang="zh-TW" sz="2200" dirty="0">
                <a:latin typeface="+mj-lt"/>
              </a:rPr>
              <a:t> provides the analytic tools to derive the intelligent answers beyond intuition</a:t>
            </a:r>
          </a:p>
          <a:p>
            <a:pPr lvl="1" eaLnBrk="1" fontAlgn="auto" hangingPunct="1">
              <a:lnSpc>
                <a:spcPts val="2000"/>
              </a:lnSpc>
              <a:spcBef>
                <a:spcPct val="0"/>
              </a:spcBef>
              <a:spcAft>
                <a:spcPts val="0"/>
              </a:spcAft>
              <a:buFont typeface="Wingdings" panose="05000000000000000000" pitchFamily="2" charset="2"/>
              <a:buChar char="§"/>
              <a:defRPr/>
            </a:pPr>
            <a:endParaRPr lang="en-US" altLang="zh-HK" sz="2600" dirty="0">
              <a:latin typeface="+mj-lt"/>
            </a:endParaRPr>
          </a:p>
          <a:p>
            <a:pPr eaLnBrk="1" fontAlgn="auto" hangingPunct="1">
              <a:lnSpc>
                <a:spcPct val="110000"/>
              </a:lnSpc>
              <a:spcBef>
                <a:spcPct val="0"/>
              </a:spcBef>
              <a:spcAft>
                <a:spcPts val="0"/>
              </a:spcAft>
              <a:buFont typeface="Wingdings" panose="05000000000000000000" pitchFamily="2" charset="2"/>
              <a:buChar char="q"/>
              <a:defRPr/>
            </a:pPr>
            <a:r>
              <a:rPr lang="en-US" altLang="zh-HK" sz="2600" dirty="0">
                <a:latin typeface="+mj-lt"/>
              </a:rPr>
              <a:t>T</a:t>
            </a:r>
            <a:r>
              <a:rPr lang="en-US" altLang="zh-HK" sz="2600" dirty="0" smtClean="0">
                <a:latin typeface="+mj-lt"/>
              </a:rPr>
              <a:t>hose </a:t>
            </a:r>
            <a:r>
              <a:rPr lang="en-US" altLang="zh-HK" sz="2600" dirty="0">
                <a:latin typeface="+mj-lt"/>
              </a:rPr>
              <a:t>who plan to pursue </a:t>
            </a:r>
            <a:r>
              <a:rPr lang="en-US" altLang="zh-HK" sz="2600" b="1" dirty="0">
                <a:solidFill>
                  <a:srgbClr val="00B050"/>
                </a:solidFill>
                <a:latin typeface="+mj-lt"/>
              </a:rPr>
              <a:t>further study </a:t>
            </a:r>
            <a:r>
              <a:rPr lang="en-US" altLang="zh-HK" sz="2600" dirty="0">
                <a:latin typeface="+mj-lt"/>
              </a:rPr>
              <a:t>in </a:t>
            </a:r>
            <a:r>
              <a:rPr lang="en-US" altLang="zh-HK" sz="2600" dirty="0" smtClean="0">
                <a:latin typeface="+mj-lt"/>
              </a:rPr>
              <a:t>statistics,     economics</a:t>
            </a:r>
            <a:r>
              <a:rPr lang="en-US" altLang="zh-HK" sz="2600" dirty="0">
                <a:latin typeface="+mj-lt"/>
              </a:rPr>
              <a:t>, finance, </a:t>
            </a:r>
            <a:r>
              <a:rPr lang="en-US" altLang="zh-HK" sz="2600" dirty="0" smtClean="0">
                <a:latin typeface="+mj-lt"/>
              </a:rPr>
              <a:t>data analytics, etc</a:t>
            </a:r>
            <a:r>
              <a:rPr lang="en-US" altLang="zh-HK" sz="2600" dirty="0">
                <a:latin typeface="+mj-lt"/>
              </a:rPr>
              <a:t>.</a:t>
            </a:r>
          </a:p>
          <a:p>
            <a:pPr lvl="1" eaLnBrk="1" fontAlgn="auto" hangingPunct="1">
              <a:lnSpc>
                <a:spcPts val="2400"/>
              </a:lnSpc>
              <a:spcBef>
                <a:spcPct val="0"/>
              </a:spcBef>
              <a:spcAft>
                <a:spcPts val="0"/>
              </a:spcAft>
              <a:buFont typeface="Wingdings" panose="05000000000000000000" pitchFamily="2" charset="2"/>
              <a:buChar char="§"/>
              <a:defRPr/>
            </a:pPr>
            <a:r>
              <a:rPr lang="en-US" sz="2000" b="1" dirty="0">
                <a:solidFill>
                  <a:srgbClr val="C00000"/>
                </a:solidFill>
              </a:rPr>
              <a:t>Top graduate schools </a:t>
            </a:r>
            <a:r>
              <a:rPr lang="en-US" sz="2000" dirty="0"/>
              <a:t>will expect to see a lot of mathematics </a:t>
            </a:r>
            <a:r>
              <a:rPr lang="en-US" sz="2000" dirty="0" smtClean="0"/>
              <a:t>and economics courses </a:t>
            </a:r>
            <a:r>
              <a:rPr lang="en-US" sz="2000" dirty="0"/>
              <a:t>on </a:t>
            </a:r>
            <a:r>
              <a:rPr lang="en-US" sz="2000" dirty="0" smtClean="0"/>
              <a:t>the undergraduate transcript.</a:t>
            </a:r>
            <a:endParaRPr lang="en-US" sz="2200" dirty="0">
              <a:latin typeface="+mj-lt"/>
            </a:endParaRPr>
          </a:p>
        </p:txBody>
      </p:sp>
      <p:sp>
        <p:nvSpPr>
          <p:cNvPr id="5" name="Slide Number Placeholder 5"/>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32" indent="-285744" eaLnBrk="0" hangingPunct="0">
              <a:defRPr kumimoji="1">
                <a:solidFill>
                  <a:schemeClr val="tx1"/>
                </a:solidFill>
                <a:latin typeface="Arial" panose="020B0604020202020204" pitchFamily="34" charset="0"/>
                <a:ea typeface="新細明體" panose="02020500000000000000" pitchFamily="18" charset="-120"/>
              </a:defRPr>
            </a:lvl2pPr>
            <a:lvl3pPr marL="1142971" indent="-228594" eaLnBrk="0" hangingPunct="0">
              <a:defRPr kumimoji="1">
                <a:solidFill>
                  <a:schemeClr val="tx1"/>
                </a:solidFill>
                <a:latin typeface="Arial" panose="020B0604020202020204" pitchFamily="34" charset="0"/>
                <a:ea typeface="新細明體" panose="02020500000000000000" pitchFamily="18" charset="-120"/>
              </a:defRPr>
            </a:lvl3pPr>
            <a:lvl4pPr marL="1600160" indent="-228594" eaLnBrk="0" hangingPunct="0">
              <a:defRPr kumimoji="1">
                <a:solidFill>
                  <a:schemeClr val="tx1"/>
                </a:solidFill>
                <a:latin typeface="Arial" panose="020B0604020202020204" pitchFamily="34" charset="0"/>
                <a:ea typeface="新細明體" panose="02020500000000000000" pitchFamily="18" charset="-120"/>
              </a:defRPr>
            </a:lvl4pPr>
            <a:lvl5pPr marL="2057349" indent="-228594" eaLnBrk="0" hangingPunct="0">
              <a:defRPr kumimoji="1">
                <a:solidFill>
                  <a:schemeClr val="tx1"/>
                </a:solidFill>
                <a:latin typeface="Arial" panose="020B0604020202020204" pitchFamily="34" charset="0"/>
                <a:ea typeface="新細明體" panose="02020500000000000000" pitchFamily="18" charset="-120"/>
              </a:defRPr>
            </a:lvl5pPr>
            <a:lvl6pPr marL="2514537" indent="-228594"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726" indent="-228594"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8914" indent="-228594"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103" indent="-228594"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fld id="{C64AF469-735B-42C4-9C77-0AD807F90A83}" type="slidenum">
              <a:rPr kumimoji="0" lang="en-US" altLang="zh-TW" smtClean="0">
                <a:effectLst>
                  <a:outerShdw blurRad="38100" dist="38100" dir="2700000" algn="tl">
                    <a:srgbClr val="000000">
                      <a:alpha val="43137"/>
                    </a:srgbClr>
                  </a:outerShdw>
                </a:effectLst>
              </a:rPr>
              <a:pPr eaLnBrk="1" hangingPunct="1">
                <a:defRPr/>
              </a:pPr>
              <a:t>21</a:t>
            </a:fld>
            <a:endParaRPr kumimoji="0" lang="en-US" altLang="zh-TW" dirty="0" smtClean="0">
              <a:effectLst>
                <a:outerShdw blurRad="38100" dist="38100" dir="2700000" algn="tl">
                  <a:srgbClr val="000000">
                    <a:alpha val="43137"/>
                  </a:srgbClr>
                </a:outerShdw>
              </a:effectLst>
            </a:endParaRPr>
          </a:p>
        </p:txBody>
      </p:sp>
      <p:pic>
        <p:nvPicPr>
          <p:cNvPr id="1026" name="Picture 2" descr="https://bergmath.files.wordpress.com/2015/09/keep-calm-and-study-mathematics-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906" y="5473306"/>
            <a:ext cx="2342893" cy="131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94699"/>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0152" y="4393457"/>
            <a:ext cx="3203848" cy="2328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Arial"/>
              <a:ea typeface="Microsoft JhengHei"/>
              <a:cs typeface="+mn-cs"/>
            </a:endParaRPr>
          </a:p>
        </p:txBody>
      </p:sp>
      <p:sp>
        <p:nvSpPr>
          <p:cNvPr id="2" name="Title 1"/>
          <p:cNvSpPr>
            <a:spLocks noGrp="1"/>
          </p:cNvSpPr>
          <p:nvPr>
            <p:ph type="title"/>
          </p:nvPr>
        </p:nvSpPr>
        <p:spPr>
          <a:xfrm>
            <a:off x="628650" y="-57150"/>
            <a:ext cx="7886700" cy="1325563"/>
          </a:xfrm>
        </p:spPr>
        <p:txBody>
          <a:bodyPr>
            <a:normAutofit/>
          </a:bodyPr>
          <a:lstStyle/>
          <a:p>
            <a:pPr eaLnBrk="1" hangingPunct="1">
              <a:lnSpc>
                <a:spcPct val="100000"/>
              </a:lnSpc>
              <a:defRPr/>
            </a:pPr>
            <a:r>
              <a:rPr lang="en-US" altLang="zh-TW" b="1" dirty="0" smtClean="0">
                <a:solidFill>
                  <a:srgbClr val="FFC000"/>
                </a:solidFill>
                <a:effectLst>
                  <a:outerShdw blurRad="38100" dist="38100" dir="2700000" algn="tl">
                    <a:srgbClr val="000000">
                      <a:alpha val="43137"/>
                    </a:srgbClr>
                  </a:outerShdw>
                </a:effectLst>
                <a:ea typeface="新細明體" panose="02020500000000000000" pitchFamily="18" charset="-120"/>
              </a:rPr>
              <a:t>Curriculum Design</a:t>
            </a:r>
            <a:endParaRPr lang="en-US" altLang="zh-TW" b="1" dirty="0">
              <a:solidFill>
                <a:srgbClr val="FFC000"/>
              </a:solidFill>
              <a:effectLst>
                <a:outerShdw blurRad="38100" dist="38100" dir="2700000" algn="tl">
                  <a:srgbClr val="000000">
                    <a:alpha val="43137"/>
                  </a:srgbClr>
                </a:outerShdw>
              </a:effectLst>
              <a:ea typeface="新細明體" panose="02020500000000000000" pitchFamily="18" charset="-120"/>
            </a:endParaRPr>
          </a:p>
        </p:txBody>
      </p:sp>
      <p:sp>
        <p:nvSpPr>
          <p:cNvPr id="3" name="Content Placeholder 2"/>
          <p:cNvSpPr>
            <a:spLocks noGrp="1"/>
          </p:cNvSpPr>
          <p:nvPr>
            <p:ph idx="1"/>
          </p:nvPr>
        </p:nvSpPr>
        <p:spPr>
          <a:xfrm>
            <a:off x="628650" y="1844824"/>
            <a:ext cx="7992888" cy="5199009"/>
          </a:xfrm>
        </p:spPr>
        <p:txBody>
          <a:bodyPr/>
          <a:lstStyle/>
          <a:p>
            <a:pPr lvl="0">
              <a:buFont typeface="Wingdings" panose="05000000000000000000" pitchFamily="2" charset="2"/>
              <a:buChar char="q"/>
            </a:pPr>
            <a:r>
              <a:rPr lang="en-US" sz="2600" dirty="0" smtClean="0"/>
              <a:t>Basic mathematics </a:t>
            </a:r>
            <a:r>
              <a:rPr lang="en-US" sz="2600" dirty="0"/>
              <a:t>courses in calculus, statistics and linear </a:t>
            </a:r>
            <a:r>
              <a:rPr lang="en-US" sz="2600" dirty="0" smtClean="0"/>
              <a:t>algebra.</a:t>
            </a:r>
            <a:endParaRPr lang="en-GB" sz="2600" dirty="0"/>
          </a:p>
          <a:p>
            <a:pPr lvl="0">
              <a:buFont typeface="Wingdings" panose="05000000000000000000" pitchFamily="2" charset="2"/>
              <a:buChar char="q"/>
            </a:pPr>
            <a:r>
              <a:rPr lang="en-US" sz="2600" dirty="0" smtClean="0"/>
              <a:t>Tailored-made </a:t>
            </a:r>
            <a:r>
              <a:rPr lang="en-US" sz="2600" dirty="0"/>
              <a:t>courses in calculus-based macroeconomics and microeconomics, </a:t>
            </a:r>
            <a:r>
              <a:rPr lang="en-US" sz="2600" dirty="0" smtClean="0"/>
              <a:t>econometrics.</a:t>
            </a:r>
            <a:endParaRPr lang="en-GB" sz="2600" dirty="0"/>
          </a:p>
          <a:p>
            <a:pPr lvl="0">
              <a:buFont typeface="Wingdings" panose="05000000000000000000" pitchFamily="2" charset="2"/>
              <a:buChar char="q"/>
            </a:pPr>
            <a:r>
              <a:rPr lang="en-US" sz="2600" dirty="0" smtClean="0"/>
              <a:t>Business core courses </a:t>
            </a:r>
            <a:r>
              <a:rPr lang="en-US" sz="2600" dirty="0"/>
              <a:t>in </a:t>
            </a:r>
            <a:r>
              <a:rPr lang="en-US" sz="2600" dirty="0" smtClean="0"/>
              <a:t>accounting, finance.</a:t>
            </a:r>
          </a:p>
          <a:p>
            <a:pPr lvl="0">
              <a:buFont typeface="Wingdings" panose="05000000000000000000" pitchFamily="2" charset="2"/>
              <a:buChar char="q"/>
            </a:pPr>
            <a:r>
              <a:rPr lang="en-US" sz="2600" dirty="0" smtClean="0"/>
              <a:t>In-depth ECON electives </a:t>
            </a:r>
            <a:r>
              <a:rPr lang="en-US" sz="2600" dirty="0"/>
              <a:t>in banking, </a:t>
            </a:r>
            <a:r>
              <a:rPr lang="en-US" sz="2600" dirty="0" smtClean="0"/>
              <a:t>investment, </a:t>
            </a:r>
            <a:r>
              <a:rPr lang="en-US" sz="2600" dirty="0"/>
              <a:t>and financial </a:t>
            </a:r>
            <a:r>
              <a:rPr lang="en-US" sz="2600" dirty="0" smtClean="0"/>
              <a:t>systems.</a:t>
            </a:r>
            <a:endParaRPr lang="en-GB" sz="2600" dirty="0"/>
          </a:p>
          <a:p>
            <a:pPr lvl="0">
              <a:buFont typeface="Wingdings" panose="05000000000000000000" pitchFamily="2" charset="2"/>
              <a:buChar char="q"/>
            </a:pPr>
            <a:r>
              <a:rPr lang="en-US" sz="2600" dirty="0"/>
              <a:t>Free-electives to allow flexibility: More in-depth studies in </a:t>
            </a:r>
            <a:r>
              <a:rPr lang="en-US" sz="2600" b="1" dirty="0">
                <a:solidFill>
                  <a:srgbClr val="00B050"/>
                </a:solidFill>
              </a:rPr>
              <a:t>E</a:t>
            </a:r>
            <a:r>
              <a:rPr lang="en-US" sz="2600" b="1" dirty="0" smtClean="0">
                <a:solidFill>
                  <a:srgbClr val="00B050"/>
                </a:solidFill>
              </a:rPr>
              <a:t>conomics, Statistics, Financial </a:t>
            </a:r>
            <a:r>
              <a:rPr lang="en-US" sz="2600" b="1" dirty="0">
                <a:solidFill>
                  <a:srgbClr val="00B050"/>
                </a:solidFill>
              </a:rPr>
              <a:t>M</a:t>
            </a:r>
            <a:r>
              <a:rPr lang="en-US" sz="2600" b="1" dirty="0" smtClean="0">
                <a:solidFill>
                  <a:srgbClr val="00B050"/>
                </a:solidFill>
              </a:rPr>
              <a:t>athematics</a:t>
            </a:r>
            <a:r>
              <a:rPr lang="en-US" sz="2600" dirty="0"/>
              <a:t>, or minor in </a:t>
            </a:r>
            <a:r>
              <a:rPr lang="en-US" sz="2600" b="1" dirty="0">
                <a:solidFill>
                  <a:srgbClr val="00B050"/>
                </a:solidFill>
              </a:rPr>
              <a:t>A</a:t>
            </a:r>
            <a:r>
              <a:rPr lang="en-US" sz="2600" b="1" dirty="0" smtClean="0">
                <a:solidFill>
                  <a:srgbClr val="00B050"/>
                </a:solidFill>
              </a:rPr>
              <a:t>ctuarial </a:t>
            </a:r>
            <a:r>
              <a:rPr lang="en-US" sz="2600" b="1" dirty="0">
                <a:solidFill>
                  <a:srgbClr val="00B050"/>
                </a:solidFill>
              </a:rPr>
              <a:t>S</a:t>
            </a:r>
            <a:r>
              <a:rPr lang="en-US" sz="2600" b="1" dirty="0" smtClean="0">
                <a:solidFill>
                  <a:srgbClr val="00B050"/>
                </a:solidFill>
              </a:rPr>
              <a:t>cience, Big Data Technology.</a:t>
            </a:r>
            <a:endParaRPr lang="en-GB" sz="2600" b="1" dirty="0">
              <a:solidFill>
                <a:srgbClr val="00B050"/>
              </a:solidFill>
            </a:endParaRPr>
          </a:p>
        </p:txBody>
      </p:sp>
      <p:sp>
        <p:nvSpPr>
          <p:cNvPr id="430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32" indent="-285744">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2971" indent="-228594">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160"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349"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537"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726"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8914"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103"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FC8852-C0C9-4324-BA30-F3E6EE216A68}" type="slidenum">
              <a:rPr kumimoji="0" lang="en-US" altLang="zh-TW"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TW"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60067099"/>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Box 59"/>
          <p:cNvSpPr txBox="1">
            <a:spLocks noChangeArrowheads="1"/>
          </p:cNvSpPr>
          <p:nvPr/>
        </p:nvSpPr>
        <p:spPr bwMode="auto">
          <a:xfrm>
            <a:off x="539552" y="116632"/>
            <a:ext cx="8139719" cy="1015663"/>
          </a:xfrm>
          <a:prstGeom prst="rect">
            <a:avLst/>
          </a:prstGeom>
          <a:noFill/>
          <a:ln w="9525">
            <a:noFill/>
            <a:miter lim="800000"/>
            <a:headEnd/>
            <a:tailEnd/>
          </a:ln>
        </p:spPr>
        <p:txBody>
          <a:bodyPr wrap="square">
            <a:spAutoFit/>
          </a:bodyPr>
          <a:lstStyle/>
          <a:p>
            <a:pPr defTabSz="342900" fontAlgn="base">
              <a:spcBef>
                <a:spcPct val="0"/>
              </a:spcBef>
              <a:spcAft>
                <a:spcPct val="0"/>
              </a:spcAft>
              <a:defRPr/>
            </a:pPr>
            <a:r>
              <a:rPr lang="en-US" altLang="zh-TW" sz="4800" b="1" dirty="0">
                <a:solidFill>
                  <a:srgbClr val="FFC000"/>
                </a:solidFill>
                <a:latin typeface="+mj-lt"/>
                <a:ea typeface="新細明體" panose="02020500000000000000" pitchFamily="18" charset="-120"/>
                <a:cs typeface="Arial" pitchFamily="34" charset="0"/>
              </a:rPr>
              <a:t>Normative Study Pathway</a:t>
            </a:r>
          </a:p>
          <a:p>
            <a:pPr defTabSz="342900" fontAlgn="base">
              <a:spcBef>
                <a:spcPct val="0"/>
              </a:spcBef>
              <a:spcAft>
                <a:spcPct val="0"/>
              </a:spcAft>
              <a:defRPr/>
            </a:pPr>
            <a:r>
              <a:rPr lang="en-US" altLang="zh-TW" sz="1200" b="1" dirty="0">
                <a:solidFill>
                  <a:prstClr val="black"/>
                </a:solidFill>
                <a:latin typeface="Arial" pitchFamily="34" charset="0"/>
                <a:ea typeface="新細明體" panose="02020500000000000000" pitchFamily="18" charset="-120"/>
                <a:cs typeface="Arial" pitchFamily="34" charset="0"/>
              </a:rPr>
              <a:t>(</a:t>
            </a:r>
            <a:r>
              <a:rPr lang="en-US" altLang="zh-TW" sz="1200" b="1" dirty="0" smtClean="0">
                <a:solidFill>
                  <a:prstClr val="black"/>
                </a:solidFill>
                <a:latin typeface="Arial" pitchFamily="34" charset="0"/>
                <a:ea typeface="新細明體" panose="02020500000000000000" pitchFamily="18" charset="-120"/>
                <a:cs typeface="Arial" pitchFamily="34" charset="0"/>
              </a:rPr>
              <a:t>2018-19 </a:t>
            </a:r>
            <a:r>
              <a:rPr lang="en-US" altLang="zh-TW" sz="1200" b="1" dirty="0">
                <a:solidFill>
                  <a:prstClr val="black"/>
                </a:solidFill>
                <a:latin typeface="Arial" pitchFamily="34" charset="0"/>
                <a:ea typeface="新細明體" panose="02020500000000000000" pitchFamily="18" charset="-120"/>
                <a:cs typeface="Arial" pitchFamily="34" charset="0"/>
              </a:rPr>
              <a:t>Year 1 Entry; program-based)</a:t>
            </a:r>
          </a:p>
        </p:txBody>
      </p:sp>
      <p:pic>
        <p:nvPicPr>
          <p:cNvPr id="6" name="Picture 5"/>
          <p:cNvPicPr>
            <a:picLocks noChangeAspect="1"/>
          </p:cNvPicPr>
          <p:nvPr/>
        </p:nvPicPr>
        <p:blipFill rotWithShape="1">
          <a:blip r:embed="rId3"/>
          <a:srcRect l="20475" t="11200" r="20464" b="8302"/>
          <a:stretch/>
        </p:blipFill>
        <p:spPr>
          <a:xfrm>
            <a:off x="899592" y="1158348"/>
            <a:ext cx="7344816" cy="5631024"/>
          </a:xfrm>
          <a:prstGeom prst="rect">
            <a:avLst/>
          </a:prstGeom>
        </p:spPr>
      </p:pic>
    </p:spTree>
    <p:extLst>
      <p:ext uri="{BB962C8B-B14F-4D97-AF65-F5344CB8AC3E}">
        <p14:creationId xmlns:p14="http://schemas.microsoft.com/office/powerpoint/2010/main" val="410617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85398" y="4352010"/>
            <a:ext cx="2858603" cy="2101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33390" y="5559429"/>
            <a:ext cx="754063" cy="116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a:spLocks noGrp="1"/>
          </p:cNvSpPr>
          <p:nvPr>
            <p:ph type="title"/>
          </p:nvPr>
        </p:nvSpPr>
        <p:spPr>
          <a:xfrm>
            <a:off x="628650" y="44624"/>
            <a:ext cx="7886700" cy="1325563"/>
          </a:xfrm>
        </p:spPr>
        <p:txBody>
          <a:bodyPr>
            <a:normAutofit/>
          </a:bodyPr>
          <a:lstStyle/>
          <a:p>
            <a:pPr eaLnBrk="1" hangingPunct="1">
              <a:lnSpc>
                <a:spcPts val="4000"/>
              </a:lnSpc>
              <a:defRPr/>
            </a:pPr>
            <a:r>
              <a:rPr lang="en-US" altLang="zh-TW" b="1" dirty="0">
                <a:solidFill>
                  <a:srgbClr val="FFC000"/>
                </a:solidFill>
                <a:effectLst>
                  <a:outerShdw blurRad="38100" dist="38100" dir="2700000" algn="tl">
                    <a:srgbClr val="000000">
                      <a:alpha val="43137"/>
                    </a:srgbClr>
                  </a:outerShdw>
                </a:effectLst>
                <a:ea typeface="新細明體" panose="02020500000000000000" pitchFamily="18" charset="-120"/>
              </a:rPr>
              <a:t>In-depth </a:t>
            </a:r>
            <a:r>
              <a:rPr lang="en-US" altLang="zh-TW" b="1" dirty="0" smtClean="0">
                <a:solidFill>
                  <a:srgbClr val="FFC000"/>
                </a:solidFill>
                <a:effectLst>
                  <a:outerShdw blurRad="38100" dist="38100" dir="2700000" algn="tl">
                    <a:srgbClr val="000000">
                      <a:alpha val="43137"/>
                    </a:srgbClr>
                  </a:outerShdw>
                </a:effectLst>
                <a:ea typeface="新細明體" panose="02020500000000000000" pitchFamily="18" charset="-120"/>
              </a:rPr>
              <a:t>MATH Electives </a:t>
            </a:r>
            <a:r>
              <a:rPr lang="en-US" altLang="zh-TW" b="1" dirty="0">
                <a:solidFill>
                  <a:srgbClr val="FFC000"/>
                </a:solidFill>
                <a:effectLst>
                  <a:outerShdw blurRad="38100" dist="38100" dir="2700000" algn="tl">
                    <a:srgbClr val="000000">
                      <a:alpha val="43137"/>
                    </a:srgbClr>
                  </a:outerShdw>
                </a:effectLst>
                <a:ea typeface="新細明體" panose="02020500000000000000" pitchFamily="18" charset="-120"/>
              </a:rPr>
              <a:t>in </a:t>
            </a:r>
            <a:r>
              <a:rPr lang="en-US" altLang="zh-TW" b="1" dirty="0" smtClean="0">
                <a:solidFill>
                  <a:srgbClr val="FFC000"/>
                </a:solidFill>
                <a:effectLst>
                  <a:outerShdw blurRad="38100" dist="38100" dir="2700000" algn="tl">
                    <a:srgbClr val="000000">
                      <a:alpha val="43137"/>
                    </a:srgbClr>
                  </a:outerShdw>
                </a:effectLst>
                <a:ea typeface="新細明體" panose="02020500000000000000" pitchFamily="18" charset="-120"/>
              </a:rPr>
              <a:t>Financial Mathematics</a:t>
            </a:r>
            <a:endParaRPr lang="en-US" altLang="zh-TW" b="1" dirty="0">
              <a:solidFill>
                <a:srgbClr val="FFC000"/>
              </a:solidFill>
              <a:effectLst>
                <a:outerShdw blurRad="38100" dist="38100" dir="2700000" algn="tl">
                  <a:srgbClr val="000000">
                    <a:alpha val="43137"/>
                  </a:srgbClr>
                </a:outerShdw>
              </a:effectLst>
              <a:ea typeface="新細明體" panose="02020500000000000000" pitchFamily="18" charset="-120"/>
            </a:endParaRPr>
          </a:p>
        </p:txBody>
      </p:sp>
      <p:sp>
        <p:nvSpPr>
          <p:cNvPr id="368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32" indent="-285744">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2971" indent="-228594">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160"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349"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537"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726"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8914"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103"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420E6B9D-CA63-4292-9E6F-2D45EA7CE826}" type="slidenum">
              <a:rPr kumimoji="0" lang="en-US" altLang="zh-TW" sz="1200">
                <a:ea typeface="新細明體" panose="02020500000000000000" pitchFamily="18" charset="-120"/>
              </a:rPr>
              <a:pPr eaLnBrk="1" hangingPunct="1">
                <a:lnSpc>
                  <a:spcPct val="100000"/>
                </a:lnSpc>
                <a:spcBef>
                  <a:spcPct val="0"/>
                </a:spcBef>
                <a:buFontTx/>
                <a:buNone/>
              </a:pPr>
              <a:t>24</a:t>
            </a:fld>
            <a:endParaRPr kumimoji="0" lang="en-US" altLang="zh-TW" sz="1200">
              <a:ea typeface="新細明體" panose="02020500000000000000" pitchFamily="18" charset="-120"/>
            </a:endParaRPr>
          </a:p>
        </p:txBody>
      </p:sp>
      <p:graphicFrame>
        <p:nvGraphicFramePr>
          <p:cNvPr id="36864" name="Diagram 36863"/>
          <p:cNvGraphicFramePr/>
          <p:nvPr>
            <p:extLst>
              <p:ext uri="{D42A27DB-BD31-4B8C-83A1-F6EECF244321}">
                <p14:modId xmlns:p14="http://schemas.microsoft.com/office/powerpoint/2010/main" val="222993774"/>
              </p:ext>
            </p:extLst>
          </p:nvPr>
        </p:nvGraphicFramePr>
        <p:xfrm>
          <a:off x="612649" y="1484784"/>
          <a:ext cx="8423847"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2020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60233" y="4509123"/>
            <a:ext cx="2498563" cy="1885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33390" y="5559429"/>
            <a:ext cx="754063" cy="116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a:spLocks noGrp="1"/>
          </p:cNvSpPr>
          <p:nvPr>
            <p:ph type="title"/>
          </p:nvPr>
        </p:nvSpPr>
        <p:spPr>
          <a:xfrm>
            <a:off x="487727" y="71431"/>
            <a:ext cx="7886700" cy="1325563"/>
          </a:xfrm>
        </p:spPr>
        <p:txBody>
          <a:bodyPr>
            <a:noAutofit/>
          </a:bodyPr>
          <a:lstStyle/>
          <a:p>
            <a:pPr eaLnBrk="1" hangingPunct="1">
              <a:lnSpc>
                <a:spcPts val="4000"/>
              </a:lnSpc>
              <a:defRPr/>
            </a:pPr>
            <a:r>
              <a:rPr lang="en-US" altLang="zh-TW" sz="4400" b="1" dirty="0">
                <a:solidFill>
                  <a:srgbClr val="FFC000"/>
                </a:solidFill>
                <a:effectLst>
                  <a:outerShdw blurRad="38100" dist="38100" dir="2700000" algn="tl">
                    <a:srgbClr val="000000">
                      <a:alpha val="43137"/>
                    </a:srgbClr>
                  </a:outerShdw>
                </a:effectLst>
                <a:ea typeface="新細明體" panose="02020500000000000000" pitchFamily="18" charset="-120"/>
              </a:rPr>
              <a:t>In-depth </a:t>
            </a:r>
            <a:r>
              <a:rPr lang="en-US" altLang="zh-TW" sz="4400" b="1" dirty="0" smtClean="0">
                <a:solidFill>
                  <a:srgbClr val="FFC000"/>
                </a:solidFill>
                <a:effectLst>
                  <a:outerShdw blurRad="38100" dist="38100" dir="2700000" algn="tl">
                    <a:srgbClr val="000000">
                      <a:alpha val="43137"/>
                    </a:srgbClr>
                  </a:outerShdw>
                </a:effectLst>
                <a:ea typeface="新細明體" panose="02020500000000000000" pitchFamily="18" charset="-120"/>
              </a:rPr>
              <a:t>ECON Electives </a:t>
            </a:r>
            <a:r>
              <a:rPr lang="en-US" altLang="zh-TW" sz="4400" b="1" dirty="0">
                <a:solidFill>
                  <a:srgbClr val="FFC000"/>
                </a:solidFill>
                <a:effectLst>
                  <a:outerShdw blurRad="38100" dist="38100" dir="2700000" algn="tl">
                    <a:srgbClr val="000000">
                      <a:alpha val="43137"/>
                    </a:srgbClr>
                  </a:outerShdw>
                </a:effectLst>
                <a:ea typeface="新細明體" panose="02020500000000000000" pitchFamily="18" charset="-120"/>
              </a:rPr>
              <a:t>in </a:t>
            </a:r>
            <a:r>
              <a:rPr lang="en-US" altLang="zh-TW" sz="4400" b="1" dirty="0" smtClean="0">
                <a:solidFill>
                  <a:srgbClr val="FFC000"/>
                </a:solidFill>
                <a:effectLst>
                  <a:outerShdw blurRad="38100" dist="38100" dir="2700000" algn="tl">
                    <a:srgbClr val="000000">
                      <a:alpha val="43137"/>
                    </a:srgbClr>
                  </a:outerShdw>
                </a:effectLst>
                <a:ea typeface="新細明體" panose="02020500000000000000" pitchFamily="18" charset="-120"/>
              </a:rPr>
              <a:t>Banking</a:t>
            </a:r>
            <a:r>
              <a:rPr lang="en-US" altLang="zh-TW" sz="4400" b="1" dirty="0">
                <a:solidFill>
                  <a:srgbClr val="FFC000"/>
                </a:solidFill>
                <a:effectLst>
                  <a:outerShdw blurRad="38100" dist="38100" dir="2700000" algn="tl">
                    <a:srgbClr val="000000">
                      <a:alpha val="43137"/>
                    </a:srgbClr>
                  </a:outerShdw>
                </a:effectLst>
                <a:ea typeface="新細明體" panose="02020500000000000000" pitchFamily="18" charset="-120"/>
              </a:rPr>
              <a:t>, </a:t>
            </a:r>
            <a:r>
              <a:rPr lang="en-US" altLang="zh-TW" sz="4400" b="1" dirty="0" smtClean="0">
                <a:solidFill>
                  <a:srgbClr val="FFC000"/>
                </a:solidFill>
                <a:effectLst>
                  <a:outerShdw blurRad="38100" dist="38100" dir="2700000" algn="tl">
                    <a:srgbClr val="000000">
                      <a:alpha val="43137"/>
                    </a:srgbClr>
                  </a:outerShdw>
                </a:effectLst>
                <a:ea typeface="新細明體" panose="02020500000000000000" pitchFamily="18" charset="-120"/>
              </a:rPr>
              <a:t>Investment &amp; Financial Systems</a:t>
            </a:r>
            <a:endParaRPr lang="en-US" altLang="zh-TW" sz="4400" b="1" dirty="0">
              <a:solidFill>
                <a:srgbClr val="FFC000"/>
              </a:solidFill>
              <a:effectLst>
                <a:outerShdw blurRad="38100" dist="38100" dir="2700000" algn="tl">
                  <a:srgbClr val="000000">
                    <a:alpha val="43137"/>
                  </a:srgbClr>
                </a:outerShdw>
              </a:effectLst>
              <a:ea typeface="新細明體" panose="02020500000000000000" pitchFamily="18" charset="-120"/>
            </a:endParaRPr>
          </a:p>
        </p:txBody>
      </p:sp>
      <p:sp>
        <p:nvSpPr>
          <p:cNvPr id="368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32" indent="-285744">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2971" indent="-228594">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160"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349"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537"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726"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8914"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103"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420E6B9D-CA63-4292-9E6F-2D45EA7CE826}" type="slidenum">
              <a:rPr kumimoji="0" lang="en-US" altLang="zh-TW" sz="1200">
                <a:ea typeface="新細明體" panose="02020500000000000000" pitchFamily="18" charset="-120"/>
              </a:rPr>
              <a:pPr eaLnBrk="1" hangingPunct="1">
                <a:lnSpc>
                  <a:spcPct val="100000"/>
                </a:lnSpc>
                <a:spcBef>
                  <a:spcPct val="0"/>
                </a:spcBef>
                <a:buFontTx/>
                <a:buNone/>
              </a:pPr>
              <a:t>25</a:t>
            </a:fld>
            <a:endParaRPr kumimoji="0" lang="en-US" altLang="zh-TW" sz="1200">
              <a:ea typeface="新細明體" panose="02020500000000000000" pitchFamily="18" charset="-120"/>
            </a:endParaRPr>
          </a:p>
        </p:txBody>
      </p:sp>
      <p:graphicFrame>
        <p:nvGraphicFramePr>
          <p:cNvPr id="36864" name="Diagram 36863"/>
          <p:cNvGraphicFramePr/>
          <p:nvPr>
            <p:extLst>
              <p:ext uri="{D42A27DB-BD31-4B8C-83A1-F6EECF244321}">
                <p14:modId xmlns:p14="http://schemas.microsoft.com/office/powerpoint/2010/main" val="1732611024"/>
              </p:ext>
            </p:extLst>
          </p:nvPr>
        </p:nvGraphicFramePr>
        <p:xfrm>
          <a:off x="408378" y="1492149"/>
          <a:ext cx="8568952" cy="5303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1390634"/>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1325563"/>
          </a:xfrm>
        </p:spPr>
        <p:txBody>
          <a:bodyPr>
            <a:normAutofit/>
          </a:bodyPr>
          <a:lstStyle/>
          <a:p>
            <a:r>
              <a:rPr lang="en-US" altLang="zh-TW" b="1" dirty="0">
                <a:solidFill>
                  <a:srgbClr val="FFC000"/>
                </a:solidFill>
              </a:rPr>
              <a:t>What Our </a:t>
            </a:r>
            <a:r>
              <a:rPr lang="en-US" altLang="zh-TW" b="1" dirty="0" smtClean="0">
                <a:solidFill>
                  <a:srgbClr val="FFC000"/>
                </a:solidFill>
              </a:rPr>
              <a:t>Students </a:t>
            </a:r>
            <a:r>
              <a:rPr lang="en-US" altLang="zh-TW" b="1" dirty="0">
                <a:solidFill>
                  <a:srgbClr val="FFC000"/>
                </a:solidFill>
              </a:rPr>
              <a:t>Say</a:t>
            </a:r>
            <a:endParaRPr lang="en-US"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26</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1203730095"/>
              </p:ext>
            </p:extLst>
          </p:nvPr>
        </p:nvGraphicFramePr>
        <p:xfrm>
          <a:off x="457200" y="1772816"/>
          <a:ext cx="8382000" cy="4110990"/>
        </p:xfrm>
        <a:graphic>
          <a:graphicData uri="http://schemas.openxmlformats.org/drawingml/2006/table">
            <a:tbl>
              <a:tblPr firstRow="1" bandRow="1">
                <a:tableStyleId>{3B4B98B0-60AC-42C2-AFA5-B58CD77FA1E5}</a:tableStyleId>
              </a:tblPr>
              <a:tblGrid>
                <a:gridCol w="8382000">
                  <a:extLst>
                    <a:ext uri="{9D8B030D-6E8A-4147-A177-3AD203B41FA5}">
                      <a16:colId xmlns:a16="http://schemas.microsoft.com/office/drawing/2014/main" xmlns="" val="762776225"/>
                    </a:ext>
                  </a:extLst>
                </a:gridCol>
              </a:tblGrid>
              <a:tr h="4110990">
                <a:tc>
                  <a:txBody>
                    <a:bodyPr/>
                    <a:lstStyle/>
                    <a:p>
                      <a:pPr>
                        <a:lnSpc>
                          <a:spcPct val="150000"/>
                        </a:lnSpc>
                      </a:pPr>
                      <a:r>
                        <a:rPr lang="en-GB" sz="1800" dirty="0" smtClean="0">
                          <a:effectLst>
                            <a:outerShdw blurRad="38100" dist="38100" dir="2700000" algn="tl">
                              <a:srgbClr val="000000">
                                <a:alpha val="43137"/>
                              </a:srgbClr>
                            </a:outerShdw>
                          </a:effectLst>
                        </a:rPr>
                        <a:t>Siqi LI (Year</a:t>
                      </a:r>
                      <a:r>
                        <a:rPr lang="en-GB" sz="1800" baseline="0" dirty="0" smtClean="0">
                          <a:effectLst>
                            <a:outerShdw blurRad="38100" dist="38100" dir="2700000" algn="tl">
                              <a:srgbClr val="000000">
                                <a:alpha val="43137"/>
                              </a:srgbClr>
                            </a:outerShdw>
                          </a:effectLst>
                        </a:rPr>
                        <a:t> 4</a:t>
                      </a:r>
                      <a:r>
                        <a:rPr lang="en-GB" sz="1800" dirty="0" smtClean="0">
                          <a:effectLst>
                            <a:outerShdw blurRad="38100" dist="38100" dir="2700000" algn="tl">
                              <a:srgbClr val="000000">
                                <a:alpha val="43137"/>
                              </a:srgbClr>
                            </a:outerShdw>
                          </a:effectLst>
                        </a:rPr>
                        <a:t>)</a:t>
                      </a:r>
                    </a:p>
                    <a:p>
                      <a:pPr>
                        <a:lnSpc>
                          <a:spcPct val="150000"/>
                        </a:lnSpc>
                      </a:pPr>
                      <a:endParaRPr lang="en-GB" sz="1050" dirty="0" smtClean="0">
                        <a:effectLst>
                          <a:outerShdw blurRad="38100" dist="38100" dir="2700000" algn="tl">
                            <a:srgbClr val="000000">
                              <a:alpha val="43137"/>
                            </a:srgbClr>
                          </a:outerShdw>
                        </a:effectLst>
                      </a:endParaRPr>
                    </a:p>
                    <a:p>
                      <a:pPr algn="just"/>
                      <a:r>
                        <a:rPr lang="en-US" sz="1350" kern="1200" dirty="0" smtClean="0">
                          <a:solidFill>
                            <a:srgbClr val="0000FF"/>
                          </a:solidFill>
                          <a:effectLst/>
                        </a:rPr>
                        <a:t>With both quantitative and analytical skills as well as business background, my Mathematics and Economics major equips me well for further postgraduate study. </a:t>
                      </a:r>
                    </a:p>
                    <a:p>
                      <a:pPr algn="just"/>
                      <a:endParaRPr lang="en-US" sz="1350" kern="1200" dirty="0" smtClean="0">
                        <a:solidFill>
                          <a:srgbClr val="0000FF"/>
                        </a:solidFill>
                        <a:effectLst/>
                      </a:endParaRPr>
                    </a:p>
                    <a:p>
                      <a:pPr algn="just"/>
                      <a:r>
                        <a:rPr lang="en-US" sz="1350" kern="1200" dirty="0" smtClean="0">
                          <a:effectLst/>
                        </a:rPr>
                        <a:t>There are numerous activities such as CEOs talks, career advising and trainings from both School of Science and School of Business. I participated in the </a:t>
                      </a:r>
                      <a:r>
                        <a:rPr lang="en-US" sz="1350" kern="1200" dirty="0" err="1" smtClean="0">
                          <a:effectLst/>
                        </a:rPr>
                        <a:t>MenTernship</a:t>
                      </a:r>
                      <a:r>
                        <a:rPr lang="en-US" sz="1350" kern="1200" dirty="0" smtClean="0">
                          <a:effectLst/>
                        </a:rPr>
                        <a:t> and </a:t>
                      </a:r>
                      <a:r>
                        <a:rPr lang="en-US" sz="1350" kern="1200" dirty="0" err="1" smtClean="0">
                          <a:effectLst/>
                        </a:rPr>
                        <a:t>HeadStart</a:t>
                      </a:r>
                      <a:r>
                        <a:rPr lang="en-US" sz="1350" kern="1200" dirty="0" smtClean="0">
                          <a:effectLst/>
                        </a:rPr>
                        <a:t> Program and was eventually given an </a:t>
                      </a:r>
                      <a:r>
                        <a:rPr lang="en-US" sz="1350" kern="1200" dirty="0" smtClean="0">
                          <a:solidFill>
                            <a:srgbClr val="0000FF"/>
                          </a:solidFill>
                          <a:effectLst/>
                        </a:rPr>
                        <a:t>Internship in Shanghai </a:t>
                      </a:r>
                      <a:r>
                        <a:rPr lang="en-US" sz="1350" kern="1200" dirty="0" smtClean="0">
                          <a:effectLst/>
                        </a:rPr>
                        <a:t>last summer. </a:t>
                      </a:r>
                    </a:p>
                    <a:p>
                      <a:pPr algn="just"/>
                      <a:endParaRPr lang="en-US" sz="1350" kern="1200" dirty="0" smtClean="0">
                        <a:effectLst/>
                      </a:endParaRPr>
                    </a:p>
                    <a:p>
                      <a:pPr algn="just"/>
                      <a:r>
                        <a:rPr lang="en-US" sz="1350" kern="1200" dirty="0" smtClean="0">
                          <a:effectLst/>
                        </a:rPr>
                        <a:t>Moreover, the School of Science offers plenty of enrichment opportunities. I get more familiarized with the actual world and my passion for conducting further research on development economics is aroused through joining the SCI/NUCLEUS Social Service Team. </a:t>
                      </a:r>
                    </a:p>
                    <a:p>
                      <a:pPr algn="just"/>
                      <a:endParaRPr lang="en-US" sz="1350" kern="1200" dirty="0" smtClean="0">
                        <a:effectLst/>
                      </a:endParaRPr>
                    </a:p>
                    <a:p>
                      <a:pPr algn="just"/>
                      <a:r>
                        <a:rPr lang="en-US" sz="1350" kern="1200" dirty="0" smtClean="0">
                          <a:effectLst/>
                        </a:rPr>
                        <a:t>Last year, I was offered </a:t>
                      </a:r>
                      <a:r>
                        <a:rPr lang="en-US" sz="1350" kern="1200" dirty="0" smtClean="0">
                          <a:solidFill>
                            <a:srgbClr val="0000FF"/>
                          </a:solidFill>
                          <a:effectLst/>
                        </a:rPr>
                        <a:t>an Exchange Program at University of California, Berkeley </a:t>
                      </a:r>
                      <a:r>
                        <a:rPr lang="en-US" sz="1350" kern="1200" dirty="0" smtClean="0">
                          <a:effectLst/>
                        </a:rPr>
                        <a:t>and it allowed me to exchange ideas with top scholars and students. It was amazing! </a:t>
                      </a:r>
                      <a:endParaRPr lang="en-US" sz="135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691058297"/>
                  </a:ext>
                </a:extLst>
              </a:tr>
            </a:tbl>
          </a:graphicData>
        </a:graphic>
      </p:graphicFrame>
    </p:spTree>
    <p:extLst>
      <p:ext uri="{BB962C8B-B14F-4D97-AF65-F5344CB8AC3E}">
        <p14:creationId xmlns:p14="http://schemas.microsoft.com/office/powerpoint/2010/main" val="700992664"/>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1325563"/>
          </a:xfrm>
        </p:spPr>
        <p:txBody>
          <a:bodyPr>
            <a:normAutofit/>
          </a:bodyPr>
          <a:lstStyle/>
          <a:p>
            <a:r>
              <a:rPr lang="en-US" altLang="zh-TW" b="1" dirty="0">
                <a:solidFill>
                  <a:srgbClr val="FFC000"/>
                </a:solidFill>
              </a:rPr>
              <a:t>What Our </a:t>
            </a:r>
            <a:r>
              <a:rPr lang="en-US" altLang="zh-TW" b="1" dirty="0" smtClean="0">
                <a:solidFill>
                  <a:srgbClr val="FFC000"/>
                </a:solidFill>
              </a:rPr>
              <a:t>Students </a:t>
            </a:r>
            <a:r>
              <a:rPr lang="en-US" altLang="zh-TW" b="1" dirty="0">
                <a:solidFill>
                  <a:srgbClr val="FFC000"/>
                </a:solidFill>
              </a:rPr>
              <a:t>Say</a:t>
            </a:r>
            <a:endParaRPr lang="en-US"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27</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3533291955"/>
              </p:ext>
            </p:extLst>
          </p:nvPr>
        </p:nvGraphicFramePr>
        <p:xfrm>
          <a:off x="465797" y="1772816"/>
          <a:ext cx="8382000" cy="3211830"/>
        </p:xfrm>
        <a:graphic>
          <a:graphicData uri="http://schemas.openxmlformats.org/drawingml/2006/table">
            <a:tbl>
              <a:tblPr firstRow="1" bandRow="1">
                <a:tableStyleId>{3B4B98B0-60AC-42C2-AFA5-B58CD77FA1E5}</a:tableStyleId>
              </a:tblPr>
              <a:tblGrid>
                <a:gridCol w="8382000">
                  <a:extLst>
                    <a:ext uri="{9D8B030D-6E8A-4147-A177-3AD203B41FA5}">
                      <a16:colId xmlns:a16="http://schemas.microsoft.com/office/drawing/2014/main" xmlns="" val="762776225"/>
                    </a:ext>
                  </a:extLst>
                </a:gridCol>
              </a:tblGrid>
              <a:tr h="1562479">
                <a:tc>
                  <a:txBody>
                    <a:bodyPr/>
                    <a:lstStyle/>
                    <a:p>
                      <a:pPr marL="0" marR="0" indent="0" algn="l" defTabSz="914377" rtl="0" eaLnBrk="1" fontAlgn="auto" latinLnBrk="0" hangingPunct="1">
                        <a:lnSpc>
                          <a:spcPct val="150000"/>
                        </a:lnSpc>
                        <a:spcBef>
                          <a:spcPts val="0"/>
                        </a:spcBef>
                        <a:spcAft>
                          <a:spcPts val="0"/>
                        </a:spcAft>
                        <a:buClrTx/>
                        <a:buSzTx/>
                        <a:buFontTx/>
                        <a:buNone/>
                        <a:tabLst/>
                        <a:defRPr/>
                      </a:pPr>
                      <a:r>
                        <a:rPr lang="en-GB" sz="1800" dirty="0" smtClean="0">
                          <a:effectLst>
                            <a:outerShdw blurRad="38100" dist="38100" dir="2700000" algn="tl">
                              <a:srgbClr val="000000">
                                <a:alpha val="43137"/>
                              </a:srgbClr>
                            </a:outerShdw>
                          </a:effectLst>
                        </a:rPr>
                        <a:t>Feiting XU (Year</a:t>
                      </a:r>
                      <a:r>
                        <a:rPr lang="en-GB" sz="1800" baseline="0" dirty="0" smtClean="0">
                          <a:effectLst>
                            <a:outerShdw blurRad="38100" dist="38100" dir="2700000" algn="tl">
                              <a:srgbClr val="000000">
                                <a:alpha val="43137"/>
                              </a:srgbClr>
                            </a:outerShdw>
                          </a:effectLst>
                        </a:rPr>
                        <a:t> 4</a:t>
                      </a:r>
                      <a:r>
                        <a:rPr lang="en-GB" sz="1800" dirty="0" smtClean="0">
                          <a:effectLst>
                            <a:outerShdw blurRad="38100" dist="38100" dir="2700000" algn="tl">
                              <a:srgbClr val="000000">
                                <a:alpha val="43137"/>
                              </a:srgbClr>
                            </a:outerShdw>
                          </a:effectLst>
                        </a:rPr>
                        <a:t>)</a:t>
                      </a:r>
                    </a:p>
                    <a:p>
                      <a:pPr marL="0" marR="0" indent="0" algn="l" defTabSz="914377" rtl="0" eaLnBrk="1" fontAlgn="auto" latinLnBrk="0" hangingPunct="1">
                        <a:lnSpc>
                          <a:spcPct val="150000"/>
                        </a:lnSpc>
                        <a:spcBef>
                          <a:spcPts val="0"/>
                        </a:spcBef>
                        <a:spcAft>
                          <a:spcPts val="0"/>
                        </a:spcAft>
                        <a:buClrTx/>
                        <a:buSzTx/>
                        <a:buFontTx/>
                        <a:buNone/>
                        <a:tabLst/>
                        <a:defRPr/>
                      </a:pPr>
                      <a:endParaRPr lang="en-GB" sz="1050" dirty="0" smtClean="0">
                        <a:effectLst>
                          <a:outerShdw blurRad="38100" dist="38100" dir="2700000" algn="tl">
                            <a:srgbClr val="000000">
                              <a:alpha val="43137"/>
                            </a:srgbClr>
                          </a:outerShdw>
                        </a:effectLst>
                      </a:endParaRPr>
                    </a:p>
                    <a:p>
                      <a:pPr algn="just"/>
                      <a:r>
                        <a:rPr lang="en-US" sz="1350" kern="1200" dirty="0" smtClean="0">
                          <a:effectLst/>
                        </a:rPr>
                        <a:t>Mathematics and Economics are more closely related than we could imagine. The MAEC major </a:t>
                      </a:r>
                      <a:r>
                        <a:rPr lang="en-US" sz="1350" kern="1200" dirty="0" smtClean="0">
                          <a:solidFill>
                            <a:srgbClr val="0000FF"/>
                          </a:solidFill>
                          <a:effectLst/>
                        </a:rPr>
                        <a:t>guides us to utilize the rigorous and logical thinking in mathematics to analyze the practical problems in economic sense. </a:t>
                      </a:r>
                    </a:p>
                    <a:p>
                      <a:pPr algn="just"/>
                      <a:endParaRPr lang="en-US" sz="1350" kern="1200" dirty="0" smtClean="0">
                        <a:effectLst/>
                      </a:endParaRPr>
                    </a:p>
                    <a:p>
                      <a:pPr algn="just"/>
                      <a:r>
                        <a:rPr lang="en-US" sz="1350" kern="1200" dirty="0" smtClean="0">
                          <a:effectLst/>
                        </a:rPr>
                        <a:t>The School of Science also provides a </a:t>
                      </a:r>
                      <a:r>
                        <a:rPr lang="en-US" sz="1350" kern="1200" dirty="0" smtClean="0">
                          <a:solidFill>
                            <a:srgbClr val="0000FF"/>
                          </a:solidFill>
                          <a:effectLst/>
                        </a:rPr>
                        <a:t>tremendous amount of support besides academic advising</a:t>
                      </a:r>
                      <a:r>
                        <a:rPr lang="en-US" sz="1350" kern="1200" dirty="0" smtClean="0">
                          <a:effectLst/>
                        </a:rPr>
                        <a:t>. I explore my career path by attending career training workshops, alumni sharing and academic seminars. </a:t>
                      </a:r>
                    </a:p>
                    <a:p>
                      <a:pPr algn="just"/>
                      <a:endParaRPr lang="en-US" sz="1350" kern="1200" dirty="0" smtClean="0">
                        <a:effectLst/>
                      </a:endParaRPr>
                    </a:p>
                    <a:p>
                      <a:pPr algn="just"/>
                      <a:r>
                        <a:rPr lang="en-US" sz="1350" kern="1200" dirty="0" smtClean="0">
                          <a:effectLst/>
                        </a:rPr>
                        <a:t>I also have got the </a:t>
                      </a:r>
                      <a:r>
                        <a:rPr lang="en-US" sz="1350" kern="1200" dirty="0" smtClean="0">
                          <a:solidFill>
                            <a:srgbClr val="0000FF"/>
                          </a:solidFill>
                          <a:effectLst/>
                        </a:rPr>
                        <a:t>chance to study in Stanford University and Columbia University in United States</a:t>
                      </a:r>
                      <a:r>
                        <a:rPr lang="en-US" sz="1350" kern="1200" dirty="0" smtClean="0">
                          <a:effectLst/>
                        </a:rPr>
                        <a:t>, which I never expected before I joined HKUST. The exchange experiences are inspiring, and I became more mature and independent.</a:t>
                      </a:r>
                    </a:p>
                    <a:p>
                      <a:pPr algn="just"/>
                      <a:endParaRPr lang="en-US" sz="1350" kern="1200" dirty="0" smtClean="0">
                        <a:effectLst/>
                      </a:endParaRPr>
                    </a:p>
                    <a:p>
                      <a:pPr algn="just"/>
                      <a:r>
                        <a:rPr lang="en-US" sz="1350" kern="1200" dirty="0" smtClean="0">
                          <a:effectLst/>
                        </a:rPr>
                        <a:t>To sum up, it is a wonderful experience studying MAEC in HKUST. You would get unforgettable memory here, like me!</a:t>
                      </a:r>
                      <a:endParaRPr lang="en-US" sz="135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88659888"/>
                  </a:ext>
                </a:extLst>
              </a:tr>
            </a:tbl>
          </a:graphicData>
        </a:graphic>
      </p:graphicFrame>
    </p:spTree>
    <p:extLst>
      <p:ext uri="{BB962C8B-B14F-4D97-AF65-F5344CB8AC3E}">
        <p14:creationId xmlns:p14="http://schemas.microsoft.com/office/powerpoint/2010/main" val="1900530836"/>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1325563"/>
          </a:xfrm>
        </p:spPr>
        <p:txBody>
          <a:bodyPr>
            <a:normAutofit/>
          </a:bodyPr>
          <a:lstStyle/>
          <a:p>
            <a:r>
              <a:rPr lang="en-US" altLang="zh-TW" b="1" dirty="0">
                <a:solidFill>
                  <a:srgbClr val="FFC000"/>
                </a:solidFill>
              </a:rPr>
              <a:t>What Our </a:t>
            </a:r>
            <a:r>
              <a:rPr lang="en-US" altLang="zh-TW" b="1" dirty="0" smtClean="0">
                <a:solidFill>
                  <a:srgbClr val="FFC000"/>
                </a:solidFill>
              </a:rPr>
              <a:t>Students </a:t>
            </a:r>
            <a:r>
              <a:rPr lang="en-US" altLang="zh-TW" b="1" dirty="0">
                <a:solidFill>
                  <a:srgbClr val="FFC000"/>
                </a:solidFill>
              </a:rPr>
              <a:t>Say</a:t>
            </a:r>
            <a:endParaRPr lang="en-US"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28</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580839349"/>
              </p:ext>
            </p:extLst>
          </p:nvPr>
        </p:nvGraphicFramePr>
        <p:xfrm>
          <a:off x="457200" y="1772816"/>
          <a:ext cx="8382000" cy="3840480"/>
        </p:xfrm>
        <a:graphic>
          <a:graphicData uri="http://schemas.openxmlformats.org/drawingml/2006/table">
            <a:tbl>
              <a:tblPr firstRow="1" bandRow="1">
                <a:tableStyleId>{3B4B98B0-60AC-42C2-AFA5-B58CD77FA1E5}</a:tableStyleId>
              </a:tblPr>
              <a:tblGrid>
                <a:gridCol w="8382000">
                  <a:extLst>
                    <a:ext uri="{9D8B030D-6E8A-4147-A177-3AD203B41FA5}">
                      <a16:colId xmlns:a16="http://schemas.microsoft.com/office/drawing/2014/main" xmlns="" val="762776225"/>
                    </a:ext>
                  </a:extLst>
                </a:gridCol>
              </a:tblGrid>
              <a:tr h="2819400">
                <a:tc>
                  <a:txBody>
                    <a:bodyPr/>
                    <a:lstStyle/>
                    <a:p>
                      <a:pPr marL="0" marR="0" indent="0" algn="just" defTabSz="914377" rtl="0" eaLnBrk="1" fontAlgn="auto" latinLnBrk="0" hangingPunct="1">
                        <a:lnSpc>
                          <a:spcPct val="100000"/>
                        </a:lnSpc>
                        <a:spcBef>
                          <a:spcPts val="0"/>
                        </a:spcBef>
                        <a:spcAft>
                          <a:spcPts val="0"/>
                        </a:spcAft>
                        <a:buClrTx/>
                        <a:buSzTx/>
                        <a:buFontTx/>
                        <a:buNone/>
                        <a:tabLst/>
                        <a:defRPr/>
                      </a:pPr>
                      <a:r>
                        <a:rPr lang="en-GB" sz="1800" dirty="0" smtClean="0">
                          <a:effectLst>
                            <a:outerShdw blurRad="38100" dist="38100" dir="2700000" algn="tl">
                              <a:srgbClr val="000000">
                                <a:alpha val="43137"/>
                              </a:srgbClr>
                            </a:outerShdw>
                          </a:effectLst>
                        </a:rPr>
                        <a:t>Qinwen ZHAI (Year</a:t>
                      </a:r>
                      <a:r>
                        <a:rPr lang="en-GB" sz="1800" baseline="0" dirty="0" smtClean="0">
                          <a:effectLst>
                            <a:outerShdw blurRad="38100" dist="38100" dir="2700000" algn="tl">
                              <a:srgbClr val="000000">
                                <a:alpha val="43137"/>
                              </a:srgbClr>
                            </a:outerShdw>
                          </a:effectLst>
                        </a:rPr>
                        <a:t> 4</a:t>
                      </a:r>
                      <a:r>
                        <a:rPr lang="en-GB" sz="1800" dirty="0" smtClean="0">
                          <a:effectLst>
                            <a:outerShdw blurRad="38100" dist="38100" dir="2700000" algn="tl">
                              <a:srgbClr val="000000">
                                <a:alpha val="43137"/>
                              </a:srgbClr>
                            </a:outerShdw>
                          </a:effectLst>
                        </a:rPr>
                        <a:t>)</a:t>
                      </a:r>
                    </a:p>
                    <a:p>
                      <a:pPr marL="0" marR="0" indent="0" algn="just" defTabSz="914377" rtl="0" eaLnBrk="1" fontAlgn="auto" latinLnBrk="0" hangingPunct="1">
                        <a:lnSpc>
                          <a:spcPct val="100000"/>
                        </a:lnSpc>
                        <a:spcBef>
                          <a:spcPts val="0"/>
                        </a:spcBef>
                        <a:spcAft>
                          <a:spcPts val="0"/>
                        </a:spcAft>
                        <a:buClrTx/>
                        <a:buSzTx/>
                        <a:buFontTx/>
                        <a:buNone/>
                        <a:tabLst/>
                        <a:defRPr/>
                      </a:pPr>
                      <a:endParaRPr lang="en-GB" sz="1200" dirty="0" smtClean="0">
                        <a:effectLst>
                          <a:outerShdw blurRad="38100" dist="38100" dir="2700000" algn="tl">
                            <a:srgbClr val="000000">
                              <a:alpha val="43137"/>
                            </a:srgbClr>
                          </a:outerShdw>
                        </a:effectLst>
                      </a:endParaRPr>
                    </a:p>
                    <a:p>
                      <a:pPr marL="0" marR="0" indent="0" algn="just" defTabSz="914377" rtl="0" eaLnBrk="1" fontAlgn="auto" latinLnBrk="0" hangingPunct="1">
                        <a:lnSpc>
                          <a:spcPct val="100000"/>
                        </a:lnSpc>
                        <a:spcBef>
                          <a:spcPts val="0"/>
                        </a:spcBef>
                        <a:spcAft>
                          <a:spcPts val="0"/>
                        </a:spcAft>
                        <a:buClrTx/>
                        <a:buSzTx/>
                        <a:buFontTx/>
                        <a:buNone/>
                        <a:tabLst/>
                        <a:defRPr/>
                      </a:pPr>
                      <a:r>
                        <a:rPr lang="en-GB" sz="1350" kern="1200" dirty="0" smtClean="0">
                          <a:effectLst/>
                        </a:rPr>
                        <a:t>If you are interested in </a:t>
                      </a:r>
                      <a:r>
                        <a:rPr lang="en-GB" sz="1350" kern="1200" dirty="0" smtClean="0">
                          <a:solidFill>
                            <a:srgbClr val="0070C0"/>
                          </a:solidFill>
                          <a:effectLst/>
                        </a:rPr>
                        <a:t>theoretical economics and want to have a solid training in mathematics</a:t>
                      </a:r>
                      <a:r>
                        <a:rPr lang="en-GB" sz="1350" kern="1200" dirty="0" smtClean="0">
                          <a:effectLst/>
                        </a:rPr>
                        <a:t>, then MAEC is definitely your best choice! </a:t>
                      </a:r>
                    </a:p>
                    <a:p>
                      <a:pPr marL="0" marR="0" indent="0" algn="just" defTabSz="914377" rtl="0" eaLnBrk="1" fontAlgn="auto" latinLnBrk="0" hangingPunct="1">
                        <a:lnSpc>
                          <a:spcPct val="100000"/>
                        </a:lnSpc>
                        <a:spcBef>
                          <a:spcPts val="0"/>
                        </a:spcBef>
                        <a:spcAft>
                          <a:spcPts val="0"/>
                        </a:spcAft>
                        <a:buClrTx/>
                        <a:buSzTx/>
                        <a:buFontTx/>
                        <a:buNone/>
                        <a:tabLst/>
                        <a:defRPr/>
                      </a:pPr>
                      <a:endParaRPr lang="en-GB" sz="1350" kern="1200" dirty="0" smtClean="0">
                        <a:effectLst/>
                      </a:endParaRPr>
                    </a:p>
                    <a:p>
                      <a:pPr marL="0" marR="0" indent="0" algn="just" defTabSz="914377" rtl="0" eaLnBrk="1" fontAlgn="auto" latinLnBrk="0" hangingPunct="1">
                        <a:lnSpc>
                          <a:spcPct val="100000"/>
                        </a:lnSpc>
                        <a:spcBef>
                          <a:spcPts val="0"/>
                        </a:spcBef>
                        <a:spcAft>
                          <a:spcPts val="0"/>
                        </a:spcAft>
                        <a:buClrTx/>
                        <a:buSzTx/>
                        <a:buFontTx/>
                        <a:buNone/>
                        <a:tabLst/>
                        <a:defRPr/>
                      </a:pPr>
                      <a:r>
                        <a:rPr lang="en-GB" sz="1350" kern="1200" dirty="0" smtClean="0">
                          <a:effectLst/>
                        </a:rPr>
                        <a:t>If your career goal is to get a job in the finance industry, MAEC also </a:t>
                      </a:r>
                      <a:r>
                        <a:rPr lang="en-GB" sz="1350" kern="1200" dirty="0" smtClean="0">
                          <a:solidFill>
                            <a:srgbClr val="0000FF"/>
                          </a:solidFill>
                          <a:effectLst/>
                        </a:rPr>
                        <a:t>offers you plenty of opportunities obtaining hands-on experience of finance jobs</a:t>
                      </a:r>
                      <a:r>
                        <a:rPr lang="en-GB" sz="1350" kern="1200" dirty="0" smtClean="0">
                          <a:effectLst/>
                        </a:rPr>
                        <a:t>. </a:t>
                      </a:r>
                    </a:p>
                    <a:p>
                      <a:pPr marL="0" marR="0" indent="0" algn="just" defTabSz="914377" rtl="0" eaLnBrk="1" fontAlgn="auto" latinLnBrk="0" hangingPunct="1">
                        <a:lnSpc>
                          <a:spcPct val="100000"/>
                        </a:lnSpc>
                        <a:spcBef>
                          <a:spcPts val="0"/>
                        </a:spcBef>
                        <a:spcAft>
                          <a:spcPts val="0"/>
                        </a:spcAft>
                        <a:buClrTx/>
                        <a:buSzTx/>
                        <a:buFontTx/>
                        <a:buNone/>
                        <a:tabLst/>
                        <a:defRPr/>
                      </a:pPr>
                      <a:endParaRPr lang="en-GB" sz="1350" kern="1200" dirty="0" smtClean="0">
                        <a:effectLst/>
                      </a:endParaRPr>
                    </a:p>
                    <a:p>
                      <a:pPr marL="0" marR="0" indent="0" algn="just" defTabSz="914377" rtl="0" eaLnBrk="1" fontAlgn="auto" latinLnBrk="0" hangingPunct="1">
                        <a:lnSpc>
                          <a:spcPct val="100000"/>
                        </a:lnSpc>
                        <a:spcBef>
                          <a:spcPts val="0"/>
                        </a:spcBef>
                        <a:spcAft>
                          <a:spcPts val="0"/>
                        </a:spcAft>
                        <a:buClrTx/>
                        <a:buSzTx/>
                        <a:buFontTx/>
                        <a:buNone/>
                        <a:tabLst/>
                        <a:defRPr/>
                      </a:pPr>
                      <a:r>
                        <a:rPr lang="en-GB" sz="1350" kern="1200" dirty="0" smtClean="0">
                          <a:effectLst/>
                        </a:rPr>
                        <a:t>For example, I am lucky to </a:t>
                      </a:r>
                      <a:r>
                        <a:rPr lang="en-GB" sz="1350" kern="1200" dirty="0" smtClean="0">
                          <a:solidFill>
                            <a:srgbClr val="0000FF"/>
                          </a:solidFill>
                          <a:effectLst/>
                        </a:rPr>
                        <a:t>get a precious opportunity to work in Silicon Valley during my 2</a:t>
                      </a:r>
                      <a:r>
                        <a:rPr lang="en-GB" sz="1350" kern="1200" baseline="30000" dirty="0" smtClean="0">
                          <a:solidFill>
                            <a:srgbClr val="0000FF"/>
                          </a:solidFill>
                          <a:effectLst/>
                        </a:rPr>
                        <a:t>nd</a:t>
                      </a:r>
                      <a:r>
                        <a:rPr lang="en-GB" sz="1350" kern="1200" dirty="0" smtClean="0">
                          <a:solidFill>
                            <a:srgbClr val="0000FF"/>
                          </a:solidFill>
                          <a:effectLst/>
                        </a:rPr>
                        <a:t> year summer break</a:t>
                      </a:r>
                      <a:r>
                        <a:rPr lang="en-GB" sz="1350" kern="1200" dirty="0" smtClean="0">
                          <a:effectLst/>
                        </a:rPr>
                        <a:t>. That summer became a milestone for me, opened my horizons and let me connect with a lot of brilliant people in the US. </a:t>
                      </a:r>
                    </a:p>
                    <a:p>
                      <a:pPr marL="0" marR="0" indent="0" algn="just" defTabSz="914377" rtl="0" eaLnBrk="1" fontAlgn="auto" latinLnBrk="0" hangingPunct="1">
                        <a:lnSpc>
                          <a:spcPct val="100000"/>
                        </a:lnSpc>
                        <a:spcBef>
                          <a:spcPts val="0"/>
                        </a:spcBef>
                        <a:spcAft>
                          <a:spcPts val="0"/>
                        </a:spcAft>
                        <a:buClrTx/>
                        <a:buSzTx/>
                        <a:buFontTx/>
                        <a:buNone/>
                        <a:tabLst/>
                        <a:defRPr/>
                      </a:pPr>
                      <a:endParaRPr lang="en-GB" sz="1350" kern="1200" dirty="0" smtClean="0">
                        <a:effectLst/>
                      </a:endParaRPr>
                    </a:p>
                    <a:p>
                      <a:pPr marL="0" marR="0" indent="0" algn="just" defTabSz="914377" rtl="0" eaLnBrk="1" fontAlgn="auto" latinLnBrk="0" hangingPunct="1">
                        <a:lnSpc>
                          <a:spcPct val="100000"/>
                        </a:lnSpc>
                        <a:spcBef>
                          <a:spcPts val="0"/>
                        </a:spcBef>
                        <a:spcAft>
                          <a:spcPts val="0"/>
                        </a:spcAft>
                        <a:buClrTx/>
                        <a:buSzTx/>
                        <a:buFontTx/>
                        <a:buNone/>
                        <a:tabLst/>
                        <a:defRPr/>
                      </a:pPr>
                      <a:r>
                        <a:rPr lang="en-GB" sz="1350" kern="1200" dirty="0" smtClean="0">
                          <a:effectLst/>
                        </a:rPr>
                        <a:t>And in my 3</a:t>
                      </a:r>
                      <a:r>
                        <a:rPr lang="en-GB" sz="1350" kern="1200" baseline="30000" dirty="0" smtClean="0">
                          <a:effectLst/>
                        </a:rPr>
                        <a:t>rd</a:t>
                      </a:r>
                      <a:r>
                        <a:rPr lang="en-GB" sz="1350" kern="1200" dirty="0" smtClean="0">
                          <a:effectLst/>
                        </a:rPr>
                        <a:t> year, I got the chance to go to </a:t>
                      </a:r>
                      <a:r>
                        <a:rPr lang="en-GB" sz="1350" kern="1200" dirty="0" smtClean="0">
                          <a:solidFill>
                            <a:srgbClr val="0070C0"/>
                          </a:solidFill>
                          <a:effectLst/>
                        </a:rPr>
                        <a:t>Columbia University for academic exchange</a:t>
                      </a:r>
                      <a:r>
                        <a:rPr lang="en-GB" sz="1350" kern="1200" dirty="0" smtClean="0">
                          <a:effectLst/>
                        </a:rPr>
                        <a:t>.  It was a wonderful experience. I got immersed in a totally different culture and learned about the academic environment in one of the top universities in the world. </a:t>
                      </a:r>
                    </a:p>
                    <a:p>
                      <a:pPr marL="0" marR="0" indent="0" algn="just" defTabSz="914377" rtl="0" eaLnBrk="1" fontAlgn="auto" latinLnBrk="0" hangingPunct="1">
                        <a:lnSpc>
                          <a:spcPct val="100000"/>
                        </a:lnSpc>
                        <a:spcBef>
                          <a:spcPts val="0"/>
                        </a:spcBef>
                        <a:spcAft>
                          <a:spcPts val="0"/>
                        </a:spcAft>
                        <a:buClrTx/>
                        <a:buSzTx/>
                        <a:buFontTx/>
                        <a:buNone/>
                        <a:tabLst/>
                        <a:defRPr/>
                      </a:pPr>
                      <a:endParaRPr lang="en-GB" sz="1350" kern="1200" dirty="0" smtClean="0">
                        <a:effectLst/>
                      </a:endParaRPr>
                    </a:p>
                    <a:p>
                      <a:pPr marL="0" marR="0" indent="0" algn="just" defTabSz="914377" rtl="0" eaLnBrk="1" fontAlgn="auto" latinLnBrk="0" hangingPunct="1">
                        <a:lnSpc>
                          <a:spcPct val="100000"/>
                        </a:lnSpc>
                        <a:spcBef>
                          <a:spcPts val="0"/>
                        </a:spcBef>
                        <a:spcAft>
                          <a:spcPts val="0"/>
                        </a:spcAft>
                        <a:buClrTx/>
                        <a:buSzTx/>
                        <a:buFontTx/>
                        <a:buNone/>
                        <a:tabLst/>
                        <a:defRPr/>
                      </a:pPr>
                      <a:r>
                        <a:rPr lang="en-GB" sz="1350" kern="1200" dirty="0" smtClean="0">
                          <a:effectLst/>
                        </a:rPr>
                        <a:t>Without the support of MAEC, I won’t be able to have so many dazzling moments and I won’t be able to become who I am today. So, go for it if you want! You can be whoever you want yourself to be here, in MAEC.</a:t>
                      </a:r>
                      <a:endParaRPr lang="en-US" sz="135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568531514"/>
                  </a:ext>
                </a:extLst>
              </a:tr>
            </a:tbl>
          </a:graphicData>
        </a:graphic>
      </p:graphicFrame>
    </p:spTree>
    <p:extLst>
      <p:ext uri="{BB962C8B-B14F-4D97-AF65-F5344CB8AC3E}">
        <p14:creationId xmlns:p14="http://schemas.microsoft.com/office/powerpoint/2010/main" val="557112276"/>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s and econçåçæå°çµæ"/>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38496"/>
            <a:ext cx="9144000" cy="62889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08520" y="2712695"/>
            <a:ext cx="9144000" cy="982513"/>
          </a:xfrm>
          <a:prstGeom prst="rect">
            <a:avLst/>
          </a:prstGeom>
          <a:noFill/>
          <a:ln w="9525">
            <a:noFill/>
            <a:miter lim="800000"/>
            <a:headEnd/>
            <a:tailEnd/>
          </a:ln>
          <a:effectLst>
            <a:glow rad="228600">
              <a:schemeClr val="accent1">
                <a:satMod val="175000"/>
                <a:alpha val="40000"/>
              </a:schemeClr>
            </a:glow>
          </a:effectLst>
        </p:spPr>
        <p:txBody>
          <a:bodyPr anchor="ctr">
            <a:spAutoFit/>
          </a:bodyPr>
          <a:lstStyle/>
          <a:p>
            <a:pPr algn="ctr">
              <a:lnSpc>
                <a:spcPct val="150000"/>
              </a:lnSpc>
              <a:defRPr/>
            </a:pPr>
            <a:r>
              <a:rPr lang="en-US" altLang="zh-TW" sz="4400" b="1" dirty="0">
                <a:solidFill>
                  <a:schemeClr val="accent5">
                    <a:lumMod val="75000"/>
                  </a:schemeClr>
                </a:solidFill>
                <a:effectLst>
                  <a:outerShdw blurRad="38100" dist="38100" dir="2700000" algn="tl">
                    <a:srgbClr val="C0C0C0"/>
                  </a:outerShdw>
                  <a:reflection blurRad="6350" stA="55000" endA="300" endPos="45500" dir="5400000" sy="-100000" algn="bl" rotWithShape="0"/>
                </a:effectLst>
              </a:rPr>
              <a:t>Career Prospects</a:t>
            </a:r>
            <a:endParaRPr kumimoji="0" lang="en-US" altLang="zh-TW" sz="4400" b="1" dirty="0">
              <a:solidFill>
                <a:schemeClr val="accent5">
                  <a:lumMod val="75000"/>
                </a:schemeClr>
              </a:solidFill>
              <a:effectLst>
                <a:outerShdw blurRad="38100" dist="38100" dir="2700000" algn="tl">
                  <a:srgbClr val="C0C0C0"/>
                </a:outerShdw>
                <a:reflection blurRad="6350" stA="55000" endA="300" endPos="45500" dir="5400000" sy="-100000" algn="bl" rotWithShape="0"/>
              </a:effectLst>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11560" y="980728"/>
            <a:ext cx="6264696" cy="4536504"/>
          </a:xfrm>
        </p:spPr>
        <p:txBody>
          <a:bodyPr>
            <a:normAutofit/>
          </a:bodyPr>
          <a:lstStyle/>
          <a:p>
            <a:pPr>
              <a:buFont typeface="Wingdings" panose="05000000000000000000" pitchFamily="2" charset="2"/>
              <a:buChar char="q"/>
            </a:pPr>
            <a:r>
              <a:rPr lang="en-US" altLang="en-US" sz="2400" dirty="0" smtClean="0"/>
              <a:t>The research for Nobel Laureates in Economics heavily require mathematics.</a:t>
            </a:r>
          </a:p>
          <a:p>
            <a:pPr>
              <a:buFont typeface="Wingdings" panose="05000000000000000000" pitchFamily="2" charset="2"/>
              <a:buChar char="q"/>
            </a:pPr>
            <a:r>
              <a:rPr lang="en-US" altLang="en-US" sz="2400" dirty="0" smtClean="0"/>
              <a:t>Mathematician</a:t>
            </a:r>
            <a:r>
              <a:rPr lang="en-US" altLang="en-US" sz="2400" b="1" dirty="0" smtClean="0"/>
              <a:t> John Nash Jr.</a:t>
            </a:r>
            <a:r>
              <a:rPr lang="en-US" altLang="en-US" sz="2400" dirty="0" smtClean="0"/>
              <a:t>,</a:t>
            </a:r>
            <a:r>
              <a:rPr lang="en-US" altLang="en-US" sz="2400" b="1" dirty="0" smtClean="0"/>
              <a:t> </a:t>
            </a:r>
            <a:r>
              <a:rPr lang="en-US" altLang="en-US" sz="2400" dirty="0" smtClean="0"/>
              <a:t>whose work on the game theory changed modern economics, won the Nobel Prize in </a:t>
            </a:r>
            <a:r>
              <a:rPr lang="en-US" altLang="zh-TW" sz="2400" dirty="0" smtClean="0">
                <a:ea typeface="新細明體" panose="02020500000000000000" pitchFamily="18" charset="-120"/>
                <a:cs typeface="Times New Roman" panose="02020603050405020304" pitchFamily="18" charset="0"/>
              </a:rPr>
              <a:t>Economics in 1994.</a:t>
            </a:r>
          </a:p>
          <a:p>
            <a:pPr lvl="1">
              <a:buFont typeface="Wingdings" panose="05000000000000000000" pitchFamily="2" charset="2"/>
              <a:buChar char="q"/>
            </a:pPr>
            <a:r>
              <a:rPr lang="en-US" sz="2400" dirty="0" smtClean="0"/>
              <a:t>Nash equilibrium: Prisoner’s Dilemma.</a:t>
            </a:r>
          </a:p>
          <a:p>
            <a:pPr>
              <a:buFont typeface="Wingdings" panose="05000000000000000000" pitchFamily="2" charset="2"/>
              <a:buChar char="q"/>
            </a:pPr>
            <a:r>
              <a:rPr lang="en-US" altLang="zh-TW" sz="2400" dirty="0" smtClean="0">
                <a:ea typeface="新細明體" panose="02020500000000000000" pitchFamily="18" charset="-120"/>
                <a:cs typeface="Times New Roman" panose="02020603050405020304" pitchFamily="18" charset="0"/>
              </a:rPr>
              <a:t>Mathematician </a:t>
            </a:r>
            <a:r>
              <a:rPr lang="en-US" altLang="zh-TW" sz="2400" b="1" dirty="0" smtClean="0">
                <a:ea typeface="新細明體" panose="02020500000000000000" pitchFamily="18" charset="-120"/>
                <a:cs typeface="Times New Roman" panose="02020603050405020304" pitchFamily="18" charset="0"/>
              </a:rPr>
              <a:t>Leonid Kantorovich</a:t>
            </a:r>
            <a:r>
              <a:rPr lang="en-US" altLang="zh-TW" sz="2400" dirty="0" smtClean="0">
                <a:ea typeface="新細明體" panose="02020500000000000000" pitchFamily="18" charset="-120"/>
                <a:cs typeface="Times New Roman" panose="02020603050405020304" pitchFamily="18" charset="0"/>
              </a:rPr>
              <a:t>, known for his theory </a:t>
            </a:r>
            <a:r>
              <a:rPr lang="en-US" altLang="zh-TW" sz="2400" dirty="0">
                <a:ea typeface="新細明體" panose="02020500000000000000" pitchFamily="18" charset="-120"/>
                <a:cs typeface="Times New Roman" panose="02020603050405020304" pitchFamily="18" charset="0"/>
              </a:rPr>
              <a:t>and development of techniques for the optimal allocation of </a:t>
            </a:r>
            <a:r>
              <a:rPr lang="en-US" altLang="zh-TW" sz="2400" dirty="0" smtClean="0">
                <a:ea typeface="新細明體" panose="02020500000000000000" pitchFamily="18" charset="-120"/>
                <a:cs typeface="Times New Roman" panose="02020603050405020304" pitchFamily="18" charset="0"/>
              </a:rPr>
              <a:t>resources, and regarded </a:t>
            </a:r>
            <a:r>
              <a:rPr lang="en-US" altLang="zh-TW" sz="2400" dirty="0">
                <a:ea typeface="新細明體" panose="02020500000000000000" pitchFamily="18" charset="-120"/>
                <a:cs typeface="Times New Roman" panose="02020603050405020304" pitchFamily="18" charset="0"/>
              </a:rPr>
              <a:t>as the founder of linear programming</a:t>
            </a:r>
            <a:r>
              <a:rPr lang="en-US" altLang="zh-TW" sz="2400" dirty="0" smtClean="0">
                <a:ea typeface="新細明體" panose="02020500000000000000" pitchFamily="18" charset="-120"/>
                <a:cs typeface="Times New Roman" panose="02020603050405020304" pitchFamily="18" charset="0"/>
              </a:rPr>
              <a:t>., won the Nobel Prize in Economics in 1975. </a:t>
            </a:r>
          </a:p>
          <a:p>
            <a:endParaRPr lang="en-US" altLang="en-US" sz="2400" dirty="0" smtClean="0"/>
          </a:p>
        </p:txBody>
      </p:sp>
      <p:sp>
        <p:nvSpPr>
          <p:cNvPr id="133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5CD7F788-BDB8-4EDE-AF13-7DC2AFB29AC7}" type="slidenum">
              <a:rPr kumimoji="0" lang="en-US" altLang="zh-TW" sz="1200" smtClean="0">
                <a:ea typeface="新細明體" panose="02020500000000000000" pitchFamily="18" charset="-120"/>
              </a:rPr>
              <a:pPr eaLnBrk="1" hangingPunct="1">
                <a:lnSpc>
                  <a:spcPct val="100000"/>
                </a:lnSpc>
                <a:spcBef>
                  <a:spcPct val="0"/>
                </a:spcBef>
                <a:buFontTx/>
                <a:buNone/>
              </a:pPr>
              <a:t>3</a:t>
            </a:fld>
            <a:endParaRPr kumimoji="0" lang="en-US" altLang="zh-TW" sz="1200" smtClean="0">
              <a:ea typeface="新細明體" panose="02020500000000000000" pitchFamily="18" charset="-120"/>
            </a:endParaRPr>
          </a:p>
        </p:txBody>
      </p:sp>
      <p:sp>
        <p:nvSpPr>
          <p:cNvPr id="26628" name="Rectangle 6"/>
          <p:cNvSpPr>
            <a:spLocks noChangeArrowheads="1"/>
          </p:cNvSpPr>
          <p:nvPr/>
        </p:nvSpPr>
        <p:spPr bwMode="auto">
          <a:xfrm>
            <a:off x="395288" y="303590"/>
            <a:ext cx="727795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defRPr/>
            </a:pPr>
            <a:r>
              <a:rPr lang="en-US" altLang="zh-TW" sz="3800" b="1" dirty="0" smtClean="0">
                <a:solidFill>
                  <a:srgbClr val="FFC000"/>
                </a:solidFill>
                <a:effectLst>
                  <a:outerShdw blurRad="38100" dist="38100" dir="2700000" algn="tl">
                    <a:srgbClr val="000000">
                      <a:alpha val="43137"/>
                    </a:srgbClr>
                  </a:outerShdw>
                </a:effectLst>
                <a:latin typeface="+mj-lt"/>
                <a:ea typeface="新細明體" panose="02020500000000000000" pitchFamily="18" charset="-120"/>
                <a:cs typeface="Times New Roman" panose="02020603050405020304" pitchFamily="18" charset="0"/>
              </a:rPr>
              <a:t>Nobel Laureates in Economics</a:t>
            </a:r>
          </a:p>
        </p:txBody>
      </p:sp>
      <p:pic>
        <p:nvPicPr>
          <p:cNvPr id="13317" name="Picture 6" descr="John N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916832"/>
            <a:ext cx="1856234" cy="18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005064"/>
            <a:ext cx="1872208" cy="230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844791"/>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0152" y="4393457"/>
            <a:ext cx="3203848" cy="2328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22663" y="268858"/>
            <a:ext cx="7886700" cy="1325563"/>
          </a:xfrm>
        </p:spPr>
        <p:txBody>
          <a:bodyPr>
            <a:noAutofit/>
          </a:bodyPr>
          <a:lstStyle/>
          <a:p>
            <a:pPr eaLnBrk="1" hangingPunct="1">
              <a:lnSpc>
                <a:spcPct val="100000"/>
              </a:lnSpc>
              <a:defRPr/>
            </a:pPr>
            <a:r>
              <a:rPr lang="en-US" altLang="zh-TW" b="1" i="1" dirty="0">
                <a:solidFill>
                  <a:srgbClr val="FFC000"/>
                </a:solidFill>
                <a:effectLst>
                  <a:outerShdw blurRad="38100" dist="38100" dir="2700000" algn="tl">
                    <a:srgbClr val="000000">
                      <a:alpha val="43137"/>
                    </a:srgbClr>
                  </a:outerShdw>
                </a:effectLst>
              </a:rPr>
              <a:t>Broad-based </a:t>
            </a:r>
            <a:r>
              <a:rPr lang="en-US" altLang="zh-TW" b="1" i="1">
                <a:solidFill>
                  <a:srgbClr val="FFC000"/>
                </a:solidFill>
                <a:effectLst>
                  <a:outerShdw blurRad="38100" dist="38100" dir="2700000" algn="tl">
                    <a:srgbClr val="000000">
                      <a:alpha val="43137"/>
                    </a:srgbClr>
                  </a:outerShdw>
                </a:effectLst>
              </a:rPr>
              <a:t>Education  </a:t>
            </a:r>
            <a:r>
              <a:rPr lang="en-US" altLang="zh-TW" b="1" i="1" smtClean="0">
                <a:solidFill>
                  <a:srgbClr val="FFC000"/>
                </a:solidFill>
                <a:effectLst>
                  <a:outerShdw blurRad="38100" dist="38100" dir="2700000" algn="tl">
                    <a:srgbClr val="000000">
                      <a:alpha val="43137"/>
                    </a:srgbClr>
                  </a:outerShdw>
                </a:effectLst>
              </a:rPr>
              <a:t>versus  </a:t>
            </a:r>
            <a:r>
              <a:rPr lang="en-US" altLang="zh-TW" b="1" i="1" dirty="0" smtClean="0">
                <a:solidFill>
                  <a:srgbClr val="FFC000"/>
                </a:solidFill>
                <a:effectLst>
                  <a:outerShdw blurRad="38100" dist="38100" dir="2700000" algn="tl">
                    <a:srgbClr val="000000">
                      <a:alpha val="43137"/>
                    </a:srgbClr>
                  </a:outerShdw>
                </a:effectLst>
              </a:rPr>
              <a:t>Professional </a:t>
            </a:r>
            <a:r>
              <a:rPr lang="en-US" altLang="zh-TW" b="1" i="1" dirty="0">
                <a:solidFill>
                  <a:srgbClr val="FFC000"/>
                </a:solidFill>
                <a:effectLst>
                  <a:outerShdw blurRad="38100" dist="38100" dir="2700000" algn="tl">
                    <a:srgbClr val="000000">
                      <a:alpha val="43137"/>
                    </a:srgbClr>
                  </a:outerShdw>
                </a:effectLst>
              </a:rPr>
              <a:t>Training</a:t>
            </a:r>
            <a:endParaRPr lang="en-US" altLang="zh-TW" b="1" dirty="0">
              <a:solidFill>
                <a:srgbClr val="FFC000"/>
              </a:solidFill>
              <a:effectLst>
                <a:outerShdw blurRad="38100" dist="38100" dir="2700000" algn="tl">
                  <a:srgbClr val="000000">
                    <a:alpha val="43137"/>
                  </a:srgbClr>
                </a:outerShdw>
              </a:effectLst>
            </a:endParaRPr>
          </a:p>
        </p:txBody>
      </p:sp>
      <p:sp>
        <p:nvSpPr>
          <p:cNvPr id="41987" name="Content Placeholder 2"/>
          <p:cNvSpPr>
            <a:spLocks noGrp="1"/>
          </p:cNvSpPr>
          <p:nvPr>
            <p:ph idx="1"/>
          </p:nvPr>
        </p:nvSpPr>
        <p:spPr>
          <a:xfrm>
            <a:off x="611560" y="1844824"/>
            <a:ext cx="7886700" cy="4351337"/>
          </a:xfrm>
        </p:spPr>
        <p:txBody>
          <a:bodyPr>
            <a:normAutofit lnSpcReduction="10000"/>
          </a:bodyPr>
          <a:lstStyle/>
          <a:p>
            <a:pPr eaLnBrk="1" hangingPunct="1"/>
            <a:r>
              <a:rPr lang="en-US" altLang="zh-TW" sz="3200" b="1" dirty="0"/>
              <a:t>MAEC graduates are equipped </a:t>
            </a:r>
            <a:r>
              <a:rPr lang="en-US" altLang="zh-TW" sz="3200" b="1" dirty="0" smtClean="0"/>
              <a:t>with</a:t>
            </a:r>
            <a:endParaRPr lang="en-US" altLang="zh-TW" sz="3200" b="1" dirty="0"/>
          </a:p>
          <a:p>
            <a:pPr eaLnBrk="1" hangingPunct="1">
              <a:lnSpc>
                <a:spcPct val="100000"/>
              </a:lnSpc>
            </a:pPr>
            <a:endParaRPr lang="en-US" altLang="zh-TW" sz="133" b="1" dirty="0"/>
          </a:p>
          <a:p>
            <a:pPr lvl="1" eaLnBrk="1" hangingPunct="1">
              <a:lnSpc>
                <a:spcPct val="110000"/>
              </a:lnSpc>
              <a:buClr>
                <a:schemeClr val="accent1">
                  <a:lumMod val="75000"/>
                </a:schemeClr>
              </a:buClr>
              <a:buFont typeface="Wingdings" panose="05000000000000000000" pitchFamily="2" charset="2"/>
              <a:buChar char="q"/>
            </a:pPr>
            <a:r>
              <a:rPr lang="en-US" altLang="zh-TW" sz="2600" b="1" dirty="0">
                <a:solidFill>
                  <a:srgbClr val="00B050"/>
                </a:solidFill>
              </a:rPr>
              <a:t>Solid training </a:t>
            </a:r>
            <a:r>
              <a:rPr lang="en-US" altLang="zh-TW" sz="2600" dirty="0"/>
              <a:t>in fundamental theories and tools in both mathematics and economics.</a:t>
            </a:r>
          </a:p>
          <a:p>
            <a:pPr lvl="1">
              <a:lnSpc>
                <a:spcPct val="110000"/>
              </a:lnSpc>
              <a:buClr>
                <a:schemeClr val="accent1">
                  <a:lumMod val="75000"/>
                </a:schemeClr>
              </a:buClr>
              <a:buFont typeface="Wingdings" panose="05000000000000000000" pitchFamily="2" charset="2"/>
              <a:buChar char="q"/>
            </a:pPr>
            <a:r>
              <a:rPr lang="en-US" altLang="zh-TW" sz="2600" dirty="0"/>
              <a:t>Strong </a:t>
            </a:r>
            <a:r>
              <a:rPr lang="en-US" altLang="zh-TW" sz="2600" b="1" dirty="0">
                <a:solidFill>
                  <a:srgbClr val="00B050"/>
                </a:solidFill>
              </a:rPr>
              <a:t>quantitative reasoning </a:t>
            </a:r>
            <a:r>
              <a:rPr lang="en-US" altLang="zh-TW" sz="2600" dirty="0"/>
              <a:t>skills and conceptual understanding to economics </a:t>
            </a:r>
            <a:r>
              <a:rPr lang="en-US" altLang="zh-TW" sz="2600" dirty="0" smtClean="0"/>
              <a:t>issues.</a:t>
            </a:r>
            <a:endParaRPr lang="en-US" altLang="zh-TW" sz="2600" dirty="0"/>
          </a:p>
          <a:p>
            <a:pPr lvl="1" eaLnBrk="1" hangingPunct="1">
              <a:lnSpc>
                <a:spcPct val="110000"/>
              </a:lnSpc>
              <a:buClr>
                <a:schemeClr val="accent1">
                  <a:lumMod val="75000"/>
                </a:schemeClr>
              </a:buClr>
              <a:buFont typeface="Wingdings" panose="05000000000000000000" pitchFamily="2" charset="2"/>
              <a:buChar char="q"/>
            </a:pPr>
            <a:r>
              <a:rPr lang="en-US" altLang="zh-TW" sz="2600" b="1" dirty="0">
                <a:solidFill>
                  <a:srgbClr val="00B050"/>
                </a:solidFill>
              </a:rPr>
              <a:t>Ability to adapt </a:t>
            </a:r>
            <a:r>
              <a:rPr lang="en-US" altLang="zh-TW" sz="2600" dirty="0"/>
              <a:t>to the newest developments in </a:t>
            </a:r>
            <a:r>
              <a:rPr lang="en-US" altLang="zh-TW" sz="2600" dirty="0" smtClean="0"/>
              <a:t>their </a:t>
            </a:r>
            <a:r>
              <a:rPr lang="en-US" altLang="zh-TW" sz="2600" dirty="0"/>
              <a:t>chosen </a:t>
            </a:r>
            <a:r>
              <a:rPr lang="en-US" altLang="zh-TW" sz="2600" dirty="0" smtClean="0"/>
              <a:t>career.</a:t>
            </a:r>
            <a:endParaRPr lang="en-US" altLang="zh-TW" sz="2600" dirty="0"/>
          </a:p>
          <a:p>
            <a:pPr lvl="1" eaLnBrk="1" hangingPunct="1">
              <a:lnSpc>
                <a:spcPct val="110000"/>
              </a:lnSpc>
              <a:buClr>
                <a:schemeClr val="accent1">
                  <a:lumMod val="75000"/>
                </a:schemeClr>
              </a:buClr>
              <a:buFont typeface="Wingdings" panose="05000000000000000000" pitchFamily="2" charset="2"/>
              <a:buChar char="q"/>
            </a:pPr>
            <a:r>
              <a:rPr lang="en-US" altLang="zh-TW" sz="2600" dirty="0"/>
              <a:t>Readiness for</a:t>
            </a:r>
            <a:r>
              <a:rPr lang="en-US" altLang="zh-HK" sz="2600" dirty="0"/>
              <a:t> taking a </a:t>
            </a:r>
            <a:r>
              <a:rPr lang="en-US" altLang="zh-HK" sz="2600" b="1" dirty="0">
                <a:solidFill>
                  <a:srgbClr val="00B050"/>
                </a:solidFill>
              </a:rPr>
              <a:t>quantitatively oriented </a:t>
            </a:r>
            <a:r>
              <a:rPr lang="en-US" altLang="zh-HK" sz="2600" dirty="0"/>
              <a:t>role</a:t>
            </a:r>
            <a:r>
              <a:rPr lang="en-US" altLang="zh-HK" sz="2600" b="1" i="1" dirty="0">
                <a:solidFill>
                  <a:srgbClr val="C00000"/>
                </a:solidFill>
              </a:rPr>
              <a:t> </a:t>
            </a:r>
            <a:r>
              <a:rPr lang="en-US" altLang="zh-HK" sz="2600" dirty="0"/>
              <a:t>in the banking &amp; finance </a:t>
            </a:r>
            <a:r>
              <a:rPr lang="en-US" altLang="zh-HK" sz="2600" dirty="0" smtClean="0"/>
              <a:t>industry.</a:t>
            </a:r>
            <a:endParaRPr lang="en-US" altLang="zh-TW" sz="2600" dirty="0"/>
          </a:p>
        </p:txBody>
      </p:sp>
      <p:sp>
        <p:nvSpPr>
          <p:cNvPr id="419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32" indent="-285744">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2971" indent="-228594">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160"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349"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537"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726"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8914"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103"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9FC0FAB6-1EDF-4BE6-8F38-C21CA7A8FC37}" type="slidenum">
              <a:rPr kumimoji="0" lang="en-US" altLang="zh-TW" sz="1200">
                <a:ea typeface="新細明體" panose="02020500000000000000" pitchFamily="18" charset="-120"/>
              </a:rPr>
              <a:pPr eaLnBrk="1" hangingPunct="1">
                <a:lnSpc>
                  <a:spcPct val="100000"/>
                </a:lnSpc>
                <a:spcBef>
                  <a:spcPct val="0"/>
                </a:spcBef>
                <a:buFontTx/>
                <a:buNone/>
              </a:pPr>
              <a:t>30</a:t>
            </a:fld>
            <a:endParaRPr kumimoji="0" lang="en-US" altLang="zh-TW" sz="1200">
              <a:ea typeface="新細明體" panose="02020500000000000000" pitchFamily="18" charset="-120"/>
            </a:endParaRPr>
          </a:p>
        </p:txBody>
      </p:sp>
    </p:spTree>
    <p:extLst>
      <p:ext uri="{BB962C8B-B14F-4D97-AF65-F5344CB8AC3E}">
        <p14:creationId xmlns:p14="http://schemas.microsoft.com/office/powerpoint/2010/main" val="1546664119"/>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7" y="-20097"/>
            <a:ext cx="9001000" cy="990600"/>
          </a:xfrm>
        </p:spPr>
        <p:txBody>
          <a:bodyPr>
            <a:noAutofit/>
          </a:bodyPr>
          <a:lstStyle/>
          <a:p>
            <a:r>
              <a:rPr lang="en-US" b="1" dirty="0" smtClean="0">
                <a:solidFill>
                  <a:srgbClr val="FFC000"/>
                </a:solidFill>
              </a:rPr>
              <a:t>MAEC Graduates – Career Prospects</a:t>
            </a:r>
            <a:endParaRPr lang="en-US" b="1"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31</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2463891146"/>
              </p:ext>
            </p:extLst>
          </p:nvPr>
        </p:nvGraphicFramePr>
        <p:xfrm>
          <a:off x="827584" y="1340768"/>
          <a:ext cx="7763832" cy="3522157"/>
        </p:xfrm>
        <a:graphic>
          <a:graphicData uri="http://schemas.openxmlformats.org/drawingml/2006/table">
            <a:tbl>
              <a:tblPr firstRow="1" firstCol="1" bandRow="1">
                <a:tableStyleId>{0E3FDE45-AF77-4B5C-9715-49D594BDF05E}</a:tableStyleId>
              </a:tblPr>
              <a:tblGrid>
                <a:gridCol w="2664296">
                  <a:extLst>
                    <a:ext uri="{9D8B030D-6E8A-4147-A177-3AD203B41FA5}">
                      <a16:colId xmlns:a16="http://schemas.microsoft.com/office/drawing/2014/main" xmlns="" val="2162992896"/>
                    </a:ext>
                  </a:extLst>
                </a:gridCol>
                <a:gridCol w="5099536">
                  <a:extLst>
                    <a:ext uri="{9D8B030D-6E8A-4147-A177-3AD203B41FA5}">
                      <a16:colId xmlns:a16="http://schemas.microsoft.com/office/drawing/2014/main" xmlns="" val="3166590717"/>
                    </a:ext>
                  </a:extLst>
                </a:gridCol>
              </a:tblGrid>
              <a:tr h="225416">
                <a:tc>
                  <a:txBody>
                    <a:bodyPr/>
                    <a:lstStyle/>
                    <a:p>
                      <a:pPr marL="0" marR="0">
                        <a:lnSpc>
                          <a:spcPct val="107000"/>
                        </a:lnSpc>
                        <a:spcBef>
                          <a:spcPts val="0"/>
                        </a:spcBef>
                        <a:spcAft>
                          <a:spcPts val="0"/>
                        </a:spcAft>
                      </a:pPr>
                      <a:r>
                        <a:rPr lang="en-US" sz="2400" dirty="0">
                          <a:effectLst/>
                        </a:rPr>
                        <a:t>Graduation Year</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Position / Company</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448572895"/>
                  </a:ext>
                </a:extLst>
              </a:tr>
              <a:tr h="225416">
                <a:tc>
                  <a:txBody>
                    <a:bodyPr/>
                    <a:lstStyle/>
                    <a:p>
                      <a:pPr marL="0" marR="0">
                        <a:lnSpc>
                          <a:spcPct val="107000"/>
                        </a:lnSpc>
                        <a:spcBef>
                          <a:spcPts val="0"/>
                        </a:spcBef>
                        <a:spcAft>
                          <a:spcPts val="0"/>
                        </a:spcAft>
                      </a:pPr>
                      <a:r>
                        <a:rPr lang="en-US" sz="2400" dirty="0">
                          <a:effectLst/>
                        </a:rPr>
                        <a:t>2010</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VP, Index Structurer, Citi Fixed Income Indices</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367596799"/>
                  </a:ext>
                </a:extLst>
              </a:tr>
              <a:tr h="225416">
                <a:tc>
                  <a:txBody>
                    <a:bodyPr/>
                    <a:lstStyle/>
                    <a:p>
                      <a:pPr marL="0" marR="0">
                        <a:lnSpc>
                          <a:spcPct val="107000"/>
                        </a:lnSpc>
                        <a:spcBef>
                          <a:spcPts val="0"/>
                        </a:spcBef>
                        <a:spcAft>
                          <a:spcPts val="0"/>
                        </a:spcAft>
                      </a:pPr>
                      <a:r>
                        <a:rPr lang="en-US" sz="2400">
                          <a:effectLst/>
                        </a:rPr>
                        <a:t>2011</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Senior Analyst, ANREV</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609646183"/>
                  </a:ext>
                </a:extLst>
              </a:tr>
              <a:tr h="225416">
                <a:tc>
                  <a:txBody>
                    <a:bodyPr/>
                    <a:lstStyle/>
                    <a:p>
                      <a:pPr marL="0" marR="0">
                        <a:lnSpc>
                          <a:spcPct val="107000"/>
                        </a:lnSpc>
                        <a:spcBef>
                          <a:spcPts val="0"/>
                        </a:spcBef>
                        <a:spcAft>
                          <a:spcPts val="0"/>
                        </a:spcAft>
                      </a:pPr>
                      <a:r>
                        <a:rPr lang="en-US" sz="2400">
                          <a:effectLst/>
                        </a:rPr>
                        <a:t>2011</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Managing Director, Aron Capital Management Co Ltd</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201109980"/>
                  </a:ext>
                </a:extLst>
              </a:tr>
              <a:tr h="225416">
                <a:tc>
                  <a:txBody>
                    <a:bodyPr/>
                    <a:lstStyle/>
                    <a:p>
                      <a:pPr marL="0" marR="0">
                        <a:lnSpc>
                          <a:spcPct val="107000"/>
                        </a:lnSpc>
                        <a:spcBef>
                          <a:spcPts val="0"/>
                        </a:spcBef>
                        <a:spcAft>
                          <a:spcPts val="0"/>
                        </a:spcAft>
                      </a:pPr>
                      <a:r>
                        <a:rPr lang="en-US" sz="2400">
                          <a:effectLst/>
                        </a:rPr>
                        <a:t>2011</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Director of Finance, MetLife</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843910447"/>
                  </a:ext>
                </a:extLst>
              </a:tr>
              <a:tr h="225416">
                <a:tc>
                  <a:txBody>
                    <a:bodyPr/>
                    <a:lstStyle/>
                    <a:p>
                      <a:pPr marL="0" marR="0">
                        <a:lnSpc>
                          <a:spcPct val="107000"/>
                        </a:lnSpc>
                        <a:spcBef>
                          <a:spcPts val="0"/>
                        </a:spcBef>
                        <a:spcAft>
                          <a:spcPts val="0"/>
                        </a:spcAft>
                      </a:pPr>
                      <a:r>
                        <a:rPr lang="en-US" sz="2400">
                          <a:effectLst/>
                        </a:rPr>
                        <a:t>2011</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Data Scientist, Goggle</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104721242"/>
                  </a:ext>
                </a:extLst>
              </a:tr>
              <a:tr h="225416">
                <a:tc>
                  <a:txBody>
                    <a:bodyPr/>
                    <a:lstStyle/>
                    <a:p>
                      <a:pPr marL="0" marR="0">
                        <a:lnSpc>
                          <a:spcPct val="107000"/>
                        </a:lnSpc>
                        <a:spcBef>
                          <a:spcPts val="0"/>
                        </a:spcBef>
                        <a:spcAft>
                          <a:spcPts val="0"/>
                        </a:spcAft>
                      </a:pPr>
                      <a:r>
                        <a:rPr lang="en-US" sz="2400" dirty="0">
                          <a:effectLst/>
                        </a:rPr>
                        <a:t>2011</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Senior Associate, KPMG</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568554698"/>
                  </a:ext>
                </a:extLst>
              </a:tr>
            </a:tbl>
          </a:graphicData>
        </a:graphic>
      </p:graphicFrame>
    </p:spTree>
    <p:extLst>
      <p:ext uri="{BB962C8B-B14F-4D97-AF65-F5344CB8AC3E}">
        <p14:creationId xmlns:p14="http://schemas.microsoft.com/office/powerpoint/2010/main" val="423025776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7" y="-20097"/>
            <a:ext cx="9001000" cy="990600"/>
          </a:xfrm>
        </p:spPr>
        <p:txBody>
          <a:bodyPr>
            <a:noAutofit/>
          </a:bodyPr>
          <a:lstStyle/>
          <a:p>
            <a:r>
              <a:rPr lang="en-US" b="1" dirty="0" smtClean="0">
                <a:solidFill>
                  <a:srgbClr val="FFC000"/>
                </a:solidFill>
              </a:rPr>
              <a:t>MAEC Graduates – Career Prospects</a:t>
            </a:r>
            <a:endParaRPr lang="en-US" b="1"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32</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1267057834"/>
              </p:ext>
            </p:extLst>
          </p:nvPr>
        </p:nvGraphicFramePr>
        <p:xfrm>
          <a:off x="755576" y="1340768"/>
          <a:ext cx="7763832" cy="4304859"/>
        </p:xfrm>
        <a:graphic>
          <a:graphicData uri="http://schemas.openxmlformats.org/drawingml/2006/table">
            <a:tbl>
              <a:tblPr firstRow="1" firstCol="1" bandRow="1">
                <a:tableStyleId>{0E3FDE45-AF77-4B5C-9715-49D594BDF05E}</a:tableStyleId>
              </a:tblPr>
              <a:tblGrid>
                <a:gridCol w="2304256">
                  <a:extLst>
                    <a:ext uri="{9D8B030D-6E8A-4147-A177-3AD203B41FA5}">
                      <a16:colId xmlns:a16="http://schemas.microsoft.com/office/drawing/2014/main" xmlns="" val="2162992896"/>
                    </a:ext>
                  </a:extLst>
                </a:gridCol>
                <a:gridCol w="5459576">
                  <a:extLst>
                    <a:ext uri="{9D8B030D-6E8A-4147-A177-3AD203B41FA5}">
                      <a16:colId xmlns:a16="http://schemas.microsoft.com/office/drawing/2014/main" xmlns="" val="3166590717"/>
                    </a:ext>
                  </a:extLst>
                </a:gridCol>
              </a:tblGrid>
              <a:tr h="225416">
                <a:tc>
                  <a:txBody>
                    <a:bodyPr/>
                    <a:lstStyle/>
                    <a:p>
                      <a:pPr marL="0" marR="0">
                        <a:lnSpc>
                          <a:spcPct val="107000"/>
                        </a:lnSpc>
                        <a:spcBef>
                          <a:spcPts val="0"/>
                        </a:spcBef>
                        <a:spcAft>
                          <a:spcPts val="0"/>
                        </a:spcAft>
                      </a:pPr>
                      <a:r>
                        <a:rPr lang="en-US" sz="2400" dirty="0">
                          <a:effectLst/>
                        </a:rPr>
                        <a:t>Graduation Year</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Position / Company</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448572895"/>
                  </a:ext>
                </a:extLst>
              </a:tr>
              <a:tr h="225416">
                <a:tc>
                  <a:txBody>
                    <a:bodyPr/>
                    <a:lstStyle/>
                    <a:p>
                      <a:pPr marL="0" marR="0">
                        <a:lnSpc>
                          <a:spcPct val="107000"/>
                        </a:lnSpc>
                        <a:spcBef>
                          <a:spcPts val="0"/>
                        </a:spcBef>
                        <a:spcAft>
                          <a:spcPts val="0"/>
                        </a:spcAft>
                      </a:pPr>
                      <a:r>
                        <a:rPr lang="en-US" sz="2400" dirty="0">
                          <a:effectLst/>
                        </a:rPr>
                        <a:t>2012</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Solution Sales Rep, HK &amp; Taiwan, Promethean</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600900653"/>
                  </a:ext>
                </a:extLst>
              </a:tr>
              <a:tr h="225416">
                <a:tc>
                  <a:txBody>
                    <a:bodyPr/>
                    <a:lstStyle/>
                    <a:p>
                      <a:pPr marL="0" marR="0">
                        <a:lnSpc>
                          <a:spcPct val="107000"/>
                        </a:lnSpc>
                        <a:spcBef>
                          <a:spcPts val="0"/>
                        </a:spcBef>
                        <a:spcAft>
                          <a:spcPts val="0"/>
                        </a:spcAft>
                      </a:pPr>
                      <a:r>
                        <a:rPr lang="en-US" sz="2400">
                          <a:effectLst/>
                        </a:rPr>
                        <a:t>2012</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Investment Manager, Sichuan Tianfu Bank</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804191887"/>
                  </a:ext>
                </a:extLst>
              </a:tr>
              <a:tr h="225416">
                <a:tc>
                  <a:txBody>
                    <a:bodyPr/>
                    <a:lstStyle/>
                    <a:p>
                      <a:pPr marL="0" marR="0">
                        <a:lnSpc>
                          <a:spcPct val="107000"/>
                        </a:lnSpc>
                        <a:spcBef>
                          <a:spcPts val="0"/>
                        </a:spcBef>
                        <a:spcAft>
                          <a:spcPts val="0"/>
                        </a:spcAft>
                      </a:pPr>
                      <a:r>
                        <a:rPr lang="en-US" sz="2400">
                          <a:effectLst/>
                        </a:rPr>
                        <a:t>2012</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Associate Director, Temasek</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614121630"/>
                  </a:ext>
                </a:extLst>
              </a:tr>
              <a:tr h="225416">
                <a:tc>
                  <a:txBody>
                    <a:bodyPr/>
                    <a:lstStyle/>
                    <a:p>
                      <a:pPr marL="0" marR="0">
                        <a:lnSpc>
                          <a:spcPct val="107000"/>
                        </a:lnSpc>
                        <a:spcBef>
                          <a:spcPts val="0"/>
                        </a:spcBef>
                        <a:spcAft>
                          <a:spcPts val="0"/>
                        </a:spcAft>
                      </a:pPr>
                      <a:r>
                        <a:rPr lang="en-US" sz="2400">
                          <a:effectLst/>
                        </a:rPr>
                        <a:t>2012</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Economist, Amazon</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549843674"/>
                  </a:ext>
                </a:extLst>
              </a:tr>
              <a:tr h="225416">
                <a:tc>
                  <a:txBody>
                    <a:bodyPr/>
                    <a:lstStyle/>
                    <a:p>
                      <a:pPr marL="0" marR="0">
                        <a:lnSpc>
                          <a:spcPct val="107000"/>
                        </a:lnSpc>
                        <a:spcBef>
                          <a:spcPts val="0"/>
                        </a:spcBef>
                        <a:spcAft>
                          <a:spcPts val="0"/>
                        </a:spcAft>
                      </a:pPr>
                      <a:r>
                        <a:rPr lang="en-US" sz="2400">
                          <a:effectLst/>
                        </a:rPr>
                        <a:t>2012</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Software Engineer, Amobee</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669001714"/>
                  </a:ext>
                </a:extLst>
              </a:tr>
              <a:tr h="225416">
                <a:tc>
                  <a:txBody>
                    <a:bodyPr/>
                    <a:lstStyle/>
                    <a:p>
                      <a:pPr marL="0" marR="0">
                        <a:lnSpc>
                          <a:spcPct val="107000"/>
                        </a:lnSpc>
                        <a:spcBef>
                          <a:spcPts val="0"/>
                        </a:spcBef>
                        <a:spcAft>
                          <a:spcPts val="0"/>
                        </a:spcAft>
                      </a:pPr>
                      <a:r>
                        <a:rPr lang="en-US" sz="2400">
                          <a:effectLst/>
                        </a:rPr>
                        <a:t>2012</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Private Banker, China Minsheng Banking Corp</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1772660634"/>
                  </a:ext>
                </a:extLst>
              </a:tr>
              <a:tr h="225416">
                <a:tc>
                  <a:txBody>
                    <a:bodyPr/>
                    <a:lstStyle/>
                    <a:p>
                      <a:pPr marL="0" marR="0">
                        <a:lnSpc>
                          <a:spcPct val="107000"/>
                        </a:lnSpc>
                        <a:spcBef>
                          <a:spcPts val="0"/>
                        </a:spcBef>
                        <a:spcAft>
                          <a:spcPts val="0"/>
                        </a:spcAft>
                      </a:pPr>
                      <a:r>
                        <a:rPr lang="en-US" sz="2400">
                          <a:effectLst/>
                        </a:rPr>
                        <a:t>2013</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Senior Manager, Agricultural Bank of China</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404945263"/>
                  </a:ext>
                </a:extLst>
              </a:tr>
              <a:tr h="225416">
                <a:tc>
                  <a:txBody>
                    <a:bodyPr/>
                    <a:lstStyle/>
                    <a:p>
                      <a:pPr marL="0" marR="0">
                        <a:lnSpc>
                          <a:spcPct val="107000"/>
                        </a:lnSpc>
                        <a:spcBef>
                          <a:spcPts val="0"/>
                        </a:spcBef>
                        <a:spcAft>
                          <a:spcPts val="0"/>
                        </a:spcAft>
                      </a:pPr>
                      <a:r>
                        <a:rPr lang="en-US" sz="2400">
                          <a:effectLst/>
                        </a:rPr>
                        <a:t>2013</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Trader, </a:t>
                      </a:r>
                      <a:r>
                        <a:rPr lang="en-US" sz="2400" dirty="0" err="1">
                          <a:effectLst/>
                        </a:rPr>
                        <a:t>BosValen</a:t>
                      </a:r>
                      <a:r>
                        <a:rPr lang="en-US" sz="2400" dirty="0">
                          <a:effectLst/>
                        </a:rPr>
                        <a:t> Asset Management Ltd</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040308948"/>
                  </a:ext>
                </a:extLst>
              </a:tr>
            </a:tbl>
          </a:graphicData>
        </a:graphic>
      </p:graphicFrame>
    </p:spTree>
    <p:extLst>
      <p:ext uri="{BB962C8B-B14F-4D97-AF65-F5344CB8AC3E}">
        <p14:creationId xmlns:p14="http://schemas.microsoft.com/office/powerpoint/2010/main" val="2724219388"/>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7" y="-20097"/>
            <a:ext cx="9001000" cy="990600"/>
          </a:xfrm>
        </p:spPr>
        <p:txBody>
          <a:bodyPr>
            <a:noAutofit/>
          </a:bodyPr>
          <a:lstStyle/>
          <a:p>
            <a:r>
              <a:rPr lang="en-US" b="1" dirty="0" smtClean="0">
                <a:solidFill>
                  <a:srgbClr val="FFC000"/>
                </a:solidFill>
              </a:rPr>
              <a:t>MAEC Graduates – Career Prospects</a:t>
            </a:r>
            <a:endParaRPr lang="en-US" b="1"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33</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4028660978"/>
              </p:ext>
            </p:extLst>
          </p:nvPr>
        </p:nvGraphicFramePr>
        <p:xfrm>
          <a:off x="755576" y="1340768"/>
          <a:ext cx="7763832" cy="4304859"/>
        </p:xfrm>
        <a:graphic>
          <a:graphicData uri="http://schemas.openxmlformats.org/drawingml/2006/table">
            <a:tbl>
              <a:tblPr firstRow="1" firstCol="1" bandRow="1">
                <a:tableStyleId>{0E3FDE45-AF77-4B5C-9715-49D594BDF05E}</a:tableStyleId>
              </a:tblPr>
              <a:tblGrid>
                <a:gridCol w="2160240">
                  <a:extLst>
                    <a:ext uri="{9D8B030D-6E8A-4147-A177-3AD203B41FA5}">
                      <a16:colId xmlns:a16="http://schemas.microsoft.com/office/drawing/2014/main" xmlns="" val="2162992896"/>
                    </a:ext>
                  </a:extLst>
                </a:gridCol>
                <a:gridCol w="5603592">
                  <a:extLst>
                    <a:ext uri="{9D8B030D-6E8A-4147-A177-3AD203B41FA5}">
                      <a16:colId xmlns:a16="http://schemas.microsoft.com/office/drawing/2014/main" xmlns="" val="3166590717"/>
                    </a:ext>
                  </a:extLst>
                </a:gridCol>
              </a:tblGrid>
              <a:tr h="225416">
                <a:tc>
                  <a:txBody>
                    <a:bodyPr/>
                    <a:lstStyle/>
                    <a:p>
                      <a:pPr marL="0" marR="0">
                        <a:lnSpc>
                          <a:spcPct val="107000"/>
                        </a:lnSpc>
                        <a:spcBef>
                          <a:spcPts val="0"/>
                        </a:spcBef>
                        <a:spcAft>
                          <a:spcPts val="0"/>
                        </a:spcAft>
                      </a:pPr>
                      <a:r>
                        <a:rPr lang="en-US" sz="2400" dirty="0">
                          <a:effectLst/>
                        </a:rPr>
                        <a:t>Graduation Year</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Position / Company</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448572895"/>
                  </a:ext>
                </a:extLst>
              </a:tr>
              <a:tr h="225416">
                <a:tc>
                  <a:txBody>
                    <a:bodyPr/>
                    <a:lstStyle/>
                    <a:p>
                      <a:pPr marL="0" marR="0">
                        <a:lnSpc>
                          <a:spcPct val="107000"/>
                        </a:lnSpc>
                        <a:spcBef>
                          <a:spcPts val="0"/>
                        </a:spcBef>
                        <a:spcAft>
                          <a:spcPts val="0"/>
                        </a:spcAft>
                      </a:pPr>
                      <a:r>
                        <a:rPr lang="en-US" sz="2400" dirty="0">
                          <a:effectLst/>
                        </a:rPr>
                        <a:t>2014</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Analyst, Asian Special Situations Group Strategies, Goldman Sachs</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352746619"/>
                  </a:ext>
                </a:extLst>
              </a:tr>
              <a:tr h="225416">
                <a:tc>
                  <a:txBody>
                    <a:bodyPr/>
                    <a:lstStyle/>
                    <a:p>
                      <a:pPr marL="0" marR="0">
                        <a:lnSpc>
                          <a:spcPct val="107000"/>
                        </a:lnSpc>
                        <a:spcBef>
                          <a:spcPts val="0"/>
                        </a:spcBef>
                        <a:spcAft>
                          <a:spcPts val="0"/>
                        </a:spcAft>
                      </a:pPr>
                      <a:r>
                        <a:rPr lang="en-US" sz="2400">
                          <a:effectLst/>
                        </a:rPr>
                        <a:t>2014</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Junior Quantitative Portfolio Manager, Merck Finck Privatbankiers AG</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325766240"/>
                  </a:ext>
                </a:extLst>
              </a:tr>
              <a:tr h="225416">
                <a:tc>
                  <a:txBody>
                    <a:bodyPr/>
                    <a:lstStyle/>
                    <a:p>
                      <a:pPr marL="0" marR="0">
                        <a:lnSpc>
                          <a:spcPct val="107000"/>
                        </a:lnSpc>
                        <a:spcBef>
                          <a:spcPts val="0"/>
                        </a:spcBef>
                        <a:spcAft>
                          <a:spcPts val="0"/>
                        </a:spcAft>
                      </a:pPr>
                      <a:r>
                        <a:rPr lang="en-US" sz="2400">
                          <a:effectLst/>
                        </a:rPr>
                        <a:t>2014</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Senior Quantitative Analyst, S&amp;P Global</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1481442137"/>
                  </a:ext>
                </a:extLst>
              </a:tr>
              <a:tr h="225416">
                <a:tc>
                  <a:txBody>
                    <a:bodyPr/>
                    <a:lstStyle/>
                    <a:p>
                      <a:pPr marL="0" marR="0">
                        <a:lnSpc>
                          <a:spcPct val="107000"/>
                        </a:lnSpc>
                        <a:spcBef>
                          <a:spcPts val="0"/>
                        </a:spcBef>
                        <a:spcAft>
                          <a:spcPts val="0"/>
                        </a:spcAft>
                      </a:pPr>
                      <a:r>
                        <a:rPr lang="en-US" sz="2400">
                          <a:effectLst/>
                        </a:rPr>
                        <a:t>2014</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Sr. Legal Executive, Nicky Chen &amp; Partners</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504157302"/>
                  </a:ext>
                </a:extLst>
              </a:tr>
              <a:tr h="225416">
                <a:tc>
                  <a:txBody>
                    <a:bodyPr/>
                    <a:lstStyle/>
                    <a:p>
                      <a:pPr marL="0" marR="0">
                        <a:lnSpc>
                          <a:spcPct val="107000"/>
                        </a:lnSpc>
                        <a:spcBef>
                          <a:spcPts val="0"/>
                        </a:spcBef>
                        <a:spcAft>
                          <a:spcPts val="0"/>
                        </a:spcAft>
                      </a:pPr>
                      <a:r>
                        <a:rPr lang="en-US" sz="2400">
                          <a:effectLst/>
                        </a:rPr>
                        <a:t>2015</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a:effectLst/>
                        </a:rPr>
                        <a:t>Senior Executive, Public Mutual Berhad</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4178816479"/>
                  </a:ext>
                </a:extLst>
              </a:tr>
              <a:tr h="225416">
                <a:tc>
                  <a:txBody>
                    <a:bodyPr/>
                    <a:lstStyle/>
                    <a:p>
                      <a:pPr marL="0" marR="0">
                        <a:lnSpc>
                          <a:spcPct val="107000"/>
                        </a:lnSpc>
                        <a:spcBef>
                          <a:spcPts val="0"/>
                        </a:spcBef>
                        <a:spcAft>
                          <a:spcPts val="0"/>
                        </a:spcAft>
                      </a:pPr>
                      <a:r>
                        <a:rPr lang="en-US" sz="2400">
                          <a:effectLst/>
                        </a:rPr>
                        <a:t>2015</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Credit Strategist, </a:t>
                      </a:r>
                      <a:r>
                        <a:rPr lang="en-US" sz="2400" dirty="0" smtClean="0">
                          <a:effectLst/>
                        </a:rPr>
                        <a:t>Goldman </a:t>
                      </a:r>
                      <a:r>
                        <a:rPr lang="en-US" sz="2400" dirty="0">
                          <a:effectLst/>
                        </a:rPr>
                        <a:t>Sachs</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1157018339"/>
                  </a:ext>
                </a:extLst>
              </a:tr>
              <a:tr h="0">
                <a:tc>
                  <a:txBody>
                    <a:bodyPr/>
                    <a:lstStyle/>
                    <a:p>
                      <a:pPr marL="0" marR="0">
                        <a:lnSpc>
                          <a:spcPct val="107000"/>
                        </a:lnSpc>
                        <a:spcBef>
                          <a:spcPts val="0"/>
                        </a:spcBef>
                        <a:spcAft>
                          <a:spcPts val="0"/>
                        </a:spcAft>
                      </a:pPr>
                      <a:r>
                        <a:rPr lang="en-US" sz="2400" dirty="0">
                          <a:effectLst/>
                        </a:rPr>
                        <a:t>2015</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Associate, JP </a:t>
                      </a:r>
                      <a:r>
                        <a:rPr lang="en-US" sz="2400" dirty="0" smtClean="0">
                          <a:effectLst/>
                        </a:rPr>
                        <a:t>Morgan</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1261226337"/>
                  </a:ext>
                </a:extLst>
              </a:tr>
              <a:tr h="225416">
                <a:tc>
                  <a:txBody>
                    <a:bodyPr/>
                    <a:lstStyle/>
                    <a:p>
                      <a:pPr marL="0" marR="0">
                        <a:lnSpc>
                          <a:spcPct val="107000"/>
                        </a:lnSpc>
                        <a:spcBef>
                          <a:spcPts val="0"/>
                        </a:spcBef>
                        <a:spcAft>
                          <a:spcPts val="0"/>
                        </a:spcAft>
                      </a:pPr>
                      <a:r>
                        <a:rPr lang="en-US" sz="2400">
                          <a:effectLst/>
                        </a:rPr>
                        <a:t>2015</a:t>
                      </a:r>
                      <a:endParaRPr lang="en-US" sz="280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tc>
                  <a:txBody>
                    <a:bodyPr/>
                    <a:lstStyle/>
                    <a:p>
                      <a:pPr marL="0" marR="0">
                        <a:lnSpc>
                          <a:spcPct val="107000"/>
                        </a:lnSpc>
                        <a:spcBef>
                          <a:spcPts val="0"/>
                        </a:spcBef>
                        <a:spcAft>
                          <a:spcPts val="0"/>
                        </a:spcAft>
                      </a:pPr>
                      <a:r>
                        <a:rPr lang="en-US" sz="2400" dirty="0">
                          <a:effectLst/>
                        </a:rPr>
                        <a:t>Software Engineer, Microsoft</a:t>
                      </a:r>
                      <a:endParaRPr lang="en-US" sz="2800" dirty="0">
                        <a:effectLst/>
                        <a:latin typeface="Calibri" panose="020F0502020204030204" pitchFamily="34" charset="0"/>
                        <a:ea typeface="PMingLiU" panose="02020500000000000000"/>
                        <a:cs typeface="Times New Roman" panose="02020603050405020304" pitchFamily="18" charset="0"/>
                      </a:endParaRPr>
                    </a:p>
                  </a:txBody>
                  <a:tcPr marL="51721" marR="51721" marT="0" marB="0" anchor="ctr"/>
                </a:tc>
                <a:extLst>
                  <a:ext uri="{0D108BD9-81ED-4DB2-BD59-A6C34878D82A}">
                    <a16:rowId xmlns:a16="http://schemas.microsoft.com/office/drawing/2014/main" xmlns="" val="2531111620"/>
                  </a:ext>
                </a:extLst>
              </a:tr>
            </a:tbl>
          </a:graphicData>
        </a:graphic>
      </p:graphicFrame>
    </p:spTree>
    <p:extLst>
      <p:ext uri="{BB962C8B-B14F-4D97-AF65-F5344CB8AC3E}">
        <p14:creationId xmlns:p14="http://schemas.microsoft.com/office/powerpoint/2010/main" val="1527397496"/>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7" y="-20097"/>
            <a:ext cx="9001000" cy="990600"/>
          </a:xfrm>
        </p:spPr>
        <p:txBody>
          <a:bodyPr>
            <a:noAutofit/>
          </a:bodyPr>
          <a:lstStyle/>
          <a:p>
            <a:r>
              <a:rPr lang="en-US" b="1" dirty="0" smtClean="0">
                <a:solidFill>
                  <a:srgbClr val="FFC000"/>
                </a:solidFill>
              </a:rPr>
              <a:t>MAEC Graduates – Career Prospects</a:t>
            </a:r>
            <a:endParaRPr lang="en-US" b="1"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34</a:t>
            </a:fld>
            <a:endParaRPr lang="en-US" altLang="zh-TW"/>
          </a:p>
        </p:txBody>
      </p:sp>
      <p:graphicFrame>
        <p:nvGraphicFramePr>
          <p:cNvPr id="6" name="Table 5"/>
          <p:cNvGraphicFramePr>
            <a:graphicFrameLocks noGrp="1"/>
          </p:cNvGraphicFramePr>
          <p:nvPr>
            <p:extLst>
              <p:ext uri="{D42A27DB-BD31-4B8C-83A1-F6EECF244321}">
                <p14:modId xmlns:p14="http://schemas.microsoft.com/office/powerpoint/2010/main" val="3712076518"/>
              </p:ext>
            </p:extLst>
          </p:nvPr>
        </p:nvGraphicFramePr>
        <p:xfrm>
          <a:off x="359003" y="957032"/>
          <a:ext cx="8352928" cy="5282946"/>
        </p:xfrm>
        <a:graphic>
          <a:graphicData uri="http://schemas.openxmlformats.org/drawingml/2006/table">
            <a:tbl>
              <a:tblPr firstRow="1" firstCol="1" bandRow="1">
                <a:tableStyleId>{0E3FDE45-AF77-4B5C-9715-49D594BDF05E}</a:tableStyleId>
              </a:tblPr>
              <a:tblGrid>
                <a:gridCol w="1853731">
                  <a:extLst>
                    <a:ext uri="{9D8B030D-6E8A-4147-A177-3AD203B41FA5}">
                      <a16:colId xmlns:a16="http://schemas.microsoft.com/office/drawing/2014/main" xmlns="" val="1013949188"/>
                    </a:ext>
                  </a:extLst>
                </a:gridCol>
                <a:gridCol w="6499197">
                  <a:extLst>
                    <a:ext uri="{9D8B030D-6E8A-4147-A177-3AD203B41FA5}">
                      <a16:colId xmlns:a16="http://schemas.microsoft.com/office/drawing/2014/main" xmlns="" val="2799473069"/>
                    </a:ext>
                  </a:extLst>
                </a:gridCol>
              </a:tblGrid>
              <a:tr h="247153">
                <a:tc>
                  <a:txBody>
                    <a:bodyPr/>
                    <a:lstStyle/>
                    <a:p>
                      <a:pPr marL="0" marR="0">
                        <a:lnSpc>
                          <a:spcPct val="107000"/>
                        </a:lnSpc>
                        <a:spcBef>
                          <a:spcPts val="0"/>
                        </a:spcBef>
                        <a:spcAft>
                          <a:spcPts val="0"/>
                        </a:spcAft>
                      </a:pPr>
                      <a:r>
                        <a:rPr lang="en-US" sz="1800" dirty="0">
                          <a:effectLst/>
                        </a:rPr>
                        <a:t>Graduation Year</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Position / Company</a:t>
                      </a:r>
                      <a:endParaRPr lang="en-US" sz="2800" b="1" dirty="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1731011821"/>
                  </a:ext>
                </a:extLst>
              </a:tr>
              <a:tr h="247153">
                <a:tc>
                  <a:txBody>
                    <a:bodyPr/>
                    <a:lstStyle/>
                    <a:p>
                      <a:pPr marL="0" marR="0">
                        <a:lnSpc>
                          <a:spcPct val="107000"/>
                        </a:lnSpc>
                        <a:spcBef>
                          <a:spcPts val="0"/>
                        </a:spcBef>
                        <a:spcAft>
                          <a:spcPts val="0"/>
                        </a:spcAft>
                      </a:pPr>
                      <a:r>
                        <a:rPr lang="en-US" sz="1800" dirty="0">
                          <a:effectLst/>
                        </a:rPr>
                        <a:t>2016</a:t>
                      </a:r>
                      <a:endParaRPr lang="en-US" sz="2800" b="0" dirty="0">
                        <a:solidFill>
                          <a:schemeClr val="tx1"/>
                        </a:solidFill>
                        <a:effectLst/>
                        <a:latin typeface="+mn-lt"/>
                        <a:ea typeface="PMingLiU" panose="0202050000000000000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Private Equity Associate, Bain Capital</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nchor="ctr"/>
                </a:tc>
                <a:extLst>
                  <a:ext uri="{0D108BD9-81ED-4DB2-BD59-A6C34878D82A}">
                    <a16:rowId xmlns:a16="http://schemas.microsoft.com/office/drawing/2014/main" xmlns="" val="4278885598"/>
                  </a:ext>
                </a:extLst>
              </a:tr>
              <a:tr h="247153">
                <a:tc>
                  <a:txBody>
                    <a:bodyPr/>
                    <a:lstStyle/>
                    <a:p>
                      <a:pPr marL="0" marR="0">
                        <a:lnSpc>
                          <a:spcPct val="107000"/>
                        </a:lnSpc>
                        <a:spcBef>
                          <a:spcPts val="0"/>
                        </a:spcBef>
                        <a:spcAft>
                          <a:spcPts val="0"/>
                        </a:spcAft>
                      </a:pPr>
                      <a:r>
                        <a:rPr lang="en-US" sz="1800">
                          <a:effectLst/>
                        </a:rPr>
                        <a:t>2016</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a:effectLst/>
                        </a:rPr>
                        <a:t>Investment Analyst, AQUMON (Magnum Research)</a:t>
                      </a:r>
                      <a:endParaRPr lang="en-US" sz="2800">
                        <a:solidFill>
                          <a:schemeClr val="tx1"/>
                        </a:solidFill>
                        <a:effectLst/>
                        <a:latin typeface="+mn-lt"/>
                        <a:ea typeface="PMingLiU" panose="02020500000000000000"/>
                        <a:cs typeface="Times New Roman" panose="02020603050405020304" pitchFamily="18" charset="0"/>
                      </a:endParaRPr>
                    </a:p>
                  </a:txBody>
                  <a:tcPr marL="68580" marR="68580" marT="0" marB="0" anchor="ctr"/>
                </a:tc>
                <a:extLst>
                  <a:ext uri="{0D108BD9-81ED-4DB2-BD59-A6C34878D82A}">
                    <a16:rowId xmlns:a16="http://schemas.microsoft.com/office/drawing/2014/main" xmlns="" val="1971788125"/>
                  </a:ext>
                </a:extLst>
              </a:tr>
              <a:tr h="247153">
                <a:tc>
                  <a:txBody>
                    <a:bodyPr/>
                    <a:lstStyle/>
                    <a:p>
                      <a:pPr marL="0" marR="0">
                        <a:lnSpc>
                          <a:spcPct val="107000"/>
                        </a:lnSpc>
                        <a:spcBef>
                          <a:spcPts val="0"/>
                        </a:spcBef>
                        <a:spcAft>
                          <a:spcPts val="0"/>
                        </a:spcAft>
                      </a:pPr>
                      <a:r>
                        <a:rPr lang="en-US" sz="1800">
                          <a:effectLst/>
                        </a:rPr>
                        <a:t>2016</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Business Analyst, CJC Ltd - Technical and Commercial Market Data Managed Services</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nchor="ctr"/>
                </a:tc>
                <a:extLst>
                  <a:ext uri="{0D108BD9-81ED-4DB2-BD59-A6C34878D82A}">
                    <a16:rowId xmlns:a16="http://schemas.microsoft.com/office/drawing/2014/main" xmlns="" val="2110175230"/>
                  </a:ext>
                </a:extLst>
              </a:tr>
              <a:tr h="247153">
                <a:tc>
                  <a:txBody>
                    <a:bodyPr/>
                    <a:lstStyle/>
                    <a:p>
                      <a:pPr marL="0" marR="0">
                        <a:lnSpc>
                          <a:spcPct val="107000"/>
                        </a:lnSpc>
                        <a:spcBef>
                          <a:spcPts val="0"/>
                        </a:spcBef>
                        <a:spcAft>
                          <a:spcPts val="0"/>
                        </a:spcAft>
                      </a:pPr>
                      <a:r>
                        <a:rPr lang="en-US" sz="1800">
                          <a:effectLst/>
                        </a:rPr>
                        <a:t>2016</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Senior Investment Manager, Hong Kong International Investment</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nchor="ctr"/>
                </a:tc>
                <a:extLst>
                  <a:ext uri="{0D108BD9-81ED-4DB2-BD59-A6C34878D82A}">
                    <a16:rowId xmlns:a16="http://schemas.microsoft.com/office/drawing/2014/main" xmlns="" val="4286242130"/>
                  </a:ext>
                </a:extLst>
              </a:tr>
              <a:tr h="247153">
                <a:tc>
                  <a:txBody>
                    <a:bodyPr/>
                    <a:lstStyle/>
                    <a:p>
                      <a:pPr marL="0" marR="0">
                        <a:lnSpc>
                          <a:spcPct val="107000"/>
                        </a:lnSpc>
                        <a:spcBef>
                          <a:spcPts val="0"/>
                        </a:spcBef>
                        <a:spcAft>
                          <a:spcPts val="0"/>
                        </a:spcAft>
                      </a:pPr>
                      <a:r>
                        <a:rPr lang="en-US" sz="1800" dirty="0">
                          <a:effectLst/>
                        </a:rPr>
                        <a:t>2016</a:t>
                      </a:r>
                      <a:endParaRPr lang="en-US" sz="2800" b="0" dirty="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Research Fellow, Stanford Institute for Economics and Policy Research</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446570154"/>
                  </a:ext>
                </a:extLst>
              </a:tr>
              <a:tr h="247153">
                <a:tc>
                  <a:txBody>
                    <a:bodyPr/>
                    <a:lstStyle/>
                    <a:p>
                      <a:pPr marL="0" marR="0">
                        <a:lnSpc>
                          <a:spcPct val="107000"/>
                        </a:lnSpc>
                        <a:spcBef>
                          <a:spcPts val="0"/>
                        </a:spcBef>
                        <a:spcAft>
                          <a:spcPts val="0"/>
                        </a:spcAft>
                      </a:pPr>
                      <a:r>
                        <a:rPr lang="en-US" sz="1800">
                          <a:effectLst/>
                        </a:rPr>
                        <a:t>2016</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Financial Analyst, Telstra International Group</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2316528854"/>
                  </a:ext>
                </a:extLst>
              </a:tr>
              <a:tr h="236442">
                <a:tc>
                  <a:txBody>
                    <a:bodyPr/>
                    <a:lstStyle/>
                    <a:p>
                      <a:pPr marL="0" marR="0">
                        <a:lnSpc>
                          <a:spcPct val="107000"/>
                        </a:lnSpc>
                        <a:spcBef>
                          <a:spcPts val="0"/>
                        </a:spcBef>
                        <a:spcAft>
                          <a:spcPts val="0"/>
                        </a:spcAft>
                      </a:pPr>
                      <a:r>
                        <a:rPr lang="en-US" sz="1800">
                          <a:effectLst/>
                        </a:rPr>
                        <a:t>2016</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Global Markets Analyst, Bank of America Merrill Lynch</a:t>
                      </a:r>
                      <a:endParaRPr lang="en-US" sz="280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1334561337"/>
                  </a:ext>
                </a:extLst>
              </a:tr>
              <a:tr h="232736">
                <a:tc>
                  <a:txBody>
                    <a:bodyPr/>
                    <a:lstStyle/>
                    <a:p>
                      <a:pPr marL="0" marR="0">
                        <a:lnSpc>
                          <a:spcPct val="107000"/>
                        </a:lnSpc>
                        <a:spcBef>
                          <a:spcPts val="0"/>
                        </a:spcBef>
                        <a:spcAft>
                          <a:spcPts val="0"/>
                        </a:spcAft>
                      </a:pPr>
                      <a:r>
                        <a:rPr lang="en-US" sz="1800">
                          <a:effectLst/>
                        </a:rPr>
                        <a:t>2017</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Business Development &amp; UX Manager, FeedMe Guru</a:t>
                      </a:r>
                      <a:endParaRPr lang="en-US" sz="280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442401095"/>
                  </a:ext>
                </a:extLst>
              </a:tr>
              <a:tr h="247153">
                <a:tc>
                  <a:txBody>
                    <a:bodyPr/>
                    <a:lstStyle/>
                    <a:p>
                      <a:pPr marL="0" marR="0">
                        <a:lnSpc>
                          <a:spcPct val="107000"/>
                        </a:lnSpc>
                        <a:spcBef>
                          <a:spcPts val="0"/>
                        </a:spcBef>
                        <a:spcAft>
                          <a:spcPts val="0"/>
                        </a:spcAft>
                      </a:pPr>
                      <a:r>
                        <a:rPr lang="en-US" sz="1800">
                          <a:effectLst/>
                        </a:rPr>
                        <a:t>2017</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Macro Research Analyst, Nomura</a:t>
                      </a:r>
                      <a:endParaRPr lang="en-US" sz="280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3618521349"/>
                  </a:ext>
                </a:extLst>
              </a:tr>
              <a:tr h="247153">
                <a:tc>
                  <a:txBody>
                    <a:bodyPr/>
                    <a:lstStyle/>
                    <a:p>
                      <a:pPr marL="0" marR="0">
                        <a:lnSpc>
                          <a:spcPct val="107000"/>
                        </a:lnSpc>
                        <a:spcBef>
                          <a:spcPts val="0"/>
                        </a:spcBef>
                        <a:spcAft>
                          <a:spcPts val="0"/>
                        </a:spcAft>
                      </a:pPr>
                      <a:r>
                        <a:rPr lang="en-US" sz="1800">
                          <a:effectLst/>
                        </a:rPr>
                        <a:t>2017</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Fuji Xerox (Hong Kong) Consulting Executive - Global Services Business</a:t>
                      </a:r>
                      <a:endParaRPr lang="en-US" sz="280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3256770792"/>
                  </a:ext>
                </a:extLst>
              </a:tr>
              <a:tr h="247153">
                <a:tc>
                  <a:txBody>
                    <a:bodyPr/>
                    <a:lstStyle/>
                    <a:p>
                      <a:pPr marL="0" marR="0">
                        <a:lnSpc>
                          <a:spcPct val="107000"/>
                        </a:lnSpc>
                        <a:spcBef>
                          <a:spcPts val="0"/>
                        </a:spcBef>
                        <a:spcAft>
                          <a:spcPts val="0"/>
                        </a:spcAft>
                      </a:pPr>
                      <a:r>
                        <a:rPr lang="en-US" sz="1800">
                          <a:effectLst/>
                        </a:rPr>
                        <a:t>2017</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Management Trainee, Commercial Banking, Hang Seng Bank</a:t>
                      </a:r>
                      <a:endParaRPr lang="en-US" sz="280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3484623341"/>
                  </a:ext>
                </a:extLst>
              </a:tr>
              <a:tr h="247153">
                <a:tc>
                  <a:txBody>
                    <a:bodyPr/>
                    <a:lstStyle/>
                    <a:p>
                      <a:pPr marL="0" marR="0">
                        <a:lnSpc>
                          <a:spcPct val="107000"/>
                        </a:lnSpc>
                        <a:spcBef>
                          <a:spcPts val="0"/>
                        </a:spcBef>
                        <a:spcAft>
                          <a:spcPts val="0"/>
                        </a:spcAft>
                      </a:pPr>
                      <a:r>
                        <a:rPr lang="en-US" sz="1800">
                          <a:effectLst/>
                        </a:rPr>
                        <a:t>2017</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Risk Assurance Associate, </a:t>
                      </a:r>
                      <a:r>
                        <a:rPr lang="en-US" sz="1800" dirty="0" smtClean="0">
                          <a:effectLst/>
                        </a:rPr>
                        <a:t>PWC </a:t>
                      </a:r>
                      <a:r>
                        <a:rPr lang="en-US" sz="1800" dirty="0">
                          <a:effectLst/>
                        </a:rPr>
                        <a:t>Hong Kong and Mainland China</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1487215828"/>
                  </a:ext>
                </a:extLst>
              </a:tr>
              <a:tr h="247153">
                <a:tc>
                  <a:txBody>
                    <a:bodyPr/>
                    <a:lstStyle/>
                    <a:p>
                      <a:pPr marL="0" marR="0">
                        <a:lnSpc>
                          <a:spcPct val="107000"/>
                        </a:lnSpc>
                        <a:spcBef>
                          <a:spcPts val="0"/>
                        </a:spcBef>
                        <a:spcAft>
                          <a:spcPts val="0"/>
                        </a:spcAft>
                      </a:pPr>
                      <a:r>
                        <a:rPr lang="en-US" sz="1800">
                          <a:effectLst/>
                        </a:rPr>
                        <a:t>2017</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IT Consultant, FDM Group</a:t>
                      </a:r>
                      <a:endParaRPr lang="en-US" sz="280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3699007844"/>
                  </a:ext>
                </a:extLst>
              </a:tr>
              <a:tr h="178175">
                <a:tc>
                  <a:txBody>
                    <a:bodyPr/>
                    <a:lstStyle/>
                    <a:p>
                      <a:pPr marL="0" marR="0">
                        <a:lnSpc>
                          <a:spcPct val="107000"/>
                        </a:lnSpc>
                        <a:spcBef>
                          <a:spcPts val="0"/>
                        </a:spcBef>
                        <a:spcAft>
                          <a:spcPts val="0"/>
                        </a:spcAft>
                      </a:pPr>
                      <a:r>
                        <a:rPr lang="en-US" sz="1800">
                          <a:effectLst/>
                        </a:rPr>
                        <a:t>2017</a:t>
                      </a:r>
                      <a:endParaRPr lang="en-US" sz="2800" b="0">
                        <a:solidFill>
                          <a:schemeClr val="tx1"/>
                        </a:solidFill>
                        <a:effectLst/>
                        <a:latin typeface="+mn-lt"/>
                        <a:ea typeface="PMingLiU" panose="0202050000000000000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Tech risk management Analyst, UBS</a:t>
                      </a:r>
                      <a:endParaRPr lang="en-US" sz="2800" dirty="0">
                        <a:solidFill>
                          <a:schemeClr val="tx1"/>
                        </a:solidFill>
                        <a:effectLst/>
                        <a:latin typeface="+mn-lt"/>
                        <a:ea typeface="PMingLiU" panose="02020500000000000000"/>
                        <a:cs typeface="Times New Roman" panose="02020603050405020304" pitchFamily="18" charset="0"/>
                      </a:endParaRPr>
                    </a:p>
                  </a:txBody>
                  <a:tcPr marL="68580" marR="68580" marT="0" marB="0"/>
                </a:tc>
                <a:extLst>
                  <a:ext uri="{0D108BD9-81ED-4DB2-BD59-A6C34878D82A}">
                    <a16:rowId xmlns:a16="http://schemas.microsoft.com/office/drawing/2014/main" xmlns="" val="1196544965"/>
                  </a:ext>
                </a:extLst>
              </a:tr>
            </a:tbl>
          </a:graphicData>
        </a:graphic>
      </p:graphicFrame>
    </p:spTree>
    <p:extLst>
      <p:ext uri="{BB962C8B-B14F-4D97-AF65-F5344CB8AC3E}">
        <p14:creationId xmlns:p14="http://schemas.microsoft.com/office/powerpoint/2010/main" val="3964516043"/>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4400" b="1" dirty="0" smtClean="0">
                <a:solidFill>
                  <a:srgbClr val="FFC000"/>
                </a:solidFill>
              </a:rPr>
              <a:t>Recent MAEC Graduates – Further Study</a:t>
            </a:r>
            <a:endParaRPr lang="en-US" sz="4400" b="1"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35</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3237186028"/>
              </p:ext>
            </p:extLst>
          </p:nvPr>
        </p:nvGraphicFramePr>
        <p:xfrm>
          <a:off x="395536" y="1412776"/>
          <a:ext cx="8534400" cy="4114800"/>
        </p:xfrm>
        <a:graphic>
          <a:graphicData uri="http://schemas.openxmlformats.org/drawingml/2006/table">
            <a:tbl>
              <a:tblPr firstRow="1" bandRow="1">
                <a:tableStyleId>{0E3FDE45-AF77-4B5C-9715-49D594BDF05E}</a:tableStyleId>
              </a:tblPr>
              <a:tblGrid>
                <a:gridCol w="2057400">
                  <a:extLst>
                    <a:ext uri="{9D8B030D-6E8A-4147-A177-3AD203B41FA5}">
                      <a16:colId xmlns:a16="http://schemas.microsoft.com/office/drawing/2014/main" xmlns="" val="2402467997"/>
                    </a:ext>
                  </a:extLst>
                </a:gridCol>
                <a:gridCol w="6477000">
                  <a:extLst>
                    <a:ext uri="{9D8B030D-6E8A-4147-A177-3AD203B41FA5}">
                      <a16:colId xmlns:a16="http://schemas.microsoft.com/office/drawing/2014/main" xmlns="" val="4033708585"/>
                    </a:ext>
                  </a:extLst>
                </a:gridCol>
              </a:tblGrid>
              <a:tr h="363257">
                <a:tc>
                  <a:txBody>
                    <a:bodyPr/>
                    <a:lstStyle/>
                    <a:p>
                      <a:r>
                        <a:rPr lang="en-US" dirty="0" err="1" smtClean="0"/>
                        <a:t>Yr</a:t>
                      </a:r>
                      <a:r>
                        <a:rPr lang="en-US" baseline="0" dirty="0" smtClean="0"/>
                        <a:t> of Graduation</a:t>
                      </a:r>
                      <a:endParaRPr lang="en-US" dirty="0"/>
                    </a:p>
                  </a:txBody>
                  <a:tcPr/>
                </a:tc>
                <a:tc>
                  <a:txBody>
                    <a:bodyPr/>
                    <a:lstStyle/>
                    <a:p>
                      <a:r>
                        <a:rPr lang="en-US" dirty="0" smtClean="0"/>
                        <a:t>Program</a:t>
                      </a:r>
                      <a:r>
                        <a:rPr lang="en-US" baseline="0" dirty="0" smtClean="0"/>
                        <a:t> Title</a:t>
                      </a:r>
                      <a:r>
                        <a:rPr lang="en-US" dirty="0" smtClean="0"/>
                        <a:t>/University</a:t>
                      </a:r>
                      <a:endParaRPr lang="en-US" dirty="0"/>
                    </a:p>
                  </a:txBody>
                  <a:tcPr/>
                </a:tc>
                <a:extLst>
                  <a:ext uri="{0D108BD9-81ED-4DB2-BD59-A6C34878D82A}">
                    <a16:rowId xmlns:a16="http://schemas.microsoft.com/office/drawing/2014/main" xmlns="" val="943268599"/>
                  </a:ext>
                </a:extLst>
              </a:tr>
              <a:tr h="1711903">
                <a:tc>
                  <a:txBody>
                    <a:bodyPr/>
                    <a:lstStyle/>
                    <a:p>
                      <a:r>
                        <a:rPr lang="en-US" sz="2000" dirty="0" smtClean="0"/>
                        <a:t>2017</a:t>
                      </a:r>
                      <a:endParaRPr lang="en-US" sz="2000" dirty="0"/>
                    </a:p>
                  </a:txBody>
                  <a:tcPr/>
                </a:tc>
                <a:tc>
                  <a:txBody>
                    <a:bodyPr/>
                    <a:lstStyle/>
                    <a:p>
                      <a:r>
                        <a:rPr lang="en-US" sz="2000" dirty="0" smtClean="0"/>
                        <a:t>PhD in Statistics (University of Wisconsin, Madison)</a:t>
                      </a:r>
                    </a:p>
                    <a:p>
                      <a:r>
                        <a:rPr lang="en-US" sz="2000" dirty="0" smtClean="0"/>
                        <a:t>PhD in Biostatistics (University of Washington)</a:t>
                      </a:r>
                    </a:p>
                    <a:p>
                      <a:r>
                        <a:rPr lang="en-US" sz="2000" dirty="0" smtClean="0"/>
                        <a:t>MPhil in Economics (Oxford)</a:t>
                      </a:r>
                    </a:p>
                    <a:p>
                      <a:r>
                        <a:rPr lang="en-US" sz="2000" dirty="0" smtClean="0"/>
                        <a:t>MPhil in Economics (HKUST)</a:t>
                      </a:r>
                    </a:p>
                    <a:p>
                      <a:r>
                        <a:rPr lang="en-US" sz="2000" dirty="0" smtClean="0"/>
                        <a:t>MPhil in Computer Science and Engineering (HKUST)</a:t>
                      </a:r>
                    </a:p>
                    <a:p>
                      <a:pPr marL="0" marR="0" indent="0" algn="l" defTabSz="914377" rtl="0" eaLnBrk="1" fontAlgn="auto" latinLnBrk="0" hangingPunct="1">
                        <a:lnSpc>
                          <a:spcPct val="100000"/>
                        </a:lnSpc>
                        <a:spcBef>
                          <a:spcPts val="0"/>
                        </a:spcBef>
                        <a:spcAft>
                          <a:spcPts val="0"/>
                        </a:spcAft>
                        <a:buClrTx/>
                        <a:buSzTx/>
                        <a:buFontTx/>
                        <a:buNone/>
                        <a:tabLst/>
                        <a:defRPr/>
                      </a:pPr>
                      <a:r>
                        <a:rPr lang="en-US" sz="2000" dirty="0" smtClean="0"/>
                        <a:t>MPhil in Mathematics (HKUST)</a:t>
                      </a:r>
                    </a:p>
                    <a:p>
                      <a:pPr marL="0" marR="0" indent="0" algn="l" defTabSz="914377" rtl="0" eaLnBrk="1" fontAlgn="auto" latinLnBrk="0" hangingPunct="1">
                        <a:lnSpc>
                          <a:spcPct val="100000"/>
                        </a:lnSpc>
                        <a:spcBef>
                          <a:spcPts val="0"/>
                        </a:spcBef>
                        <a:spcAft>
                          <a:spcPts val="0"/>
                        </a:spcAft>
                        <a:buClrTx/>
                        <a:buSzTx/>
                        <a:buFontTx/>
                        <a:buNone/>
                        <a:tabLst/>
                        <a:defRPr/>
                      </a:pPr>
                      <a:r>
                        <a:rPr lang="en-US" sz="2000" dirty="0" smtClean="0"/>
                        <a:t>MSc in Operations Research (Columbia University)</a:t>
                      </a:r>
                    </a:p>
                    <a:p>
                      <a:r>
                        <a:rPr lang="en-US" sz="2000" dirty="0" smtClean="0"/>
                        <a:t>MSc in Finance (Johns Hopkins University)</a:t>
                      </a:r>
                    </a:p>
                    <a:p>
                      <a:r>
                        <a:rPr lang="en-US" sz="2000" dirty="0" smtClean="0"/>
                        <a:t>MA in Mathematics of Finance (Columbia University)</a:t>
                      </a:r>
                    </a:p>
                    <a:p>
                      <a:r>
                        <a:rPr lang="en-US" sz="2000" dirty="0" smtClean="0"/>
                        <a:t>MSc in Finance (MIT)</a:t>
                      </a:r>
                    </a:p>
                    <a:p>
                      <a:r>
                        <a:rPr lang="en-US" sz="2000" dirty="0" smtClean="0"/>
                        <a:t>MSc in Financial Engineering (Columbia University/New York University)</a:t>
                      </a:r>
                    </a:p>
                  </a:txBody>
                  <a:tcPr/>
                </a:tc>
                <a:extLst>
                  <a:ext uri="{0D108BD9-81ED-4DB2-BD59-A6C34878D82A}">
                    <a16:rowId xmlns:a16="http://schemas.microsoft.com/office/drawing/2014/main" xmlns="" val="2770309573"/>
                  </a:ext>
                </a:extLst>
              </a:tr>
            </a:tbl>
          </a:graphicData>
        </a:graphic>
      </p:graphicFrame>
    </p:spTree>
    <p:extLst>
      <p:ext uri="{BB962C8B-B14F-4D97-AF65-F5344CB8AC3E}">
        <p14:creationId xmlns:p14="http://schemas.microsoft.com/office/powerpoint/2010/main" val="4106344713"/>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4400" b="1" dirty="0" smtClean="0">
                <a:solidFill>
                  <a:srgbClr val="FFC000"/>
                </a:solidFill>
              </a:rPr>
              <a:t>Recent MAEC Graduates – Further Study</a:t>
            </a:r>
            <a:endParaRPr lang="en-US" sz="4400" b="1"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36</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2517690706"/>
              </p:ext>
            </p:extLst>
          </p:nvPr>
        </p:nvGraphicFramePr>
        <p:xfrm>
          <a:off x="395536" y="1196752"/>
          <a:ext cx="8534400" cy="3528392"/>
        </p:xfrm>
        <a:graphic>
          <a:graphicData uri="http://schemas.openxmlformats.org/drawingml/2006/table">
            <a:tbl>
              <a:tblPr firstRow="1" bandRow="1">
                <a:tableStyleId>{0E3FDE45-AF77-4B5C-9715-49D594BDF05E}</a:tableStyleId>
              </a:tblPr>
              <a:tblGrid>
                <a:gridCol w="1944216">
                  <a:extLst>
                    <a:ext uri="{9D8B030D-6E8A-4147-A177-3AD203B41FA5}">
                      <a16:colId xmlns:a16="http://schemas.microsoft.com/office/drawing/2014/main" xmlns="" val="2402467997"/>
                    </a:ext>
                  </a:extLst>
                </a:gridCol>
                <a:gridCol w="6590184">
                  <a:extLst>
                    <a:ext uri="{9D8B030D-6E8A-4147-A177-3AD203B41FA5}">
                      <a16:colId xmlns:a16="http://schemas.microsoft.com/office/drawing/2014/main" xmlns="" val="4033708585"/>
                    </a:ext>
                  </a:extLst>
                </a:gridCol>
              </a:tblGrid>
              <a:tr h="580655">
                <a:tc>
                  <a:txBody>
                    <a:bodyPr/>
                    <a:lstStyle/>
                    <a:p>
                      <a:r>
                        <a:rPr lang="en-US" dirty="0" err="1" smtClean="0"/>
                        <a:t>Yr</a:t>
                      </a:r>
                      <a:r>
                        <a:rPr lang="en-US" baseline="0" dirty="0" smtClean="0"/>
                        <a:t> of Graduation</a:t>
                      </a:r>
                      <a:endParaRPr lang="en-US" dirty="0"/>
                    </a:p>
                  </a:txBody>
                  <a:tcPr/>
                </a:tc>
                <a:tc>
                  <a:txBody>
                    <a:bodyPr/>
                    <a:lstStyle/>
                    <a:p>
                      <a:r>
                        <a:rPr lang="en-US" dirty="0" smtClean="0"/>
                        <a:t>Program</a:t>
                      </a:r>
                      <a:r>
                        <a:rPr lang="en-US" baseline="0" dirty="0" smtClean="0"/>
                        <a:t> Title</a:t>
                      </a:r>
                      <a:r>
                        <a:rPr lang="en-US" dirty="0" smtClean="0"/>
                        <a:t>/University</a:t>
                      </a:r>
                      <a:endParaRPr lang="en-US" dirty="0"/>
                    </a:p>
                  </a:txBody>
                  <a:tcPr/>
                </a:tc>
                <a:extLst>
                  <a:ext uri="{0D108BD9-81ED-4DB2-BD59-A6C34878D82A}">
                    <a16:rowId xmlns:a16="http://schemas.microsoft.com/office/drawing/2014/main" xmlns="" val="943268599"/>
                  </a:ext>
                </a:extLst>
              </a:tr>
              <a:tr h="2947737">
                <a:tc>
                  <a:txBody>
                    <a:bodyPr/>
                    <a:lstStyle/>
                    <a:p>
                      <a:r>
                        <a:rPr lang="en-US" sz="2000" dirty="0" smtClean="0"/>
                        <a:t>2018</a:t>
                      </a:r>
                      <a:endParaRPr lang="en-US" sz="2000" dirty="0"/>
                    </a:p>
                  </a:txBody>
                  <a:tcPr/>
                </a:tc>
                <a:tc>
                  <a:txBody>
                    <a:bodyPr/>
                    <a:lstStyle/>
                    <a:p>
                      <a:r>
                        <a:rPr lang="en-US" sz="2000" dirty="0" smtClean="0"/>
                        <a:t>PhD in Economics</a:t>
                      </a:r>
                      <a:r>
                        <a:rPr lang="en-US" sz="2000" baseline="0" dirty="0" smtClean="0"/>
                        <a:t> (Johns Hopkins University)</a:t>
                      </a:r>
                    </a:p>
                    <a:p>
                      <a:r>
                        <a:rPr lang="en-US" sz="2000" baseline="0" dirty="0" smtClean="0"/>
                        <a:t>PhD in Economics (Washington University)</a:t>
                      </a:r>
                    </a:p>
                    <a:p>
                      <a:r>
                        <a:rPr lang="en-US" sz="2000" baseline="0" dirty="0" smtClean="0"/>
                        <a:t>MPhil in Economics (University of Cambridge)</a:t>
                      </a:r>
                    </a:p>
                    <a:p>
                      <a:r>
                        <a:rPr lang="en-US" sz="2000" baseline="0" dirty="0" smtClean="0"/>
                        <a:t>MSc in Financial Engineering (Columbia University)</a:t>
                      </a:r>
                    </a:p>
                    <a:p>
                      <a:r>
                        <a:rPr lang="en-US" sz="2000" baseline="0" dirty="0" smtClean="0"/>
                        <a:t>MSc in Finance - Quantitative Track (Washington University)</a:t>
                      </a:r>
                    </a:p>
                    <a:p>
                      <a:r>
                        <a:rPr lang="en-US" sz="2000" baseline="0" dirty="0" smtClean="0"/>
                        <a:t>MSc in Financial Mathematics (HKUST)</a:t>
                      </a:r>
                    </a:p>
                    <a:p>
                      <a:r>
                        <a:rPr lang="en-US" sz="2000" baseline="0" dirty="0" smtClean="0"/>
                        <a:t>MA in Economics (New York University)</a:t>
                      </a:r>
                    </a:p>
                    <a:p>
                      <a:r>
                        <a:rPr lang="en-US" sz="2000" baseline="0" dirty="0" smtClean="0"/>
                        <a:t>MA in Social Science - Economics Track (University of Chicago)</a:t>
                      </a:r>
                      <a:endParaRPr lang="en-US" sz="2000" dirty="0"/>
                    </a:p>
                  </a:txBody>
                  <a:tcPr/>
                </a:tc>
                <a:extLst>
                  <a:ext uri="{0D108BD9-81ED-4DB2-BD59-A6C34878D82A}">
                    <a16:rowId xmlns:a16="http://schemas.microsoft.com/office/drawing/2014/main" xmlns="" val="1754536764"/>
                  </a:ext>
                </a:extLst>
              </a:tr>
            </a:tbl>
          </a:graphicData>
        </a:graphic>
      </p:graphicFrame>
    </p:spTree>
    <p:extLst>
      <p:ext uri="{BB962C8B-B14F-4D97-AF65-F5344CB8AC3E}">
        <p14:creationId xmlns:p14="http://schemas.microsoft.com/office/powerpoint/2010/main" val="2747174999"/>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40152" y="4393457"/>
            <a:ext cx="3203848" cy="2328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33390" y="5559429"/>
            <a:ext cx="754063" cy="116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2" name="Rectangle 4"/>
          <p:cNvSpPr>
            <a:spLocks noGrp="1" noChangeArrowheads="1"/>
          </p:cNvSpPr>
          <p:nvPr>
            <p:ph type="title"/>
          </p:nvPr>
        </p:nvSpPr>
        <p:spPr>
          <a:xfrm>
            <a:off x="467544" y="414564"/>
            <a:ext cx="8229600" cy="638175"/>
          </a:xfrm>
        </p:spPr>
        <p:txBody>
          <a:bodyPr rtlCol="0">
            <a:normAutofit fontScale="90000"/>
          </a:bodyPr>
          <a:lstStyle/>
          <a:p>
            <a:pPr eaLnBrk="1" fontAlgn="auto" hangingPunct="1">
              <a:lnSpc>
                <a:spcPts val="2880"/>
              </a:lnSpc>
              <a:spcAft>
                <a:spcPts val="0"/>
              </a:spcAft>
              <a:defRPr/>
            </a:pPr>
            <a:r>
              <a:rPr lang="en-US" altLang="zh-TW" sz="4000" b="1" dirty="0">
                <a:effectLst>
                  <a:outerShdw blurRad="38100" dist="38100" dir="2700000" algn="tl">
                    <a:srgbClr val="000000">
                      <a:alpha val="43137"/>
                    </a:srgbClr>
                  </a:outerShdw>
                </a:effectLst>
              </a:rPr>
              <a:t>Fixed Income Analyst</a:t>
            </a:r>
            <a:br>
              <a:rPr lang="en-US" altLang="zh-TW" sz="4000" b="1" dirty="0">
                <a:effectLst>
                  <a:outerShdw blurRad="38100" dist="38100" dir="2700000" algn="tl">
                    <a:srgbClr val="000000">
                      <a:alpha val="43137"/>
                    </a:srgbClr>
                  </a:outerShdw>
                </a:effectLst>
              </a:rPr>
            </a:br>
            <a:r>
              <a:rPr lang="en-US" sz="2700" b="1" dirty="0"/>
              <a:t>BOCHK Asset Management</a:t>
            </a:r>
            <a:endParaRPr lang="en-US" altLang="zh-TW" b="1" dirty="0" smtClean="0">
              <a:effectLst>
                <a:outerShdw blurRad="38100" dist="38100" dir="2700000" algn="tl">
                  <a:srgbClr val="000000">
                    <a:alpha val="43137"/>
                  </a:srgbClr>
                </a:outerShdw>
              </a:effectLst>
            </a:endParaRPr>
          </a:p>
        </p:txBody>
      </p:sp>
      <p:sp>
        <p:nvSpPr>
          <p:cNvPr id="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32" indent="-285744">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2971" indent="-228594">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160"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349"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537"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726"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8914"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103"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D9191E9C-6B5D-4868-A79A-962EEE85DD24}" type="slidenum">
              <a:rPr kumimoji="0" lang="en-US" altLang="zh-TW" sz="1200">
                <a:ea typeface="新細明體" panose="02020500000000000000" pitchFamily="18" charset="-120"/>
              </a:rPr>
              <a:pPr eaLnBrk="1" hangingPunct="1">
                <a:lnSpc>
                  <a:spcPct val="100000"/>
                </a:lnSpc>
                <a:spcBef>
                  <a:spcPct val="0"/>
                </a:spcBef>
                <a:buFontTx/>
                <a:buNone/>
              </a:pPr>
              <a:t>37</a:t>
            </a:fld>
            <a:endParaRPr kumimoji="0" lang="en-US" altLang="zh-TW" sz="1200">
              <a:ea typeface="新細明體" panose="02020500000000000000" pitchFamily="18" charset="-120"/>
            </a:endParaRPr>
          </a:p>
        </p:txBody>
      </p:sp>
      <p:sp>
        <p:nvSpPr>
          <p:cNvPr id="56323" name="Text Box 9"/>
          <p:cNvSpPr txBox="1">
            <a:spLocks noChangeArrowheads="1"/>
          </p:cNvSpPr>
          <p:nvPr/>
        </p:nvSpPr>
        <p:spPr bwMode="auto">
          <a:xfrm>
            <a:off x="611560" y="1196753"/>
            <a:ext cx="8424936" cy="549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25" indent="-11112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50000"/>
              </a:spcBef>
              <a:buFontTx/>
              <a:buNone/>
            </a:pPr>
            <a:r>
              <a:rPr lang="en-US" altLang="zh-TW" sz="1800" b="1" dirty="0">
                <a:solidFill>
                  <a:schemeClr val="accent2"/>
                </a:solidFill>
                <a:ea typeface="新細明體" panose="02020500000000000000" pitchFamily="18" charset="-120"/>
              </a:rPr>
              <a:t>Responsibilities</a:t>
            </a:r>
          </a:p>
          <a:p>
            <a:pPr>
              <a:lnSpc>
                <a:spcPts val="1600"/>
              </a:lnSpc>
            </a:pPr>
            <a:r>
              <a:rPr lang="en-US" sz="1600" dirty="0"/>
              <a:t>Providing China, Asia and Global </a:t>
            </a:r>
            <a:r>
              <a:rPr lang="en-US" sz="1600" b="1" dirty="0"/>
              <a:t>macroeconomic</a:t>
            </a:r>
            <a:r>
              <a:rPr lang="en-US" sz="1600" dirty="0"/>
              <a:t> analysis</a:t>
            </a:r>
          </a:p>
          <a:p>
            <a:pPr>
              <a:lnSpc>
                <a:spcPts val="1600"/>
              </a:lnSpc>
            </a:pPr>
            <a:r>
              <a:rPr lang="en-US" sz="1600" dirty="0"/>
              <a:t>Performing currency and interest rate market analysis</a:t>
            </a:r>
          </a:p>
          <a:p>
            <a:pPr>
              <a:lnSpc>
                <a:spcPts val="1600"/>
              </a:lnSpc>
            </a:pPr>
            <a:r>
              <a:rPr lang="en-US" sz="1600" dirty="0"/>
              <a:t>Maintaining different in-house </a:t>
            </a:r>
            <a:r>
              <a:rPr lang="en-US" sz="1600" b="1" dirty="0"/>
              <a:t>macroeconomic</a:t>
            </a:r>
            <a:r>
              <a:rPr lang="en-US" sz="1600" dirty="0"/>
              <a:t> models</a:t>
            </a:r>
          </a:p>
          <a:p>
            <a:pPr>
              <a:lnSpc>
                <a:spcPts val="1600"/>
              </a:lnSpc>
            </a:pPr>
            <a:r>
              <a:rPr lang="en-US" sz="1600" dirty="0"/>
              <a:t>Presenting with investment ideas and sifting through the relevant information and using his/her judgment to recommend currency and interest rate investment strategies</a:t>
            </a:r>
          </a:p>
          <a:p>
            <a:pPr>
              <a:lnSpc>
                <a:spcPts val="1600"/>
              </a:lnSpc>
            </a:pPr>
            <a:r>
              <a:rPr lang="en-US" sz="1600" dirty="0"/>
              <a:t>Assisting the establishment of macro investment strategy, implementing and maintaining strategic asset allocation</a:t>
            </a:r>
          </a:p>
          <a:p>
            <a:pPr marL="0" indent="0">
              <a:buNone/>
            </a:pPr>
            <a:r>
              <a:rPr lang="en-US" altLang="zh-TW" sz="1800" b="1" dirty="0">
                <a:solidFill>
                  <a:schemeClr val="accent2"/>
                </a:solidFill>
                <a:ea typeface="新細明體" panose="02020500000000000000" pitchFamily="18" charset="-120"/>
              </a:rPr>
              <a:t>Specifications / Qualifications</a:t>
            </a:r>
          </a:p>
          <a:p>
            <a:r>
              <a:rPr lang="en-US" sz="1600" b="1" dirty="0">
                <a:solidFill>
                  <a:srgbClr val="7030A0"/>
                </a:solidFill>
              </a:rPr>
              <a:t>Macroeconomic analysis </a:t>
            </a:r>
            <a:r>
              <a:rPr lang="en-US" sz="1600" dirty="0"/>
              <a:t>experiences preferred</a:t>
            </a:r>
          </a:p>
          <a:p>
            <a:pPr lvl="0"/>
            <a:r>
              <a:rPr lang="en-US" sz="1600" dirty="0"/>
              <a:t>Strong skills to </a:t>
            </a:r>
            <a:r>
              <a:rPr lang="en-US" sz="1600" b="1" dirty="0">
                <a:solidFill>
                  <a:srgbClr val="7030A0"/>
                </a:solidFill>
              </a:rPr>
              <a:t>analyze currency, interest rate markets and/or sovereign credits</a:t>
            </a:r>
          </a:p>
          <a:p>
            <a:pPr lvl="0"/>
            <a:r>
              <a:rPr lang="en-US" sz="1600" dirty="0"/>
              <a:t>Good </a:t>
            </a:r>
            <a:r>
              <a:rPr lang="en-US" sz="1600" b="1" dirty="0">
                <a:solidFill>
                  <a:srgbClr val="00B050"/>
                </a:solidFill>
              </a:rPr>
              <a:t>quantitative skills</a:t>
            </a:r>
            <a:r>
              <a:rPr lang="en-US" sz="1600" dirty="0"/>
              <a:t> to handle and analyze large volumes of data; </a:t>
            </a:r>
            <a:r>
              <a:rPr lang="en-US" sz="1600" b="1" dirty="0">
                <a:solidFill>
                  <a:srgbClr val="C00000"/>
                </a:solidFill>
              </a:rPr>
              <a:t>statistical skills </a:t>
            </a:r>
            <a:r>
              <a:rPr lang="en-US" sz="1600" dirty="0"/>
              <a:t>are required</a:t>
            </a:r>
          </a:p>
          <a:p>
            <a:pPr lvl="0"/>
            <a:r>
              <a:rPr lang="en-US" sz="1600" dirty="0"/>
              <a:t>High standard </a:t>
            </a:r>
            <a:r>
              <a:rPr lang="en-US" sz="1600" b="1" dirty="0">
                <a:solidFill>
                  <a:srgbClr val="00B050"/>
                </a:solidFill>
              </a:rPr>
              <a:t>Excel’s skills </a:t>
            </a:r>
            <a:r>
              <a:rPr lang="en-US" sz="1600" dirty="0"/>
              <a:t>including programming</a:t>
            </a:r>
          </a:p>
          <a:p>
            <a:pPr lvl="0"/>
            <a:r>
              <a:rPr lang="en-US" sz="1600" dirty="0"/>
              <a:t>Handling multi-tasks under stressful environment</a:t>
            </a:r>
          </a:p>
          <a:p>
            <a:pPr lvl="0"/>
            <a:r>
              <a:rPr lang="en-US" sz="1600" dirty="0"/>
              <a:t>Good attention to details for high accuracy</a:t>
            </a:r>
          </a:p>
          <a:p>
            <a:pPr lvl="0"/>
            <a:r>
              <a:rPr lang="en-US" sz="1600" dirty="0"/>
              <a:t>Strong </a:t>
            </a:r>
            <a:r>
              <a:rPr lang="en-US" sz="1600" b="1" dirty="0">
                <a:solidFill>
                  <a:schemeClr val="accent4"/>
                </a:solidFill>
              </a:rPr>
              <a:t>communication skills</a:t>
            </a:r>
          </a:p>
        </p:txBody>
      </p:sp>
      <p:pic>
        <p:nvPicPr>
          <p:cNvPr id="12" name="Picture 11" descr="http://www.cpjobs.com/hk/uploads/cp_logo/37672_11349.jpg"/>
          <p:cNvPicPr>
            <a:picLocks noChangeAspect="1"/>
          </p:cNvPicPr>
          <p:nvPr/>
        </p:nvPicPr>
        <p:blipFill rotWithShape="1">
          <a:blip r:embed="rId3">
            <a:extLst>
              <a:ext uri="{28A0092B-C50C-407E-A947-70E740481C1C}">
                <a14:useLocalDpi xmlns:a14="http://schemas.microsoft.com/office/drawing/2010/main" val="0"/>
              </a:ext>
            </a:extLst>
          </a:blip>
          <a:srcRect r="75601"/>
          <a:stretch/>
        </p:blipFill>
        <p:spPr bwMode="auto">
          <a:xfrm>
            <a:off x="5580115" y="440844"/>
            <a:ext cx="1872209" cy="503587"/>
          </a:xfrm>
          <a:prstGeom prst="rect">
            <a:avLst/>
          </a:prstGeom>
          <a:noFill/>
          <a:ln>
            <a:noFill/>
          </a:ln>
          <a:extLst>
            <a:ext uri="{53640926-AAD7-44D8-BBD7-CCE9431645EC}">
              <a14:shadowObscured xmlns:a14="http://schemas.microsoft.com/office/drawing/2010/main"/>
            </a:ext>
          </a:extLst>
        </p:spPr>
      </p:pic>
      <p:sp>
        <p:nvSpPr>
          <p:cNvPr id="14" name="AutoShape 30"/>
          <p:cNvSpPr>
            <a:spLocks noChangeArrowheads="1"/>
          </p:cNvSpPr>
          <p:nvPr/>
        </p:nvSpPr>
        <p:spPr bwMode="auto">
          <a:xfrm>
            <a:off x="2483768" y="1196753"/>
            <a:ext cx="1656184" cy="360363"/>
          </a:xfrm>
          <a:prstGeom prst="wedgeRectCallout">
            <a:avLst>
              <a:gd name="adj1" fmla="val -60954"/>
              <a:gd name="adj2" fmla="val 924836"/>
            </a:avLst>
          </a:prstGeom>
          <a:solidFill>
            <a:srgbClr val="CCFFCC">
              <a:alpha val="34901"/>
            </a:srgbClr>
          </a:solidFill>
          <a:ln w="1270" algn="ctr">
            <a:solidFill>
              <a:srgbClr val="C0C0C0"/>
            </a:solidFill>
            <a:miter lim="800000"/>
            <a:headEnd/>
            <a:tailEnd/>
          </a:ln>
        </p:spPr>
        <p:txBody>
          <a:bodyPr tIns="0" bIns="108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algn="ctr" eaLnBrk="1" hangingPunct="1">
              <a:lnSpc>
                <a:spcPct val="100000"/>
              </a:lnSpc>
              <a:spcBef>
                <a:spcPct val="0"/>
              </a:spcBef>
              <a:buFontTx/>
              <a:buNone/>
            </a:pPr>
            <a:r>
              <a:rPr lang="en-US" altLang="zh-TW" sz="2400" b="1" baseline="-25000" dirty="0">
                <a:ea typeface="新細明體" panose="02020500000000000000" pitchFamily="18" charset="-120"/>
              </a:rPr>
              <a:t>Math training</a:t>
            </a:r>
          </a:p>
        </p:txBody>
      </p:sp>
      <p:sp>
        <p:nvSpPr>
          <p:cNvPr id="15" name="AutoShape 11"/>
          <p:cNvSpPr>
            <a:spLocks noChangeArrowheads="1"/>
          </p:cNvSpPr>
          <p:nvPr/>
        </p:nvSpPr>
        <p:spPr bwMode="auto">
          <a:xfrm>
            <a:off x="4211962" y="1196754"/>
            <a:ext cx="1657351" cy="360363"/>
          </a:xfrm>
          <a:prstGeom prst="wedgeRectCallout">
            <a:avLst>
              <a:gd name="adj1" fmla="val -134426"/>
              <a:gd name="adj2" fmla="val 825299"/>
            </a:avLst>
          </a:prstGeom>
          <a:solidFill>
            <a:srgbClr val="CCCCFF">
              <a:alpha val="34901"/>
            </a:srgbClr>
          </a:solidFill>
          <a:ln w="3175" algn="ctr">
            <a:solidFill>
              <a:srgbClr val="969696"/>
            </a:solidFill>
            <a:miter lim="800000"/>
            <a:headEnd/>
            <a:tailEnd/>
          </a:ln>
        </p:spPr>
        <p:txBody>
          <a:bodyPr tIns="0" bIns="108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algn="ctr" eaLnBrk="1" hangingPunct="1">
              <a:lnSpc>
                <a:spcPct val="100000"/>
              </a:lnSpc>
              <a:spcBef>
                <a:spcPct val="0"/>
              </a:spcBef>
              <a:buFontTx/>
              <a:buNone/>
            </a:pPr>
            <a:r>
              <a:rPr lang="en-US" altLang="zh-TW" sz="2400" b="1" baseline="-25000" dirty="0">
                <a:ea typeface="新細明體" panose="02020500000000000000" pitchFamily="18" charset="-120"/>
              </a:rPr>
              <a:t>Econ training</a:t>
            </a:r>
          </a:p>
        </p:txBody>
      </p:sp>
      <p:sp>
        <p:nvSpPr>
          <p:cNvPr id="16" name="AutoShape 12"/>
          <p:cNvSpPr>
            <a:spLocks noChangeArrowheads="1"/>
          </p:cNvSpPr>
          <p:nvPr/>
        </p:nvSpPr>
        <p:spPr bwMode="auto">
          <a:xfrm>
            <a:off x="5920618" y="1192277"/>
            <a:ext cx="1979612" cy="792163"/>
          </a:xfrm>
          <a:prstGeom prst="wedgeRectCallout">
            <a:avLst>
              <a:gd name="adj1" fmla="val -223028"/>
              <a:gd name="adj2" fmla="val 601482"/>
            </a:avLst>
          </a:prstGeom>
          <a:solidFill>
            <a:srgbClr val="FFFF00">
              <a:alpha val="14902"/>
            </a:srgbClr>
          </a:solidFill>
          <a:ln w="3175" algn="ctr">
            <a:solidFill>
              <a:srgbClr val="969696"/>
            </a:solidFill>
            <a:miter lim="800000"/>
            <a:headEnd/>
            <a:tailEnd/>
          </a:ln>
        </p:spPr>
        <p:txBody>
          <a:bodyPr tIns="0" bIns="108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algn="ctr" eaLnBrk="1" hangingPunct="1">
              <a:lnSpc>
                <a:spcPct val="100000"/>
              </a:lnSpc>
              <a:spcBef>
                <a:spcPct val="0"/>
              </a:spcBef>
              <a:buFontTx/>
              <a:buNone/>
            </a:pPr>
            <a:r>
              <a:rPr lang="en-US" altLang="zh-TW" sz="2400" b="1" baseline="-25000" dirty="0">
                <a:ea typeface="新細明體" panose="02020500000000000000" pitchFamily="18" charset="-120"/>
              </a:rPr>
              <a:t>Business Eng. Communication training</a:t>
            </a:r>
          </a:p>
        </p:txBody>
      </p:sp>
      <p:sp>
        <p:nvSpPr>
          <p:cNvPr id="17" name="AutoShape 16"/>
          <p:cNvSpPr>
            <a:spLocks noChangeArrowheads="1"/>
          </p:cNvSpPr>
          <p:nvPr/>
        </p:nvSpPr>
        <p:spPr bwMode="auto">
          <a:xfrm>
            <a:off x="7287582" y="1988840"/>
            <a:ext cx="1800225" cy="603224"/>
          </a:xfrm>
          <a:prstGeom prst="wedgeRectCallout">
            <a:avLst>
              <a:gd name="adj1" fmla="val -26795"/>
              <a:gd name="adj2" fmla="val 407905"/>
            </a:avLst>
          </a:prstGeom>
          <a:solidFill>
            <a:srgbClr val="FF0000">
              <a:alpha val="14902"/>
            </a:srgbClr>
          </a:solidFill>
          <a:ln w="3175" algn="ctr">
            <a:solidFill>
              <a:srgbClr val="969696"/>
            </a:solidFill>
            <a:miter lim="800000"/>
            <a:headEnd/>
            <a:tailEnd/>
          </a:ln>
        </p:spPr>
        <p:txBody>
          <a:bodyPr tIns="0" bIns="108000"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algn="ctr" eaLnBrk="1" hangingPunct="1">
              <a:lnSpc>
                <a:spcPct val="100000"/>
              </a:lnSpc>
              <a:spcBef>
                <a:spcPct val="0"/>
              </a:spcBef>
              <a:buFontTx/>
              <a:buNone/>
            </a:pPr>
            <a:r>
              <a:rPr lang="en-US" altLang="zh-TW" sz="2200" b="1" baseline="-25000" dirty="0">
                <a:ea typeface="新細明體" panose="02020500000000000000" pitchFamily="18" charset="-120"/>
              </a:rPr>
              <a:t>Applied Statistics course</a:t>
            </a:r>
          </a:p>
        </p:txBody>
      </p:sp>
    </p:spTree>
    <p:extLst>
      <p:ext uri="{BB962C8B-B14F-4D97-AF65-F5344CB8AC3E}">
        <p14:creationId xmlns:p14="http://schemas.microsoft.com/office/powerpoint/2010/main" val="11939570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authenticfx.pressidium.com/images/Probability-Coin-T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3" y="2780930"/>
            <a:ext cx="2386425" cy="3575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oilboomusa.com/wp-content/uploads/2015/06/oil-pric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3284985"/>
            <a:ext cx="2478021" cy="1858516"/>
          </a:xfrm>
          <a:prstGeom prst="rect">
            <a:avLst/>
          </a:prstGeom>
          <a:noFill/>
          <a:extLst>
            <a:ext uri="{909E8E84-426E-40DD-AFC4-6F175D3DCCD1}">
              <a14:hiddenFill xmlns:a14="http://schemas.microsoft.com/office/drawing/2010/main">
                <a:solidFill>
                  <a:srgbClr val="FFFFFF"/>
                </a:solidFill>
              </a14:hiddenFill>
            </a:ext>
          </a:extLst>
        </p:spPr>
      </p:pic>
      <p:sp>
        <p:nvSpPr>
          <p:cNvPr id="216066" name="Rectangle 2"/>
          <p:cNvSpPr>
            <a:spLocks noGrp="1" noChangeArrowheads="1"/>
          </p:cNvSpPr>
          <p:nvPr>
            <p:ph type="title"/>
          </p:nvPr>
        </p:nvSpPr>
        <p:spPr>
          <a:xfrm>
            <a:off x="467544" y="184969"/>
            <a:ext cx="7886700" cy="1325563"/>
          </a:xfrm>
        </p:spPr>
        <p:txBody>
          <a:bodyPr rtlCol="0">
            <a:noAutofit/>
          </a:bodyPr>
          <a:lstStyle/>
          <a:p>
            <a:pPr eaLnBrk="1" fontAlgn="auto" hangingPunct="1">
              <a:spcAft>
                <a:spcPts val="0"/>
              </a:spcAft>
              <a:defRPr/>
            </a:pPr>
            <a:r>
              <a:rPr lang="en-US" altLang="zh-TW" b="1" dirty="0">
                <a:solidFill>
                  <a:srgbClr val="FFC000"/>
                </a:solidFill>
                <a:effectLst>
                  <a:outerShdw blurRad="38100" dist="38100" dir="2700000" algn="tl">
                    <a:srgbClr val="000000">
                      <a:alpha val="43137"/>
                    </a:srgbClr>
                  </a:outerShdw>
                </a:effectLst>
              </a:rPr>
              <a:t>Typical interview questions for </a:t>
            </a:r>
            <a:br>
              <a:rPr lang="en-US" altLang="zh-TW" b="1" dirty="0">
                <a:solidFill>
                  <a:srgbClr val="FFC000"/>
                </a:solidFill>
                <a:effectLst>
                  <a:outerShdw blurRad="38100" dist="38100" dir="2700000" algn="tl">
                    <a:srgbClr val="000000">
                      <a:alpha val="43137"/>
                    </a:srgbClr>
                  </a:outerShdw>
                </a:effectLst>
              </a:rPr>
            </a:br>
            <a:r>
              <a:rPr lang="en-US" altLang="zh-TW" b="1" dirty="0">
                <a:solidFill>
                  <a:srgbClr val="FFC000"/>
                </a:solidFill>
                <a:effectLst>
                  <a:outerShdw blurRad="38100" dist="38100" dir="2700000" algn="tl">
                    <a:srgbClr val="000000">
                      <a:alpha val="43137"/>
                    </a:srgbClr>
                  </a:outerShdw>
                </a:effectLst>
              </a:rPr>
              <a:t>quants jobs in banks</a:t>
            </a:r>
            <a:endParaRPr lang="en-US" dirty="0">
              <a:effectLst>
                <a:outerShdw blurRad="38100" dist="38100" dir="2700000" algn="tl">
                  <a:srgbClr val="000000">
                    <a:alpha val="43137"/>
                  </a:srgbClr>
                </a:outerShdw>
              </a:effectLst>
            </a:endParaRPr>
          </a:p>
        </p:txBody>
      </p:sp>
      <p:sp>
        <p:nvSpPr>
          <p:cNvPr id="216067" name="Rectangle 3"/>
          <p:cNvSpPr>
            <a:spLocks noGrp="1" noChangeArrowheads="1"/>
          </p:cNvSpPr>
          <p:nvPr>
            <p:ph idx="1"/>
          </p:nvPr>
        </p:nvSpPr>
        <p:spPr>
          <a:xfrm>
            <a:off x="611560" y="1713930"/>
            <a:ext cx="8326437" cy="5000625"/>
          </a:xfrm>
        </p:spPr>
        <p:txBody>
          <a:bodyPr rtlCol="0">
            <a:normAutofit/>
          </a:bodyPr>
          <a:lstStyle/>
          <a:p>
            <a:pPr marL="0" indent="0" eaLnBrk="1" fontAlgn="auto" hangingPunct="1">
              <a:spcAft>
                <a:spcPts val="0"/>
              </a:spcAft>
              <a:buNone/>
              <a:defRPr/>
            </a:pPr>
            <a:r>
              <a:rPr lang="en-US" altLang="zh-TW" b="1" dirty="0" smtClean="0">
                <a:solidFill>
                  <a:srgbClr val="00B050"/>
                </a:solidFill>
              </a:rPr>
              <a:t>Economic</a:t>
            </a:r>
            <a:r>
              <a:rPr lang="en-US" altLang="zh-TW" b="1" dirty="0" smtClean="0"/>
              <a:t> topics:</a:t>
            </a:r>
          </a:p>
          <a:p>
            <a:pPr marL="0" indent="0" eaLnBrk="1" fontAlgn="auto" hangingPunct="1">
              <a:spcAft>
                <a:spcPts val="0"/>
              </a:spcAft>
              <a:buNone/>
              <a:defRPr/>
            </a:pPr>
            <a:r>
              <a:rPr lang="en-US" altLang="zh-TW" dirty="0" smtClean="0"/>
              <a:t>	- Impact of acute drop / increase of oil price</a:t>
            </a:r>
          </a:p>
          <a:p>
            <a:pPr marL="0" indent="0" eaLnBrk="1" fontAlgn="auto" hangingPunct="1">
              <a:spcAft>
                <a:spcPts val="0"/>
              </a:spcAft>
              <a:buNone/>
              <a:defRPr/>
            </a:pPr>
            <a:r>
              <a:rPr lang="en-US" altLang="zh-TW" dirty="0" smtClean="0"/>
              <a:t>	- Quantitative easing</a:t>
            </a:r>
          </a:p>
          <a:p>
            <a:pPr marL="0" indent="0" eaLnBrk="1" fontAlgn="auto" hangingPunct="1">
              <a:spcAft>
                <a:spcPts val="0"/>
              </a:spcAft>
              <a:buNone/>
              <a:defRPr/>
            </a:pPr>
            <a:r>
              <a:rPr lang="en-US" altLang="zh-TW" dirty="0" smtClean="0"/>
              <a:t>	- </a:t>
            </a:r>
            <a:r>
              <a:rPr lang="en-US" altLang="zh-TW" smtClean="0"/>
              <a:t>Trade wars</a:t>
            </a:r>
            <a:endParaRPr lang="en-US" altLang="zh-TW" dirty="0" smtClean="0"/>
          </a:p>
          <a:p>
            <a:pPr marL="0" indent="0" eaLnBrk="1" fontAlgn="auto" hangingPunct="1">
              <a:spcAft>
                <a:spcPts val="0"/>
              </a:spcAft>
              <a:buNone/>
              <a:defRPr/>
            </a:pPr>
            <a:r>
              <a:rPr lang="en-US" altLang="zh-TW" b="1" dirty="0" smtClean="0">
                <a:solidFill>
                  <a:srgbClr val="00B050"/>
                </a:solidFill>
              </a:rPr>
              <a:t>Mathematical</a:t>
            </a:r>
            <a:r>
              <a:rPr lang="en-US" altLang="zh-TW" b="1" dirty="0" smtClean="0"/>
              <a:t> problems:</a:t>
            </a:r>
          </a:p>
          <a:p>
            <a:pPr eaLnBrk="1" fontAlgn="auto" hangingPunct="1">
              <a:spcAft>
                <a:spcPts val="0"/>
              </a:spcAft>
              <a:buNone/>
              <a:defRPr/>
            </a:pPr>
            <a:r>
              <a:rPr lang="en-US" dirty="0" smtClean="0"/>
              <a:t>		- Moving of objects </a:t>
            </a:r>
          </a:p>
          <a:p>
            <a:pPr eaLnBrk="1" fontAlgn="auto" hangingPunct="1">
              <a:spcAft>
                <a:spcPts val="0"/>
              </a:spcAft>
              <a:buNone/>
              <a:defRPr/>
            </a:pPr>
            <a:r>
              <a:rPr lang="en-US" dirty="0"/>
              <a:t>	</a:t>
            </a:r>
            <a:r>
              <a:rPr lang="en-US" dirty="0" smtClean="0"/>
              <a:t>	- Poker games</a:t>
            </a:r>
          </a:p>
          <a:p>
            <a:pPr eaLnBrk="1" fontAlgn="auto" hangingPunct="1">
              <a:spcAft>
                <a:spcPts val="0"/>
              </a:spcAft>
              <a:buNone/>
              <a:defRPr/>
            </a:pPr>
            <a:r>
              <a:rPr lang="en-US" dirty="0"/>
              <a:t>	</a:t>
            </a:r>
            <a:r>
              <a:rPr lang="en-US" dirty="0" smtClean="0"/>
              <a:t>	- Coin tossing</a:t>
            </a:r>
          </a:p>
        </p:txBody>
      </p:sp>
      <p:sp>
        <p:nvSpPr>
          <p:cNvPr id="532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32" indent="-285744">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2971" indent="-228594">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160"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349" indent="-228594">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537"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726"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8914"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103" indent="-228594"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D9191E9C-6B5D-4868-A79A-962EEE85DD24}" type="slidenum">
              <a:rPr kumimoji="0" lang="en-US" altLang="zh-TW" sz="1200">
                <a:ea typeface="新細明體" panose="02020500000000000000" pitchFamily="18" charset="-120"/>
              </a:rPr>
              <a:pPr eaLnBrk="1" hangingPunct="1">
                <a:lnSpc>
                  <a:spcPct val="100000"/>
                </a:lnSpc>
                <a:spcBef>
                  <a:spcPct val="0"/>
                </a:spcBef>
                <a:buFontTx/>
                <a:buNone/>
              </a:pPr>
              <a:t>38</a:t>
            </a:fld>
            <a:endParaRPr kumimoji="0" lang="en-US" altLang="zh-TW" sz="1200">
              <a:ea typeface="新細明體" panose="02020500000000000000" pitchFamily="18" charset="-120"/>
            </a:endParaRPr>
          </a:p>
        </p:txBody>
      </p:sp>
      <p:sp>
        <p:nvSpPr>
          <p:cNvPr id="2" name="Rectangle 1"/>
          <p:cNvSpPr/>
          <p:nvPr/>
        </p:nvSpPr>
        <p:spPr>
          <a:xfrm>
            <a:off x="726760" y="5262835"/>
            <a:ext cx="5084251" cy="769441"/>
          </a:xfrm>
          <a:prstGeom prst="rect">
            <a:avLst/>
          </a:prstGeom>
          <a:ln>
            <a:solidFill>
              <a:srgbClr val="00B050"/>
            </a:solidFill>
          </a:ln>
        </p:spPr>
        <p:txBody>
          <a:bodyPr wrap="square">
            <a:spAutoFit/>
          </a:bodyPr>
          <a:lstStyle/>
          <a:p>
            <a:pPr eaLnBrk="1" fontAlgn="auto" hangingPunct="1">
              <a:spcAft>
                <a:spcPts val="0"/>
              </a:spcAft>
              <a:defRPr/>
            </a:pPr>
            <a:r>
              <a:rPr lang="en-US" sz="2200" i="1" dirty="0"/>
              <a:t>Test the sensitivity to economic issues and </a:t>
            </a:r>
            <a:r>
              <a:rPr lang="en-US" sz="2200" i="1" dirty="0" smtClean="0"/>
              <a:t>learning capabilities</a:t>
            </a:r>
            <a:endParaRPr lang="en-US" sz="2200" i="1" dirty="0"/>
          </a:p>
        </p:txBody>
      </p:sp>
    </p:spTree>
    <p:extLst>
      <p:ext uri="{BB962C8B-B14F-4D97-AF65-F5344CB8AC3E}">
        <p14:creationId xmlns:p14="http://schemas.microsoft.com/office/powerpoint/2010/main" val="3231880894"/>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25" y="6253"/>
            <a:ext cx="7886700" cy="929283"/>
          </a:xfrm>
        </p:spPr>
        <p:txBody>
          <a:bodyPr/>
          <a:lstStyle/>
          <a:p>
            <a:r>
              <a:rPr lang="en-US" altLang="zh-TW" b="1" dirty="0">
                <a:solidFill>
                  <a:srgbClr val="FFC000"/>
                </a:solidFill>
              </a:rPr>
              <a:t>What Our Graduates Say</a:t>
            </a:r>
            <a:endParaRPr lang="en-US"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39</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3540643447"/>
              </p:ext>
            </p:extLst>
          </p:nvPr>
        </p:nvGraphicFramePr>
        <p:xfrm>
          <a:off x="521025" y="1772816"/>
          <a:ext cx="8229600" cy="4373880"/>
        </p:xfrm>
        <a:graphic>
          <a:graphicData uri="http://schemas.openxmlformats.org/drawingml/2006/table">
            <a:tbl>
              <a:tblPr firstRow="1" bandRow="1">
                <a:tableStyleId>{C083E6E3-FA7D-4D7B-A595-EF9225AFEA82}</a:tableStyleId>
              </a:tblPr>
              <a:tblGrid>
                <a:gridCol w="2057400">
                  <a:extLst>
                    <a:ext uri="{9D8B030D-6E8A-4147-A177-3AD203B41FA5}">
                      <a16:colId xmlns:a16="http://schemas.microsoft.com/office/drawing/2014/main" xmlns="" val="2858715833"/>
                    </a:ext>
                  </a:extLst>
                </a:gridCol>
                <a:gridCol w="6172200">
                  <a:extLst>
                    <a:ext uri="{9D8B030D-6E8A-4147-A177-3AD203B41FA5}">
                      <a16:colId xmlns:a16="http://schemas.microsoft.com/office/drawing/2014/main" xmlns="" val="762776225"/>
                    </a:ext>
                  </a:extLst>
                </a:gridCol>
              </a:tblGrid>
              <a:tr h="3568824">
                <a:tc>
                  <a:txBody>
                    <a:bodyPr/>
                    <a:lstStyle/>
                    <a:p>
                      <a:endParaRPr lang="en-US" dirty="0"/>
                    </a:p>
                  </a:txBody>
                  <a:tcPr/>
                </a:tc>
                <a:tc>
                  <a:txBody>
                    <a:bodyPr/>
                    <a:lstStyle/>
                    <a:p>
                      <a:pPr>
                        <a:lnSpc>
                          <a:spcPct val="150000"/>
                        </a:lnSpc>
                      </a:pPr>
                      <a:r>
                        <a:rPr lang="en-GB" sz="2000" dirty="0" smtClean="0">
                          <a:effectLst>
                            <a:outerShdw blurRad="38100" dist="38100" dir="2700000" algn="tl">
                              <a:srgbClr val="000000">
                                <a:alpha val="43137"/>
                              </a:srgbClr>
                            </a:outerShdw>
                          </a:effectLst>
                        </a:rPr>
                        <a:t>Kristy</a:t>
                      </a:r>
                      <a:r>
                        <a:rPr lang="en-GB" sz="2000" baseline="0" dirty="0" smtClean="0">
                          <a:effectLst>
                            <a:outerShdw blurRad="38100" dist="38100" dir="2700000" algn="tl">
                              <a:srgbClr val="000000">
                                <a:alpha val="43137"/>
                              </a:srgbClr>
                            </a:outerShdw>
                          </a:effectLst>
                        </a:rPr>
                        <a:t> LAW</a:t>
                      </a:r>
                      <a:r>
                        <a:rPr lang="en-GB" sz="2000" dirty="0" smtClean="0">
                          <a:effectLst>
                            <a:outerShdw blurRad="38100" dist="38100" dir="2700000" algn="tl">
                              <a:srgbClr val="000000">
                                <a:alpha val="43137"/>
                              </a:srgbClr>
                            </a:outerShdw>
                          </a:effectLst>
                        </a:rPr>
                        <a:t> (Graduated in 2017)</a:t>
                      </a:r>
                    </a:p>
                    <a:p>
                      <a:pPr marL="0" indent="0">
                        <a:buFont typeface="Arial" panose="020B0604020202020204" pitchFamily="34" charset="0"/>
                        <a:buNone/>
                      </a:pPr>
                      <a:r>
                        <a:rPr lang="en-GB" sz="1600" u="sng" kern="1200" dirty="0" smtClean="0">
                          <a:effectLst/>
                        </a:rPr>
                        <a:t>Management Trainee, Commercial Banking, Hang Seng Bank</a:t>
                      </a:r>
                    </a:p>
                    <a:p>
                      <a:pPr marL="0" indent="0">
                        <a:buFont typeface="Arial" panose="020B0604020202020204" pitchFamily="34" charset="0"/>
                        <a:buNone/>
                      </a:pPr>
                      <a:endParaRPr lang="en-GB" sz="1600" u="sng" kern="1200" dirty="0" smtClean="0">
                        <a:effectLst/>
                      </a:endParaRPr>
                    </a:p>
                    <a:p>
                      <a:pPr algn="just"/>
                      <a:r>
                        <a:rPr lang="en-GB" sz="1400" kern="1200" dirty="0" smtClean="0">
                          <a:effectLst/>
                        </a:rPr>
                        <a:t>MAEC is an exhilarating journey, where I am benefited in different perspectives. Mathematics is intriguing and thought-provoking, especially when I am approaching some complex questions; whilst economics theories are profound and have a close nexus with a wide spectrum of real life issues. </a:t>
                      </a:r>
                    </a:p>
                    <a:p>
                      <a:pPr algn="just"/>
                      <a:endParaRPr lang="en-GB" sz="1400" kern="1200" dirty="0" smtClean="0">
                        <a:effectLst/>
                      </a:endParaRPr>
                    </a:p>
                    <a:p>
                      <a:pPr algn="just"/>
                      <a:r>
                        <a:rPr lang="en-GB" sz="1400" kern="1200" dirty="0" smtClean="0">
                          <a:effectLst/>
                        </a:rPr>
                        <a:t>In MAEC, I have </a:t>
                      </a:r>
                      <a:r>
                        <a:rPr lang="en-GB" sz="1400" kern="1200" dirty="0" smtClean="0">
                          <a:solidFill>
                            <a:srgbClr val="7030A0"/>
                          </a:solidFill>
                          <a:effectLst/>
                        </a:rPr>
                        <a:t>equipped with quantitative skills to address multifarious economic issues</a:t>
                      </a:r>
                      <a:r>
                        <a:rPr lang="en-GB" sz="1400" kern="1200" dirty="0" smtClean="0">
                          <a:effectLst/>
                        </a:rPr>
                        <a:t>, </a:t>
                      </a:r>
                      <a:r>
                        <a:rPr lang="en-GB" sz="1400" kern="1200" dirty="0" smtClean="0">
                          <a:solidFill>
                            <a:srgbClr val="7030A0"/>
                          </a:solidFill>
                          <a:effectLst/>
                        </a:rPr>
                        <a:t>received rigorous logical training</a:t>
                      </a:r>
                      <a:r>
                        <a:rPr lang="en-GB" sz="1400" kern="1200" dirty="0" smtClean="0">
                          <a:effectLst/>
                        </a:rPr>
                        <a:t>, and </a:t>
                      </a:r>
                      <a:r>
                        <a:rPr lang="en-GB" sz="1400" kern="1200" dirty="0" smtClean="0">
                          <a:solidFill>
                            <a:srgbClr val="7030A0"/>
                          </a:solidFill>
                          <a:effectLst/>
                        </a:rPr>
                        <a:t>understood the financial world more comprehensivel</a:t>
                      </a:r>
                      <a:r>
                        <a:rPr lang="en-GB" sz="1400" kern="1200" dirty="0" smtClean="0">
                          <a:effectLst/>
                        </a:rPr>
                        <a:t>y, all of which are the key pillars of my career development. </a:t>
                      </a:r>
                    </a:p>
                    <a:p>
                      <a:pPr algn="just"/>
                      <a:endParaRPr lang="en-GB" sz="1400" kern="1200" dirty="0" smtClean="0">
                        <a:effectLst/>
                      </a:endParaRPr>
                    </a:p>
                    <a:p>
                      <a:pPr algn="just"/>
                      <a:r>
                        <a:rPr lang="en-GB" sz="1400" kern="1200" dirty="0" smtClean="0">
                          <a:effectLst/>
                        </a:rPr>
                        <a:t>Furthermore, MAEC is a </a:t>
                      </a:r>
                      <a:r>
                        <a:rPr lang="en-GB" sz="1400" kern="1200" dirty="0" smtClean="0">
                          <a:solidFill>
                            <a:srgbClr val="7030A0"/>
                          </a:solidFill>
                          <a:effectLst/>
                        </a:rPr>
                        <a:t>small cohort with strong bonding amongst students</a:t>
                      </a:r>
                      <a:r>
                        <a:rPr lang="en-GB" sz="1400" kern="1200" dirty="0" smtClean="0">
                          <a:effectLst/>
                        </a:rPr>
                        <a:t>, where I came across many extraordinary and brilliant people within the program, learn from each other and gain more support. Benefited by the soft and hard skills acquired from this program, I </a:t>
                      </a:r>
                      <a:r>
                        <a:rPr lang="en-GB" sz="1400" kern="1200" dirty="0" smtClean="0">
                          <a:solidFill>
                            <a:srgbClr val="7030A0"/>
                          </a:solidFill>
                          <a:effectLst/>
                        </a:rPr>
                        <a:t>become more competitive to pursue a career in the business world, especially the financial market</a:t>
                      </a:r>
                      <a:r>
                        <a:rPr lang="en-GB" sz="1400" kern="1200" dirty="0" smtClean="0">
                          <a:effectLst/>
                        </a:rPr>
                        <a:t>.”</a:t>
                      </a:r>
                    </a:p>
                    <a:p>
                      <a:pPr algn="just"/>
                      <a:endParaRPr lang="en-US" sz="900" b="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691058297"/>
                  </a:ext>
                </a:extLst>
              </a:tr>
            </a:tbl>
          </a:graphicData>
        </a:graphic>
      </p:graphicFrame>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5833" t="12512" r="36667" b="42502"/>
          <a:stretch/>
        </p:blipFill>
        <p:spPr>
          <a:xfrm>
            <a:off x="683567" y="2276872"/>
            <a:ext cx="1711829" cy="1867450"/>
          </a:xfrm>
          <a:prstGeom prst="rect">
            <a:avLst/>
          </a:prstGeom>
        </p:spPr>
      </p:pic>
    </p:spTree>
    <p:extLst>
      <p:ext uri="{BB962C8B-B14F-4D97-AF65-F5344CB8AC3E}">
        <p14:creationId xmlns:p14="http://schemas.microsoft.com/office/powerpoint/2010/main" val="2510331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4704" y="332656"/>
            <a:ext cx="5976664" cy="5976664"/>
          </a:xfrm>
        </p:spPr>
      </p:pic>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4</a:t>
            </a:fld>
            <a:endParaRPr lang="en-US" altLang="zh-TW"/>
          </a:p>
        </p:txBody>
      </p:sp>
    </p:spTree>
    <p:extLst>
      <p:ext uri="{BB962C8B-B14F-4D97-AF65-F5344CB8AC3E}">
        <p14:creationId xmlns:p14="http://schemas.microsoft.com/office/powerpoint/2010/main" val="1809933393"/>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25" y="6253"/>
            <a:ext cx="7886700" cy="929283"/>
          </a:xfrm>
        </p:spPr>
        <p:txBody>
          <a:bodyPr/>
          <a:lstStyle/>
          <a:p>
            <a:r>
              <a:rPr lang="en-US" altLang="zh-TW" b="1" dirty="0">
                <a:solidFill>
                  <a:srgbClr val="FFC000"/>
                </a:solidFill>
              </a:rPr>
              <a:t>What Our Graduates Say</a:t>
            </a:r>
            <a:endParaRPr lang="en-US"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40</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633730817"/>
              </p:ext>
            </p:extLst>
          </p:nvPr>
        </p:nvGraphicFramePr>
        <p:xfrm>
          <a:off x="521149" y="1805705"/>
          <a:ext cx="8229600" cy="3627120"/>
        </p:xfrm>
        <a:graphic>
          <a:graphicData uri="http://schemas.openxmlformats.org/drawingml/2006/table">
            <a:tbl>
              <a:tblPr firstRow="1" bandRow="1">
                <a:tableStyleId>{C083E6E3-FA7D-4D7B-A595-EF9225AFEA82}</a:tableStyleId>
              </a:tblPr>
              <a:tblGrid>
                <a:gridCol w="2057400">
                  <a:extLst>
                    <a:ext uri="{9D8B030D-6E8A-4147-A177-3AD203B41FA5}">
                      <a16:colId xmlns:a16="http://schemas.microsoft.com/office/drawing/2014/main" xmlns="" val="2858715833"/>
                    </a:ext>
                  </a:extLst>
                </a:gridCol>
                <a:gridCol w="6172200">
                  <a:extLst>
                    <a:ext uri="{9D8B030D-6E8A-4147-A177-3AD203B41FA5}">
                      <a16:colId xmlns:a16="http://schemas.microsoft.com/office/drawing/2014/main" xmlns="" val="762776225"/>
                    </a:ext>
                  </a:extLst>
                </a:gridCol>
              </a:tblGrid>
              <a:tr h="1562479">
                <a:tc>
                  <a:txBody>
                    <a:bodyPr/>
                    <a:lstStyle/>
                    <a:p>
                      <a:endParaRPr lang="en-US" dirty="0"/>
                    </a:p>
                  </a:txBody>
                  <a:tcPr/>
                </a:tc>
                <a:tc>
                  <a:txBody>
                    <a:bodyPr/>
                    <a:lstStyle/>
                    <a:p>
                      <a:pPr>
                        <a:lnSpc>
                          <a:spcPct val="150000"/>
                        </a:lnSpc>
                      </a:pPr>
                      <a:r>
                        <a:rPr lang="en-GB" sz="2000" dirty="0" err="1" smtClean="0">
                          <a:effectLst>
                            <a:outerShdw blurRad="38100" dist="38100" dir="2700000" algn="tl">
                              <a:srgbClr val="000000">
                                <a:alpha val="43137"/>
                              </a:srgbClr>
                            </a:outerShdw>
                          </a:effectLst>
                        </a:rPr>
                        <a:t>Keyu</a:t>
                      </a:r>
                      <a:r>
                        <a:rPr lang="en-GB" sz="2000" dirty="0" smtClean="0">
                          <a:effectLst>
                            <a:outerShdw blurRad="38100" dist="38100" dir="2700000" algn="tl">
                              <a:srgbClr val="000000">
                                <a:alpha val="43137"/>
                              </a:srgbClr>
                            </a:outerShdw>
                          </a:effectLst>
                        </a:rPr>
                        <a:t> ZHANG (Graduated in 2016)</a:t>
                      </a:r>
                    </a:p>
                    <a:p>
                      <a:pPr>
                        <a:lnSpc>
                          <a:spcPct val="150000"/>
                        </a:lnSpc>
                      </a:pPr>
                      <a:r>
                        <a:rPr lang="en-US" sz="1600" u="sng" dirty="0" smtClean="0"/>
                        <a:t>Global Markets Analyst, Bank of America Merrill Lynch</a:t>
                      </a:r>
                    </a:p>
                    <a:p>
                      <a:pPr>
                        <a:lnSpc>
                          <a:spcPct val="150000"/>
                        </a:lnSpc>
                      </a:pPr>
                      <a:endParaRPr lang="en-US" sz="1600" u="sng" dirty="0" smtClean="0"/>
                    </a:p>
                    <a:p>
                      <a:pPr marL="0" indent="0" algn="just">
                        <a:buNone/>
                      </a:pPr>
                      <a:r>
                        <a:rPr lang="en-US" sz="1400" dirty="0" smtClean="0"/>
                        <a:t>The study of economics helps me form a general view of the global economy and leads me to understand the financial market in a more comprehensive manner.</a:t>
                      </a:r>
                      <a:r>
                        <a:rPr lang="en-US" sz="1400" baseline="0" dirty="0" smtClean="0"/>
                        <a:t> </a:t>
                      </a:r>
                    </a:p>
                    <a:p>
                      <a:pPr marL="0" indent="0" algn="just">
                        <a:buNone/>
                      </a:pPr>
                      <a:endParaRPr lang="en-US" sz="1400" baseline="0" dirty="0" smtClean="0"/>
                    </a:p>
                    <a:p>
                      <a:pPr marL="0" indent="0" algn="just">
                        <a:buNone/>
                      </a:pPr>
                      <a:r>
                        <a:rPr lang="en-US" sz="1400" dirty="0" smtClean="0"/>
                        <a:t>The study of mathematics helps me to </a:t>
                      </a:r>
                      <a:r>
                        <a:rPr lang="en-US" sz="1400" dirty="0" smtClean="0">
                          <a:solidFill>
                            <a:srgbClr val="7030A0"/>
                          </a:solidFill>
                        </a:rPr>
                        <a:t>figure out the underlying investment opportunities in the financial markets and provides me a quantitative way of putting my ideas into actions</a:t>
                      </a:r>
                      <a:r>
                        <a:rPr lang="en-US" sz="1400" dirty="0" smtClean="0"/>
                        <a:t>.</a:t>
                      </a:r>
                      <a:r>
                        <a:rPr lang="en-US" sz="1400" baseline="0" dirty="0" smtClean="0"/>
                        <a:t> </a:t>
                      </a:r>
                    </a:p>
                    <a:p>
                      <a:pPr marL="0" indent="0" algn="just">
                        <a:buNone/>
                      </a:pPr>
                      <a:endParaRPr lang="en-US" sz="1400" baseline="0" dirty="0" smtClean="0"/>
                    </a:p>
                    <a:p>
                      <a:pPr marL="0" indent="0" algn="just">
                        <a:buNone/>
                      </a:pPr>
                      <a:r>
                        <a:rPr lang="en-US" sz="1400" dirty="0" smtClean="0"/>
                        <a:t>The f</a:t>
                      </a:r>
                      <a:r>
                        <a:rPr lang="en-US" sz="1400" dirty="0" smtClean="0">
                          <a:solidFill>
                            <a:srgbClr val="7030A0"/>
                          </a:solidFill>
                        </a:rPr>
                        <a:t>lexibility of this program has allowed me to acquire other knowledge in accounting and finance</a:t>
                      </a:r>
                      <a:r>
                        <a:rPr lang="en-US" sz="1400" dirty="0" smtClean="0"/>
                        <a:t>, which makes me more competitive for my future career in the financial market.</a:t>
                      </a:r>
                    </a:p>
                    <a:p>
                      <a:pPr marL="0" indent="0" algn="just">
                        <a:buNone/>
                      </a:pPr>
                      <a:endParaRPr lang="en-GB" sz="1400" dirty="0" smtClean="0"/>
                    </a:p>
                  </a:txBody>
                  <a:tcPr/>
                </a:tc>
                <a:extLst>
                  <a:ext uri="{0D108BD9-81ED-4DB2-BD59-A6C34878D82A}">
                    <a16:rowId xmlns:a16="http://schemas.microsoft.com/office/drawing/2014/main" xmlns="" val="188659888"/>
                  </a:ext>
                </a:extLst>
              </a:tr>
            </a:tbl>
          </a:graphicData>
        </a:graphic>
      </p:graphicFrame>
      <p:pic>
        <p:nvPicPr>
          <p:cNvPr id="6" name="Content Placeholder 8" descr="C:\Users\maykwok\AppData\Local\Microsoft\Windows\Temporary Internet Files\Content.Outlook\HZ2DUJ9W\ZHANG Keyu.jpg"/>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827584" y="2204864"/>
            <a:ext cx="1368152" cy="17462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9116275"/>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25" y="6253"/>
            <a:ext cx="7886700" cy="929283"/>
          </a:xfrm>
        </p:spPr>
        <p:txBody>
          <a:bodyPr/>
          <a:lstStyle/>
          <a:p>
            <a:r>
              <a:rPr lang="en-US" altLang="zh-TW" b="1" dirty="0">
                <a:solidFill>
                  <a:srgbClr val="FFC000"/>
                </a:solidFill>
              </a:rPr>
              <a:t>What Our Graduates Say</a:t>
            </a:r>
            <a:endParaRPr lang="en-US" dirty="0">
              <a:solidFill>
                <a:srgbClr val="FFC000"/>
              </a:solidFill>
            </a:endParaRPr>
          </a:p>
        </p:txBody>
      </p:sp>
      <p:sp>
        <p:nvSpPr>
          <p:cNvPr id="3" name="Slide Number Placeholder 2"/>
          <p:cNvSpPr>
            <a:spLocks noGrp="1"/>
          </p:cNvSpPr>
          <p:nvPr>
            <p:ph type="sldNum" sz="quarter" idx="12"/>
          </p:nvPr>
        </p:nvSpPr>
        <p:spPr/>
        <p:txBody>
          <a:bodyPr/>
          <a:lstStyle/>
          <a:p>
            <a:pPr>
              <a:defRPr/>
            </a:pPr>
            <a:fld id="{A994DD8A-1105-4B3B-8AD1-5A456A26A662}" type="slidenum">
              <a:rPr lang="en-US" altLang="zh-TW" smtClean="0"/>
              <a:pPr>
                <a:defRPr/>
              </a:pPr>
              <a:t>41</a:t>
            </a:fld>
            <a:endParaRPr lang="en-US" altLang="zh-TW"/>
          </a:p>
        </p:txBody>
      </p:sp>
      <p:graphicFrame>
        <p:nvGraphicFramePr>
          <p:cNvPr id="4" name="Table 3"/>
          <p:cNvGraphicFramePr>
            <a:graphicFrameLocks noGrp="1"/>
          </p:cNvGraphicFramePr>
          <p:nvPr>
            <p:extLst>
              <p:ext uri="{D42A27DB-BD31-4B8C-83A1-F6EECF244321}">
                <p14:modId xmlns:p14="http://schemas.microsoft.com/office/powerpoint/2010/main" val="2337963112"/>
              </p:ext>
            </p:extLst>
          </p:nvPr>
        </p:nvGraphicFramePr>
        <p:xfrm>
          <a:off x="611560" y="1772816"/>
          <a:ext cx="8229600" cy="2773680"/>
        </p:xfrm>
        <a:graphic>
          <a:graphicData uri="http://schemas.openxmlformats.org/drawingml/2006/table">
            <a:tbl>
              <a:tblPr firstRow="1" bandRow="1">
                <a:tableStyleId>{C083E6E3-FA7D-4D7B-A595-EF9225AFEA82}</a:tableStyleId>
              </a:tblPr>
              <a:tblGrid>
                <a:gridCol w="2057400">
                  <a:extLst>
                    <a:ext uri="{9D8B030D-6E8A-4147-A177-3AD203B41FA5}">
                      <a16:colId xmlns:a16="http://schemas.microsoft.com/office/drawing/2014/main" xmlns="" val="2858715833"/>
                    </a:ext>
                  </a:extLst>
                </a:gridCol>
                <a:gridCol w="6172200">
                  <a:extLst>
                    <a:ext uri="{9D8B030D-6E8A-4147-A177-3AD203B41FA5}">
                      <a16:colId xmlns:a16="http://schemas.microsoft.com/office/drawing/2014/main" xmlns="" val="762776225"/>
                    </a:ext>
                  </a:extLst>
                </a:gridCol>
              </a:tblGrid>
              <a:tr h="1668487">
                <a:tc>
                  <a:txBody>
                    <a:bodyPr/>
                    <a:lstStyle/>
                    <a:p>
                      <a:endParaRPr lang="en-US" dirty="0"/>
                    </a:p>
                  </a:txBody>
                  <a:tcPr/>
                </a:tc>
                <a:tc>
                  <a:txBody>
                    <a:bodyPr/>
                    <a:lstStyle/>
                    <a:p>
                      <a:pPr>
                        <a:lnSpc>
                          <a:spcPct val="150000"/>
                        </a:lnSpc>
                      </a:pPr>
                      <a:r>
                        <a:rPr lang="en-GB" sz="2000" dirty="0" smtClean="0">
                          <a:effectLst>
                            <a:outerShdw blurRad="38100" dist="38100" dir="2700000" algn="tl">
                              <a:srgbClr val="000000">
                                <a:alpha val="43137"/>
                              </a:srgbClr>
                            </a:outerShdw>
                          </a:effectLst>
                        </a:rPr>
                        <a:t>Kwok Yan CHIU (Graduated in 2016)</a:t>
                      </a:r>
                    </a:p>
                    <a:p>
                      <a:pPr marL="0" indent="0">
                        <a:buFont typeface="Arial" panose="020B0604020202020204" pitchFamily="34" charset="0"/>
                        <a:buNone/>
                      </a:pPr>
                      <a:r>
                        <a:rPr lang="en-US" sz="1600" u="sng" dirty="0" smtClean="0"/>
                        <a:t>Student in MSc Econometrics and Mathematical Economics at London School of Economics</a:t>
                      </a:r>
                    </a:p>
                    <a:p>
                      <a:pPr marL="0" indent="0">
                        <a:buFont typeface="Arial" panose="020B0604020202020204" pitchFamily="34" charset="0"/>
                        <a:buNone/>
                      </a:pPr>
                      <a:endParaRPr lang="en-US" sz="1600" dirty="0" smtClean="0"/>
                    </a:p>
                    <a:p>
                      <a:pPr marL="0" indent="0" algn="just">
                        <a:buNone/>
                      </a:pPr>
                      <a:r>
                        <a:rPr lang="en-US" sz="1400" dirty="0" smtClean="0"/>
                        <a:t>My long term career goal is to become an economist and I think the MAEC program had provided me a </a:t>
                      </a:r>
                      <a:r>
                        <a:rPr lang="en-US" sz="1400" dirty="0" smtClean="0">
                          <a:solidFill>
                            <a:srgbClr val="7030A0"/>
                          </a:solidFill>
                        </a:rPr>
                        <a:t>rigorous introduction to the modern economics and finance. </a:t>
                      </a:r>
                    </a:p>
                    <a:p>
                      <a:pPr marL="0" indent="0" algn="just">
                        <a:buNone/>
                      </a:pPr>
                      <a:endParaRPr lang="en-US" sz="1400" dirty="0" smtClean="0">
                        <a:solidFill>
                          <a:srgbClr val="7030A0"/>
                        </a:solidFill>
                      </a:endParaRPr>
                    </a:p>
                    <a:p>
                      <a:pPr marL="0" indent="0" algn="just">
                        <a:buNone/>
                      </a:pPr>
                      <a:r>
                        <a:rPr lang="en-US" sz="1400" dirty="0" smtClean="0"/>
                        <a:t>With a few additional courses, I can easily meet the admission requirement for PG programs in quantitative economics and finance.</a:t>
                      </a:r>
                    </a:p>
                    <a:p>
                      <a:pPr marL="0" indent="0" algn="just">
                        <a:buNone/>
                      </a:pPr>
                      <a:endParaRPr lang="en-GB" sz="1400" dirty="0" smtClean="0"/>
                    </a:p>
                  </a:txBody>
                  <a:tcPr/>
                </a:tc>
                <a:extLst>
                  <a:ext uri="{0D108BD9-81ED-4DB2-BD59-A6C34878D82A}">
                    <a16:rowId xmlns:a16="http://schemas.microsoft.com/office/drawing/2014/main" xmlns="" val="2835872221"/>
                  </a:ext>
                </a:extLst>
              </a:tr>
            </a:tbl>
          </a:graphicData>
        </a:graphic>
      </p:graphicFrame>
      <p:pic>
        <p:nvPicPr>
          <p:cNvPr id="7" name="Content Placeholder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1052742" y="1988841"/>
            <a:ext cx="1431025" cy="1800200"/>
          </a:xfrm>
          <a:prstGeom prst="rect">
            <a:avLst/>
          </a:prstGeom>
        </p:spPr>
      </p:pic>
    </p:spTree>
    <p:extLst>
      <p:ext uri="{BB962C8B-B14F-4D97-AF65-F5344CB8AC3E}">
        <p14:creationId xmlns:p14="http://schemas.microsoft.com/office/powerpoint/2010/main" val="391976079"/>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s and econçåçæå°çµæ"/>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38496"/>
            <a:ext cx="9144000" cy="62889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658368" y="2837812"/>
            <a:ext cx="7918704" cy="830997"/>
          </a:xfrm>
          <a:prstGeom prst="rect">
            <a:avLst/>
          </a:prstGeom>
          <a:noFill/>
          <a:ln w="9525">
            <a:noFill/>
            <a:miter lim="800000"/>
            <a:headEnd/>
            <a:tailEnd/>
          </a:ln>
          <a:effectLst>
            <a:glow rad="228600">
              <a:schemeClr val="accent1">
                <a:satMod val="175000"/>
                <a:alpha val="40000"/>
              </a:schemeClr>
            </a:glow>
          </a:effectLst>
        </p:spPr>
        <p:txBody>
          <a:bodyPr anchor="ctr">
            <a:spAutoFit/>
          </a:bodyPr>
          <a:lstStyle/>
          <a:p>
            <a:pPr algn="ctr">
              <a:defRPr/>
            </a:pPr>
            <a:r>
              <a:rPr lang="en-US" altLang="zh-TW" sz="4800" b="1" dirty="0">
                <a:solidFill>
                  <a:schemeClr val="accent5">
                    <a:lumMod val="75000"/>
                  </a:schemeClr>
                </a:solidFill>
                <a:effectLst>
                  <a:outerShdw blurRad="38100" dist="38100" dir="2700000" algn="tl">
                    <a:srgbClr val="C0C0C0"/>
                  </a:outerShdw>
                  <a:reflection blurRad="6350" stA="55000" endA="300" endPos="45500" dir="5400000" sy="-100000" algn="bl" rotWithShape="0"/>
                </a:effectLst>
              </a:rPr>
              <a:t>Interested?</a:t>
            </a:r>
            <a:endParaRPr kumimoji="0" lang="en-US" altLang="zh-TW" sz="4800" b="1" dirty="0">
              <a:solidFill>
                <a:schemeClr val="accent5">
                  <a:lumMod val="75000"/>
                </a:schemeClr>
              </a:solidFill>
              <a:effectLst>
                <a:outerShdw blurRad="38100" dist="38100" dir="2700000" algn="tl">
                  <a:srgbClr val="C0C0C0"/>
                </a:outerShdw>
                <a:reflection blurRad="6350" stA="55000" endA="300" endPos="45500" dir="5400000" sy="-100000" algn="bl" rotWithShape="0"/>
              </a:effectLst>
            </a:endParaRPr>
          </a:p>
        </p:txBody>
      </p:sp>
    </p:spTree>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404664" y="260648"/>
            <a:ext cx="8366125" cy="935037"/>
          </a:xfrm>
        </p:spPr>
        <p:txBody>
          <a:bodyPr rtlCol="0">
            <a:noAutofit/>
          </a:bodyPr>
          <a:lstStyle/>
          <a:p>
            <a:pPr algn="ctr" eaLnBrk="1" fontAlgn="auto" hangingPunct="1">
              <a:spcAft>
                <a:spcPts val="0"/>
              </a:spcAft>
              <a:defRPr/>
            </a:pPr>
            <a:r>
              <a:rPr lang="en-US" altLang="zh-HK" b="1" dirty="0" smtClean="0">
                <a:solidFill>
                  <a:srgbClr val="FFC000"/>
                </a:solidFill>
                <a:effectLst>
                  <a:outerShdw blurRad="38100" dist="38100" dir="2700000" algn="tl">
                    <a:srgbClr val="000000">
                      <a:alpha val="43137"/>
                    </a:srgbClr>
                  </a:outerShdw>
                </a:effectLst>
              </a:rPr>
              <a:t>Admission Routes</a:t>
            </a:r>
            <a:endParaRPr lang="zh-HK" altLang="zh-HK" sz="3200" b="1" dirty="0" smtClean="0">
              <a:solidFill>
                <a:srgbClr val="FFC00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683568" y="1772816"/>
            <a:ext cx="8326437" cy="5464175"/>
          </a:xfrm>
        </p:spPr>
        <p:txBody>
          <a:bodyPr rtlCol="0">
            <a:normAutofit/>
          </a:bodyPr>
          <a:lstStyle/>
          <a:p>
            <a:pPr marL="0" indent="0" eaLnBrk="1" fontAlgn="auto" hangingPunct="1">
              <a:lnSpc>
                <a:spcPct val="100000"/>
              </a:lnSpc>
              <a:spcAft>
                <a:spcPts val="0"/>
              </a:spcAft>
              <a:buFont typeface="Arial" panose="020B0604020202020204" pitchFamily="34" charset="0"/>
              <a:buNone/>
              <a:defRPr/>
            </a:pPr>
            <a:r>
              <a:rPr lang="en-US" sz="2600" b="1" i="1" dirty="0" smtClean="0">
                <a:effectLst>
                  <a:outerShdw blurRad="38100" dist="38100" dir="2700000" algn="tl">
                    <a:srgbClr val="000000">
                      <a:alpha val="43137"/>
                    </a:srgbClr>
                  </a:outerShdw>
                </a:effectLst>
              </a:rPr>
              <a:t>JUPAS Direct Entry (JS5813)</a:t>
            </a:r>
            <a:endParaRPr lang="en-US" sz="2000" dirty="0" smtClean="0">
              <a:effectLst>
                <a:outerShdw blurRad="38100" dist="38100" dir="2700000" algn="tl">
                  <a:srgbClr val="000000">
                    <a:alpha val="43137"/>
                  </a:srgbClr>
                </a:outerShdw>
              </a:effectLst>
            </a:endParaRPr>
          </a:p>
          <a:p>
            <a:pPr marL="365760" lvl="1" eaLnBrk="1" fontAlgn="auto" hangingPunct="1">
              <a:lnSpc>
                <a:spcPct val="100000"/>
              </a:lnSpc>
              <a:spcAft>
                <a:spcPts val="0"/>
              </a:spcAft>
              <a:defRPr/>
            </a:pPr>
            <a:r>
              <a:rPr lang="en-US" b="1" i="1" dirty="0" smtClean="0">
                <a:effectLst>
                  <a:outerShdw blurRad="38100" dist="38100" dir="2700000" algn="tl">
                    <a:srgbClr val="000000">
                      <a:alpha val="43137"/>
                    </a:srgbClr>
                  </a:outerShdw>
                </a:effectLst>
              </a:rPr>
              <a:t>HKDSE </a:t>
            </a:r>
            <a:r>
              <a:rPr lang="en-US" i="1" dirty="0" smtClean="0">
                <a:effectLst>
                  <a:outerShdw blurRad="38100" dist="38100" dir="2700000" algn="tl">
                    <a:srgbClr val="000000">
                      <a:alpha val="43137"/>
                    </a:srgbClr>
                  </a:outerShdw>
                </a:effectLst>
              </a:rPr>
              <a:t>applicants with one of: </a:t>
            </a:r>
            <a:r>
              <a:rPr lang="en-US" i="1" dirty="0" smtClean="0">
                <a:solidFill>
                  <a:srgbClr val="C00000"/>
                </a:solidFill>
                <a:effectLst>
                  <a:outerShdw blurRad="38100" dist="38100" dir="2700000" algn="tl">
                    <a:srgbClr val="000000">
                      <a:alpha val="43137"/>
                    </a:srgbClr>
                  </a:outerShdw>
                </a:effectLst>
              </a:rPr>
              <a:t>M1</a:t>
            </a:r>
            <a:r>
              <a:rPr lang="en-US" i="1" dirty="0">
                <a:effectLst>
                  <a:outerShdw blurRad="38100" dist="38100" dir="2700000" algn="tl">
                    <a:srgbClr val="000000">
                      <a:alpha val="43137"/>
                    </a:srgbClr>
                  </a:outerShdw>
                </a:effectLst>
              </a:rPr>
              <a:t> / </a:t>
            </a:r>
            <a:r>
              <a:rPr lang="en-US" i="1" dirty="0" smtClean="0">
                <a:solidFill>
                  <a:srgbClr val="C00000"/>
                </a:solidFill>
                <a:effectLst>
                  <a:outerShdw blurRad="38100" dist="38100" dir="2700000" algn="tl">
                    <a:srgbClr val="000000">
                      <a:alpha val="43137"/>
                    </a:srgbClr>
                  </a:outerShdw>
                </a:effectLst>
              </a:rPr>
              <a:t>M2</a:t>
            </a:r>
            <a:r>
              <a:rPr lang="en-US" i="1" dirty="0" smtClean="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 </a:t>
            </a:r>
            <a:r>
              <a:rPr lang="en-US" i="1" dirty="0" smtClean="0">
                <a:solidFill>
                  <a:srgbClr val="C00000"/>
                </a:solidFill>
                <a:effectLst>
                  <a:outerShdw blurRad="38100" dist="38100" dir="2700000" algn="tl">
                    <a:srgbClr val="000000">
                      <a:alpha val="43137"/>
                    </a:srgbClr>
                  </a:outerShdw>
                </a:effectLst>
              </a:rPr>
              <a:t>Biology</a:t>
            </a:r>
            <a:r>
              <a:rPr lang="en-US" i="1" dirty="0" smtClean="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 </a:t>
            </a:r>
            <a:r>
              <a:rPr lang="en-US" i="1" dirty="0">
                <a:solidFill>
                  <a:srgbClr val="C00000"/>
                </a:solidFill>
                <a:effectLst>
                  <a:outerShdw blurRad="38100" dist="38100" dir="2700000" algn="tl">
                    <a:srgbClr val="000000">
                      <a:alpha val="43137"/>
                    </a:srgbClr>
                  </a:outerShdw>
                </a:effectLst>
              </a:rPr>
              <a:t>Physics </a:t>
            </a:r>
            <a:r>
              <a:rPr lang="en-US" i="1" dirty="0">
                <a:effectLst>
                  <a:outerShdw blurRad="38100" dist="38100" dir="2700000" algn="tl">
                    <a:srgbClr val="000000">
                      <a:alpha val="43137"/>
                    </a:srgbClr>
                  </a:outerShdw>
                </a:effectLst>
              </a:rPr>
              <a:t>/ </a:t>
            </a:r>
            <a:r>
              <a:rPr lang="en-US" i="1" dirty="0" smtClean="0">
                <a:solidFill>
                  <a:srgbClr val="C00000"/>
                </a:solidFill>
                <a:effectLst>
                  <a:outerShdw blurRad="38100" dist="38100" dir="2700000" algn="tl">
                    <a:srgbClr val="000000">
                      <a:alpha val="43137"/>
                    </a:srgbClr>
                  </a:outerShdw>
                </a:effectLst>
              </a:rPr>
              <a:t>Chemistry</a:t>
            </a:r>
            <a:r>
              <a:rPr lang="en-US" i="1" dirty="0" smtClean="0">
                <a:effectLst>
                  <a:outerShdw blurRad="38100" dist="38100" dir="2700000" algn="tl">
                    <a:srgbClr val="000000">
                      <a:alpha val="43137"/>
                    </a:srgbClr>
                  </a:outerShdw>
                </a:effectLst>
              </a:rPr>
              <a:t> / </a:t>
            </a:r>
            <a:r>
              <a:rPr lang="en-US" i="1" dirty="0" smtClean="0">
                <a:solidFill>
                  <a:srgbClr val="C00000"/>
                </a:solidFill>
                <a:effectLst>
                  <a:outerShdw blurRad="38100" dist="38100" dir="2700000" algn="tl">
                    <a:srgbClr val="000000">
                      <a:alpha val="43137"/>
                    </a:srgbClr>
                  </a:outerShdw>
                </a:effectLst>
              </a:rPr>
              <a:t>Combined Science </a:t>
            </a:r>
            <a:r>
              <a:rPr lang="en-US" i="1" dirty="0" smtClean="0">
                <a:effectLst>
                  <a:outerShdw blurRad="38100" dist="38100" dir="2700000" algn="tl">
                    <a:srgbClr val="000000">
                      <a:alpha val="43137"/>
                    </a:srgbClr>
                  </a:outerShdw>
                </a:effectLst>
              </a:rPr>
              <a:t>/ </a:t>
            </a:r>
            <a:r>
              <a:rPr lang="en-US" i="1" dirty="0" smtClean="0">
                <a:solidFill>
                  <a:srgbClr val="C00000"/>
                </a:solidFill>
                <a:effectLst>
                  <a:outerShdw blurRad="38100" dist="38100" dir="2700000" algn="tl">
                    <a:srgbClr val="000000">
                      <a:alpha val="43137"/>
                    </a:srgbClr>
                  </a:outerShdw>
                </a:effectLst>
              </a:rPr>
              <a:t>Integrated Science</a:t>
            </a:r>
          </a:p>
          <a:p>
            <a:pPr marL="0" indent="0" eaLnBrk="1" fontAlgn="auto" hangingPunct="1">
              <a:lnSpc>
                <a:spcPct val="100000"/>
              </a:lnSpc>
              <a:spcAft>
                <a:spcPts val="0"/>
              </a:spcAft>
              <a:buFont typeface="Arial" panose="020B0604020202020204" pitchFamily="34" charset="0"/>
              <a:buNone/>
              <a:defRPr/>
            </a:pPr>
            <a:endParaRPr lang="en-US" sz="800" i="1" dirty="0">
              <a:solidFill>
                <a:srgbClr val="C00000"/>
              </a:solidFill>
              <a:effectLst>
                <a:outerShdw blurRad="38100" dist="38100" dir="2700000" algn="tl">
                  <a:srgbClr val="000000">
                    <a:alpha val="43137"/>
                  </a:srgbClr>
                </a:outerShdw>
              </a:effectLst>
            </a:endParaRPr>
          </a:p>
          <a:p>
            <a:pPr marL="0" indent="0" eaLnBrk="1" fontAlgn="auto" hangingPunct="1">
              <a:lnSpc>
                <a:spcPct val="100000"/>
              </a:lnSpc>
              <a:spcAft>
                <a:spcPts val="0"/>
              </a:spcAft>
              <a:buFont typeface="Arial" panose="020B0604020202020204" pitchFamily="34" charset="0"/>
              <a:buNone/>
              <a:defRPr/>
            </a:pPr>
            <a:r>
              <a:rPr lang="en-US" sz="2600" b="1" i="1" dirty="0" smtClean="0">
                <a:effectLst>
                  <a:outerShdw blurRad="38100" dist="38100" dir="2700000" algn="tl">
                    <a:srgbClr val="000000">
                      <a:alpha val="43137"/>
                    </a:srgbClr>
                  </a:outerShdw>
                </a:effectLst>
              </a:rPr>
              <a:t>International Direct Entry</a:t>
            </a:r>
          </a:p>
          <a:p>
            <a:pPr marL="365760" lvl="1" eaLnBrk="1" fontAlgn="auto" hangingPunct="1">
              <a:lnSpc>
                <a:spcPct val="100000"/>
              </a:lnSpc>
              <a:spcAft>
                <a:spcPts val="0"/>
              </a:spcAft>
              <a:defRPr/>
            </a:pPr>
            <a:r>
              <a:rPr lang="en-US" i="1" dirty="0" smtClean="0">
                <a:effectLst>
                  <a:outerShdw blurRad="38100" dist="38100" dir="2700000" algn="tl">
                    <a:srgbClr val="000000">
                      <a:alpha val="43137"/>
                    </a:srgbClr>
                  </a:outerShdw>
                </a:effectLst>
              </a:rPr>
              <a:t>Applicants with Int’l </a:t>
            </a:r>
            <a:r>
              <a:rPr lang="en-US" i="1" dirty="0">
                <a:effectLst>
                  <a:outerShdw blurRad="38100" dist="38100" dir="2700000" algn="tl">
                    <a:srgbClr val="000000">
                      <a:alpha val="43137"/>
                    </a:srgbClr>
                  </a:outerShdw>
                </a:effectLst>
              </a:rPr>
              <a:t>Qualifications </a:t>
            </a:r>
            <a:r>
              <a:rPr lang="en-US" i="1" dirty="0" smtClean="0">
                <a:effectLst>
                  <a:outerShdw blurRad="38100" dist="38100" dir="2700000" algn="tl">
                    <a:srgbClr val="000000">
                      <a:alpha val="43137"/>
                    </a:srgbClr>
                  </a:outerShdw>
                </a:effectLst>
              </a:rPr>
              <a:t>(</a:t>
            </a:r>
            <a:r>
              <a:rPr lang="en-US" b="1" i="1" dirty="0" smtClean="0">
                <a:effectLst>
                  <a:outerShdw blurRad="38100" dist="38100" dir="2700000" algn="tl">
                    <a:srgbClr val="000000">
                      <a:alpha val="43137"/>
                    </a:srgbClr>
                  </a:outerShdw>
                </a:effectLst>
              </a:rPr>
              <a:t>IBDP</a:t>
            </a:r>
            <a:r>
              <a:rPr lang="en-US" b="1" i="1" dirty="0">
                <a:effectLst>
                  <a:outerShdw blurRad="38100" dist="38100" dir="2700000" algn="tl">
                    <a:srgbClr val="000000">
                      <a:alpha val="43137"/>
                    </a:srgbClr>
                  </a:outerShdw>
                </a:effectLst>
              </a:rPr>
              <a:t>, GCEAL, SAT</a:t>
            </a:r>
            <a:r>
              <a:rPr lang="en-US" i="1" dirty="0">
                <a:effectLst>
                  <a:outerShdw blurRad="38100" dist="38100" dir="2700000" algn="tl">
                    <a:srgbClr val="000000">
                      <a:alpha val="43137"/>
                    </a:srgbClr>
                  </a:outerShdw>
                </a:effectLst>
              </a:rPr>
              <a:t>, etc</a:t>
            </a:r>
            <a:r>
              <a:rPr lang="en-US" i="1" dirty="0" smtClean="0">
                <a:effectLst>
                  <a:outerShdw blurRad="38100" dist="38100" dir="2700000" algn="tl">
                    <a:srgbClr val="000000">
                      <a:alpha val="43137"/>
                    </a:srgbClr>
                  </a:outerShdw>
                </a:effectLst>
              </a:rPr>
              <a:t>.) with at </a:t>
            </a:r>
            <a:r>
              <a:rPr lang="en-US" i="1" dirty="0">
                <a:effectLst>
                  <a:outerShdw blurRad="38100" dist="38100" dir="2700000" algn="tl">
                    <a:srgbClr val="000000">
                      <a:alpha val="43137"/>
                    </a:srgbClr>
                  </a:outerShdw>
                </a:effectLst>
              </a:rPr>
              <a:t>least one </a:t>
            </a:r>
            <a:r>
              <a:rPr lang="en-US" i="1" dirty="0" smtClean="0">
                <a:effectLst>
                  <a:outerShdw blurRad="38100" dist="38100" dir="2700000" algn="tl">
                    <a:srgbClr val="000000">
                      <a:alpha val="43137"/>
                    </a:srgbClr>
                  </a:outerShdw>
                </a:effectLst>
              </a:rPr>
              <a:t>senior level </a:t>
            </a:r>
            <a:r>
              <a:rPr lang="en-US" i="1" dirty="0">
                <a:effectLst>
                  <a:outerShdw blurRad="38100" dist="38100" dir="2700000" algn="tl">
                    <a:srgbClr val="000000">
                      <a:alpha val="43137"/>
                    </a:srgbClr>
                  </a:outerShdw>
                </a:effectLst>
              </a:rPr>
              <a:t>subject from: </a:t>
            </a:r>
            <a:r>
              <a:rPr lang="en-US" i="1" dirty="0">
                <a:solidFill>
                  <a:srgbClr val="C00000"/>
                </a:solidFill>
                <a:effectLst>
                  <a:outerShdw blurRad="38100" dist="38100" dir="2700000" algn="tl">
                    <a:srgbClr val="000000">
                      <a:alpha val="43137"/>
                    </a:srgbClr>
                  </a:outerShdw>
                </a:effectLst>
              </a:rPr>
              <a:t>Mathematics </a:t>
            </a:r>
            <a:r>
              <a:rPr lang="en-US" i="1" dirty="0">
                <a:effectLst>
                  <a:outerShdw blurRad="38100" dist="38100" dir="2700000" algn="tl">
                    <a:srgbClr val="000000">
                      <a:alpha val="43137"/>
                    </a:srgbClr>
                  </a:outerShdw>
                </a:effectLst>
              </a:rPr>
              <a:t>/</a:t>
            </a:r>
            <a:r>
              <a:rPr lang="en-US" i="1" dirty="0">
                <a:solidFill>
                  <a:srgbClr val="C00000"/>
                </a:solidFill>
                <a:effectLst>
                  <a:outerShdw blurRad="38100" dist="38100" dir="2700000" algn="tl">
                    <a:srgbClr val="000000">
                      <a:alpha val="43137"/>
                    </a:srgbClr>
                  </a:outerShdw>
                </a:effectLst>
              </a:rPr>
              <a:t> Biology</a:t>
            </a:r>
            <a:r>
              <a:rPr lang="en-US" i="1" dirty="0" smtClean="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 </a:t>
            </a:r>
            <a:r>
              <a:rPr lang="en-US" i="1" dirty="0">
                <a:solidFill>
                  <a:srgbClr val="C00000"/>
                </a:solidFill>
                <a:effectLst>
                  <a:outerShdw blurRad="38100" dist="38100" dir="2700000" algn="tl">
                    <a:srgbClr val="000000">
                      <a:alpha val="43137"/>
                    </a:srgbClr>
                  </a:outerShdw>
                </a:effectLst>
              </a:rPr>
              <a:t>Chemistry</a:t>
            </a:r>
            <a:r>
              <a:rPr lang="en-US" i="1" dirty="0">
                <a:effectLst>
                  <a:outerShdw blurRad="38100" dist="38100" dir="2700000" algn="tl">
                    <a:srgbClr val="000000">
                      <a:alpha val="43137"/>
                    </a:srgbClr>
                  </a:outerShdw>
                </a:effectLst>
              </a:rPr>
              <a:t> / </a:t>
            </a:r>
            <a:r>
              <a:rPr lang="en-US" i="1" dirty="0" smtClean="0">
                <a:solidFill>
                  <a:srgbClr val="C00000"/>
                </a:solidFill>
                <a:effectLst>
                  <a:outerShdw blurRad="38100" dist="38100" dir="2700000" algn="tl">
                    <a:srgbClr val="000000">
                      <a:alpha val="43137"/>
                    </a:srgbClr>
                  </a:outerShdw>
                </a:effectLst>
              </a:rPr>
              <a:t>Physics</a:t>
            </a:r>
          </a:p>
          <a:p>
            <a:pPr marL="365760" lvl="1" eaLnBrk="1" fontAlgn="auto" hangingPunct="1">
              <a:lnSpc>
                <a:spcPct val="100000"/>
              </a:lnSpc>
              <a:spcAft>
                <a:spcPts val="0"/>
              </a:spcAft>
              <a:defRPr/>
            </a:pPr>
            <a:endParaRPr lang="en-US" sz="800" i="1" dirty="0" smtClean="0">
              <a:solidFill>
                <a:srgbClr val="C00000"/>
              </a:solidFill>
              <a:effectLst>
                <a:outerShdw blurRad="38100" dist="38100" dir="2700000" algn="tl">
                  <a:srgbClr val="000000">
                    <a:alpha val="43137"/>
                  </a:srgbClr>
                </a:outerShdw>
              </a:effectLst>
            </a:endParaRPr>
          </a:p>
          <a:p>
            <a:pPr marL="0" indent="0" eaLnBrk="1" fontAlgn="auto" hangingPunct="1">
              <a:lnSpc>
                <a:spcPct val="100000"/>
              </a:lnSpc>
              <a:spcAft>
                <a:spcPts val="0"/>
              </a:spcAft>
              <a:buFont typeface="Arial" panose="020B0604020202020204" pitchFamily="34" charset="0"/>
              <a:buNone/>
              <a:defRPr/>
            </a:pPr>
            <a:r>
              <a:rPr lang="en-US" sz="2600" b="1" i="1" dirty="0" smtClean="0">
                <a:effectLst>
                  <a:outerShdw blurRad="38100" dist="38100" dir="2700000" algn="tl">
                    <a:srgbClr val="000000">
                      <a:alpha val="43137"/>
                    </a:srgbClr>
                  </a:outerShdw>
                </a:effectLst>
              </a:rPr>
              <a:t>Transfer from Science (JS5100) or any Business School programs</a:t>
            </a:r>
          </a:p>
          <a:p>
            <a:pPr marL="365760" eaLnBrk="1" fontAlgn="auto" hangingPunct="1">
              <a:lnSpc>
                <a:spcPct val="100000"/>
              </a:lnSpc>
              <a:spcAft>
                <a:spcPts val="0"/>
              </a:spcAft>
              <a:defRPr/>
            </a:pPr>
            <a:r>
              <a:rPr lang="en-US" sz="2400" i="1" dirty="0" smtClean="0">
                <a:effectLst>
                  <a:outerShdw blurRad="38100" dist="38100" dir="2700000" algn="tl">
                    <a:srgbClr val="000000">
                      <a:alpha val="43137"/>
                    </a:srgbClr>
                  </a:outerShdw>
                </a:effectLst>
              </a:rPr>
              <a:t>SSCI/SBM students may choose to major in MAEC during </a:t>
            </a:r>
            <a:r>
              <a:rPr lang="en-US" sz="2400" b="1" i="1" dirty="0" smtClean="0">
                <a:effectLst>
                  <a:outerShdw blurRad="38100" dist="38100" dir="2700000" algn="tl">
                    <a:srgbClr val="000000">
                      <a:alpha val="43137"/>
                    </a:srgbClr>
                  </a:outerShdw>
                </a:effectLst>
              </a:rPr>
              <a:t>major </a:t>
            </a:r>
            <a:r>
              <a:rPr lang="en-US" sz="2400" b="1" i="1" dirty="0">
                <a:effectLst>
                  <a:outerShdw blurRad="38100" dist="38100" dir="2700000" algn="tl">
                    <a:srgbClr val="000000">
                      <a:alpha val="43137"/>
                    </a:srgbClr>
                  </a:outerShdw>
                </a:effectLst>
              </a:rPr>
              <a:t>selection </a:t>
            </a:r>
            <a:r>
              <a:rPr lang="en-US" sz="2400" i="1" dirty="0" smtClean="0">
                <a:effectLst>
                  <a:outerShdw blurRad="38100" dist="38100" dir="2700000" algn="tl">
                    <a:srgbClr val="000000">
                      <a:alpha val="43137"/>
                    </a:srgbClr>
                  </a:outerShdw>
                </a:effectLst>
              </a:rPr>
              <a:t>after completing Year 1</a:t>
            </a:r>
            <a:endParaRPr lang="en-US" sz="2000" i="1" dirty="0" smtClean="0">
              <a:effectLst>
                <a:outerShdw blurRad="38100" dist="38100" dir="2700000" algn="tl">
                  <a:srgbClr val="000000">
                    <a:alpha val="43137"/>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anim calcmode="lin" valueType="num">
                                      <p:cBhvr>
                                        <p:cTn id="13"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750"/>
                                        <p:tgtEl>
                                          <p:spTgt spid="2">
                                            <p:txEl>
                                              <p:pRg st="4" end="4"/>
                                            </p:txEl>
                                          </p:spTgt>
                                        </p:tgtEl>
                                      </p:cBhvr>
                                    </p:animEffect>
                                    <p:anim calcmode="lin" valueType="num">
                                      <p:cBhvr>
                                        <p:cTn id="2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750"/>
                                        <p:tgtEl>
                                          <p:spTgt spid="2">
                                            <p:txEl>
                                              <p:pRg st="6" end="6"/>
                                            </p:txEl>
                                          </p:spTgt>
                                        </p:tgtEl>
                                      </p:cBhvr>
                                    </p:animEffect>
                                    <p:anim calcmode="lin" valueType="num">
                                      <p:cBhvr>
                                        <p:cTn id="32"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750"/>
                            </p:stCondLst>
                            <p:childTnLst>
                              <p:par>
                                <p:cTn id="35" presetID="42" presetClass="entr" presetSubtype="0" fill="hold" grpId="0"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750"/>
                                        <p:tgtEl>
                                          <p:spTgt spid="2">
                                            <p:txEl>
                                              <p:pRg st="7" end="7"/>
                                            </p:txEl>
                                          </p:spTgt>
                                        </p:tgtEl>
                                      </p:cBhvr>
                                    </p:animEffect>
                                    <p:anim calcmode="lin" valueType="num">
                                      <p:cBhvr>
                                        <p:cTn id="38"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Grp="1" noChangeArrowheads="1"/>
          </p:cNvSpPr>
          <p:nvPr>
            <p:ph type="title"/>
          </p:nvPr>
        </p:nvSpPr>
        <p:spPr>
          <a:xfrm>
            <a:off x="395288" y="15875"/>
            <a:ext cx="7886700" cy="1325563"/>
          </a:xfrm>
        </p:spPr>
        <p:txBody>
          <a:bodyPr rtlCol="0">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JhengHei" panose="020B0604030504040204" pitchFamily="34" charset="-120"/>
              </a:defRPr>
            </a:lvl9pPr>
          </a:lstStyle>
          <a:p>
            <a:pPr eaLnBrk="1" fontAlgn="auto" hangingPunct="1">
              <a:spcAft>
                <a:spcPts val="0"/>
              </a:spcAft>
              <a:defRPr/>
            </a:pPr>
            <a:r>
              <a:rPr lang="en-US" altLang="zh-HK" b="1" dirty="0" smtClean="0">
                <a:solidFill>
                  <a:srgbClr val="FFC000"/>
                </a:solidFill>
                <a:effectLst>
                  <a:outerShdw blurRad="38100" dist="38100" dir="2700000" algn="tl">
                    <a:srgbClr val="000000">
                      <a:alpha val="43137"/>
                    </a:srgbClr>
                  </a:outerShdw>
                </a:effectLst>
                <a:cs typeface="Arial" panose="020B0604020202020204" pitchFamily="34" charset="0"/>
              </a:rPr>
              <a:t>Admission Requirements   </a:t>
            </a:r>
            <a:br>
              <a:rPr lang="en-US" altLang="zh-HK" b="1" dirty="0" smtClean="0">
                <a:solidFill>
                  <a:srgbClr val="FFC000"/>
                </a:solidFill>
                <a:effectLst>
                  <a:outerShdw blurRad="38100" dist="38100" dir="2700000" algn="tl">
                    <a:srgbClr val="000000">
                      <a:alpha val="43137"/>
                    </a:srgbClr>
                  </a:outerShdw>
                </a:effectLst>
                <a:cs typeface="Arial" panose="020B0604020202020204" pitchFamily="34" charset="0"/>
              </a:rPr>
            </a:br>
            <a:r>
              <a:rPr lang="en-US" altLang="zh-HK" b="1" dirty="0" smtClean="0">
                <a:solidFill>
                  <a:srgbClr val="FFC000"/>
                </a:solidFill>
                <a:effectLst>
                  <a:outerShdw blurRad="38100" dist="38100" dir="2700000" algn="tl">
                    <a:srgbClr val="000000">
                      <a:alpha val="43137"/>
                    </a:srgbClr>
                  </a:outerShdw>
                </a:effectLst>
                <a:cs typeface="Arial" panose="020B0604020202020204" pitchFamily="34" charset="0"/>
              </a:rPr>
              <a:t>for JUPAS-HKDSE Applicants</a:t>
            </a:r>
            <a:endParaRPr lang="zh-HK" altLang="zh-HK" b="1" dirty="0" smtClean="0">
              <a:solidFill>
                <a:srgbClr val="FFC000"/>
              </a:solidFill>
              <a:effectLst>
                <a:outerShdw blurRad="38100" dist="38100" dir="2700000" algn="tl">
                  <a:srgbClr val="000000">
                    <a:alpha val="43137"/>
                  </a:srgbClr>
                </a:outerShdw>
              </a:effectLst>
              <a:cs typeface="Arial" panose="020B0604020202020204" pitchFamily="34" charset="0"/>
            </a:endParaRPr>
          </a:p>
        </p:txBody>
      </p:sp>
      <p:sp>
        <p:nvSpPr>
          <p:cNvPr id="64514" name="Content Placeholder 1"/>
          <p:cNvSpPr>
            <a:spLocks noGrp="1"/>
          </p:cNvSpPr>
          <p:nvPr>
            <p:ph idx="1"/>
          </p:nvPr>
        </p:nvSpPr>
        <p:spPr>
          <a:xfrm>
            <a:off x="34925" y="1268413"/>
            <a:ext cx="8907463" cy="5113337"/>
          </a:xfrm>
        </p:spPr>
        <p:txBody>
          <a:bodyPr/>
          <a:lstStyle/>
          <a:p>
            <a:pPr marL="0" indent="0" eaLnBrk="1" hangingPunct="1">
              <a:buFont typeface="Arial" panose="020B0604020202020204" pitchFamily="34" charset="0"/>
              <a:buNone/>
            </a:pPr>
            <a:r>
              <a:rPr lang="en-US" altLang="en-US" sz="2400" b="1" i="1" dirty="0" smtClean="0"/>
              <a:t>     Minimum Levels Required for HKDSE</a:t>
            </a:r>
            <a:r>
              <a:rPr lang="en-US" altLang="en-US" sz="2400" dirty="0" smtClean="0"/>
              <a:t>:</a:t>
            </a:r>
          </a:p>
        </p:txBody>
      </p:sp>
      <p:graphicFrame>
        <p:nvGraphicFramePr>
          <p:cNvPr id="19" name="Table 18"/>
          <p:cNvGraphicFramePr>
            <a:graphicFrameLocks noGrp="1"/>
          </p:cNvGraphicFramePr>
          <p:nvPr>
            <p:extLst>
              <p:ext uri="{D42A27DB-BD31-4B8C-83A1-F6EECF244321}">
                <p14:modId xmlns:p14="http://schemas.microsoft.com/office/powerpoint/2010/main" val="1053063190"/>
              </p:ext>
            </p:extLst>
          </p:nvPr>
        </p:nvGraphicFramePr>
        <p:xfrm>
          <a:off x="1032222" y="1772816"/>
          <a:ext cx="6912868" cy="4520059"/>
        </p:xfrm>
        <a:graphic>
          <a:graphicData uri="http://schemas.openxmlformats.org/drawingml/2006/table">
            <a:tbl>
              <a:tblPr firstRow="1" bandRow="1">
                <a:tableStyleId>{72833802-FEF1-4C79-8D5D-14CF1EAF98D9}</a:tableStyleId>
              </a:tblPr>
              <a:tblGrid>
                <a:gridCol w="4631622">
                  <a:extLst>
                    <a:ext uri="{9D8B030D-6E8A-4147-A177-3AD203B41FA5}">
                      <a16:colId xmlns:a16="http://schemas.microsoft.com/office/drawing/2014/main" xmlns="" val="20000"/>
                    </a:ext>
                  </a:extLst>
                </a:gridCol>
                <a:gridCol w="2281246">
                  <a:extLst>
                    <a:ext uri="{9D8B030D-6E8A-4147-A177-3AD203B41FA5}">
                      <a16:colId xmlns:a16="http://schemas.microsoft.com/office/drawing/2014/main" xmlns="" val="20001"/>
                    </a:ext>
                  </a:extLst>
                </a:gridCol>
              </a:tblGrid>
              <a:tr h="738572">
                <a:tc>
                  <a:txBody>
                    <a:bodyPr/>
                    <a:lstStyle/>
                    <a:p>
                      <a:r>
                        <a:rPr lang="en-US" sz="1800" dirty="0" smtClean="0">
                          <a:effectLst/>
                        </a:rPr>
                        <a:t>Subject</a:t>
                      </a:r>
                      <a:endParaRPr lang="en-US" sz="1800" b="1" dirty="0">
                        <a:effectLst/>
                      </a:endParaRP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effectLst/>
                        </a:rPr>
                        <a:t>Minimum</a:t>
                      </a:r>
                      <a:r>
                        <a:rPr lang="en-US" sz="1800" baseline="0" dirty="0" smtClean="0">
                          <a:effectLst/>
                        </a:rPr>
                        <a:t> Level Requirement</a:t>
                      </a:r>
                      <a:endParaRPr lang="en-US" sz="1800" dirty="0">
                        <a:effectLst/>
                      </a:endParaRPr>
                    </a:p>
                  </a:txBody>
                  <a:tcPr marL="91441" marR="91441" marT="45726" marB="45726">
                    <a:lnL w="12700" cap="flat" cmpd="sng" algn="ctr">
                      <a:solidFill>
                        <a:schemeClr val="accent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13600">
                <a:tc>
                  <a:txBody>
                    <a:bodyPr/>
                    <a:lstStyle/>
                    <a:p>
                      <a:r>
                        <a:rPr lang="en-US" sz="1800" b="1" dirty="0" smtClean="0">
                          <a:effectLst/>
                        </a:rPr>
                        <a:t>English</a:t>
                      </a:r>
                      <a:r>
                        <a:rPr lang="en-US" sz="1800" b="1" baseline="0" dirty="0" smtClean="0">
                          <a:effectLst/>
                        </a:rPr>
                        <a:t> Language</a:t>
                      </a:r>
                      <a:endParaRPr lang="en-US" sz="1800" b="1" dirty="0">
                        <a:effectLst/>
                      </a:endParaRP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effectLst/>
                        </a:rPr>
                        <a:t>4</a:t>
                      </a:r>
                      <a:endParaRPr lang="en-US" sz="1800" b="1" dirty="0">
                        <a:effectLst/>
                      </a:endParaRPr>
                    </a:p>
                  </a:txBody>
                  <a:tcPr marL="91441" marR="91441" marT="45726" marB="45726">
                    <a:lnL w="12700" cap="flat" cmpd="sng" algn="ctr">
                      <a:solidFill>
                        <a:schemeClr val="accent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13600">
                <a:tc>
                  <a:txBody>
                    <a:bodyPr/>
                    <a:lstStyle/>
                    <a:p>
                      <a:r>
                        <a:rPr lang="en-US" sz="1800" b="1" dirty="0" smtClean="0">
                          <a:effectLst/>
                        </a:rPr>
                        <a:t>Chinese Language</a:t>
                      </a:r>
                      <a:endParaRPr lang="en-US" sz="1800" b="1" dirty="0">
                        <a:effectLst/>
                      </a:endParaRP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effectLst/>
                        </a:rPr>
                        <a:t>3</a:t>
                      </a:r>
                      <a:endParaRPr lang="en-US" sz="1800" b="1" dirty="0">
                        <a:effectLst/>
                      </a:endParaRPr>
                    </a:p>
                  </a:txBody>
                  <a:tcPr marL="91441" marR="91441" marT="45726" marB="45726">
                    <a:lnL w="12700" cap="flat" cmpd="sng" algn="ctr">
                      <a:solidFill>
                        <a:schemeClr val="accent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13600">
                <a:tc>
                  <a:txBody>
                    <a:bodyPr/>
                    <a:lstStyle/>
                    <a:p>
                      <a:r>
                        <a:rPr lang="en-US" sz="1800" b="1" dirty="0" smtClean="0">
                          <a:effectLst/>
                        </a:rPr>
                        <a:t>Mathematics (compulsory</a:t>
                      </a:r>
                      <a:r>
                        <a:rPr lang="en-US" sz="1800" b="1" baseline="0" dirty="0" smtClean="0">
                          <a:effectLst/>
                        </a:rPr>
                        <a:t>)</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effectLst/>
                        </a:rPr>
                        <a:t>3</a:t>
                      </a:r>
                      <a:endParaRPr lang="en-US" sz="1800" b="1" dirty="0">
                        <a:effectLst/>
                      </a:endParaRPr>
                    </a:p>
                  </a:txBody>
                  <a:tcPr marL="91441" marR="91441" marT="45726" marB="45726">
                    <a:lnL w="12700" cap="flat" cmpd="sng" algn="ctr">
                      <a:solidFill>
                        <a:schemeClr val="accent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13600">
                <a:tc>
                  <a:txBody>
                    <a:bodyPr/>
                    <a:lstStyle/>
                    <a:p>
                      <a:r>
                        <a:rPr lang="en-US" sz="1800" b="1" dirty="0" smtClean="0">
                          <a:effectLst/>
                        </a:rPr>
                        <a:t>Liberal</a:t>
                      </a:r>
                      <a:r>
                        <a:rPr lang="en-US" sz="1800" b="1" baseline="0" dirty="0" smtClean="0">
                          <a:effectLst/>
                        </a:rPr>
                        <a:t> Studies</a:t>
                      </a:r>
                      <a:endParaRPr lang="en-US" sz="1800" b="1" dirty="0">
                        <a:effectLst/>
                      </a:endParaRP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effectLst/>
                        </a:rPr>
                        <a:t>2</a:t>
                      </a:r>
                      <a:endParaRPr lang="en-US" sz="1800" b="1" dirty="0">
                        <a:effectLst/>
                      </a:endParaRPr>
                    </a:p>
                  </a:txBody>
                  <a:tcPr marL="91441" marR="91441" marT="45726" marB="45726">
                    <a:lnL w="12700" cap="flat" cmpd="sng" algn="ctr">
                      <a:solidFill>
                        <a:schemeClr val="accent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388515">
                <a:tc>
                  <a:txBody>
                    <a:bodyPr/>
                    <a:lstStyle/>
                    <a:p>
                      <a:r>
                        <a:rPr lang="en-US" sz="1800" b="1" dirty="0" smtClean="0">
                          <a:solidFill>
                            <a:schemeClr val="tx1"/>
                          </a:solidFill>
                          <a:effectLst/>
                        </a:rPr>
                        <a:t>Elective 1</a:t>
                      </a:r>
                      <a:endParaRPr lang="en-US" sz="1800" b="1" baseline="0" dirty="0" smtClean="0">
                        <a:solidFill>
                          <a:schemeClr val="tx1"/>
                        </a:solidFill>
                        <a:effectLst/>
                      </a:endParaRPr>
                    </a:p>
                    <a:p>
                      <a:r>
                        <a:rPr lang="en-US" sz="1800" b="0" baseline="0" dirty="0" smtClean="0">
                          <a:solidFill>
                            <a:schemeClr val="tx1"/>
                          </a:solidFill>
                          <a:effectLst/>
                        </a:rPr>
                        <a:t>One of: </a:t>
                      </a:r>
                      <a:r>
                        <a:rPr lang="en-US" sz="1800" b="0" baseline="0" dirty="0" smtClean="0">
                          <a:solidFill>
                            <a:schemeClr val="accent1">
                              <a:lumMod val="50000"/>
                            </a:schemeClr>
                          </a:solidFill>
                          <a:effectLst/>
                        </a:rPr>
                        <a:t>M1 / M2 / Biology / Physics / Chemistry / Combined Science / Integrated Science</a:t>
                      </a:r>
                      <a:endParaRPr lang="en-US" sz="1800" b="1" dirty="0">
                        <a:solidFill>
                          <a:srgbClr val="C00000"/>
                        </a:solidFill>
                        <a:effectLst/>
                      </a:endParaRP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chemeClr val="tx1"/>
                          </a:solidFill>
                          <a:effectLst/>
                        </a:rPr>
                        <a:t>3</a:t>
                      </a:r>
                      <a:endParaRPr lang="en-US" sz="1800" b="1" dirty="0">
                        <a:solidFill>
                          <a:schemeClr val="tx1"/>
                        </a:solidFill>
                        <a:effectLst/>
                      </a:endParaRPr>
                    </a:p>
                  </a:txBody>
                  <a:tcPr marL="91441" marR="91441" marT="45726" marB="45726" anchor="ctr">
                    <a:lnL w="12700" cap="flat" cmpd="sng" algn="ctr">
                      <a:solidFill>
                        <a:schemeClr val="accent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738572">
                <a:tc>
                  <a:txBody>
                    <a:bodyPr/>
                    <a:lstStyle/>
                    <a:p>
                      <a:r>
                        <a:rPr lang="en-US" sz="1800" b="1" dirty="0" smtClean="0">
                          <a:effectLst/>
                        </a:rPr>
                        <a:t>Elective 2</a:t>
                      </a:r>
                    </a:p>
                    <a:p>
                      <a:r>
                        <a:rPr lang="en-US" sz="1800" b="0" kern="1200" baseline="0" dirty="0" smtClean="0">
                          <a:solidFill>
                            <a:schemeClr val="accent1">
                              <a:lumMod val="50000"/>
                            </a:schemeClr>
                          </a:solidFill>
                          <a:effectLst/>
                          <a:latin typeface="+mn-lt"/>
                          <a:ea typeface="+mn-ea"/>
                          <a:cs typeface="+mn-cs"/>
                        </a:rPr>
                        <a:t>Any Category A subjects or M1/M2</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effectLst/>
                        </a:rPr>
                        <a:t>3</a:t>
                      </a:r>
                    </a:p>
                    <a:p>
                      <a:pPr algn="ctr"/>
                      <a:endParaRPr lang="en-US" sz="1800" b="1" dirty="0">
                        <a:effectLst/>
                      </a:endParaRPr>
                    </a:p>
                  </a:txBody>
                  <a:tcPr marL="91441" marR="91441" marT="45726" marB="45726">
                    <a:lnL w="12700" cap="flat" cmpd="sng" algn="ctr">
                      <a:solidFill>
                        <a:schemeClr val="accent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8" name="16-Point Star 7"/>
          <p:cNvSpPr/>
          <p:nvPr/>
        </p:nvSpPr>
        <p:spPr>
          <a:xfrm>
            <a:off x="6567612" y="2492896"/>
            <a:ext cx="431800" cy="407988"/>
          </a:xfrm>
          <a:prstGeom prst="star1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9" name="16-Point Star 8"/>
          <p:cNvSpPr/>
          <p:nvPr/>
        </p:nvSpPr>
        <p:spPr>
          <a:xfrm>
            <a:off x="6570795" y="3332262"/>
            <a:ext cx="433388" cy="409575"/>
          </a:xfrm>
          <a:prstGeom prst="star1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388" y="5559425"/>
            <a:ext cx="754062" cy="1165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5" name="Rectangle 2"/>
          <p:cNvSpPr>
            <a:spLocks noGrp="1" noChangeArrowheads="1"/>
          </p:cNvSpPr>
          <p:nvPr>
            <p:ph type="title"/>
          </p:nvPr>
        </p:nvSpPr>
        <p:spPr>
          <a:xfrm>
            <a:off x="467519" y="293687"/>
            <a:ext cx="8135937" cy="1025525"/>
          </a:xfrm>
        </p:spPr>
        <p:txBody>
          <a:bodyPr rtlCol="0">
            <a:noAutofit/>
          </a:bodyPr>
          <a:lstStyle/>
          <a:p>
            <a:pPr eaLnBrk="1" fontAlgn="auto" hangingPunct="1">
              <a:spcAft>
                <a:spcPts val="0"/>
              </a:spcAft>
              <a:defRPr/>
            </a:pPr>
            <a:r>
              <a:rPr lang="en-US" altLang="zh-HK" b="1" dirty="0">
                <a:solidFill>
                  <a:srgbClr val="FFC000"/>
                </a:solidFill>
                <a:effectLst>
                  <a:outerShdw blurRad="38100" dist="38100" dir="2700000" algn="tl">
                    <a:srgbClr val="000000">
                      <a:alpha val="43137"/>
                    </a:srgbClr>
                  </a:outerShdw>
                </a:effectLst>
              </a:rPr>
              <a:t>Admission Requirements   </a:t>
            </a:r>
            <a:br>
              <a:rPr lang="en-US" altLang="zh-HK" b="1" dirty="0">
                <a:solidFill>
                  <a:srgbClr val="FFC000"/>
                </a:solidFill>
                <a:effectLst>
                  <a:outerShdw blurRad="38100" dist="38100" dir="2700000" algn="tl">
                    <a:srgbClr val="000000">
                      <a:alpha val="43137"/>
                    </a:srgbClr>
                  </a:outerShdw>
                </a:effectLst>
              </a:rPr>
            </a:br>
            <a:r>
              <a:rPr lang="en-US" altLang="zh-HK" b="1" dirty="0">
                <a:solidFill>
                  <a:srgbClr val="FFC000"/>
                </a:solidFill>
                <a:effectLst>
                  <a:outerShdw blurRad="38100" dist="38100" dir="2700000" algn="tl">
                    <a:srgbClr val="000000">
                      <a:alpha val="43137"/>
                    </a:srgbClr>
                  </a:outerShdw>
                </a:effectLst>
              </a:rPr>
              <a:t>for JUPAS-HKDSE Applicants</a:t>
            </a:r>
            <a:endParaRPr lang="zh-HK" altLang="zh-HK" sz="4400" b="1" dirty="0" smtClean="0">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Content Placeholder 1"/>
          <p:cNvSpPr>
            <a:spLocks noGrp="1"/>
          </p:cNvSpPr>
          <p:nvPr>
            <p:ph idx="1"/>
          </p:nvPr>
        </p:nvSpPr>
        <p:spPr>
          <a:xfrm>
            <a:off x="810419" y="1010444"/>
            <a:ext cx="8713787" cy="5184775"/>
          </a:xfrm>
        </p:spPr>
        <p:txBody>
          <a:bodyPr rtlCol="0">
            <a:normAutofit/>
          </a:bodyPr>
          <a:lstStyle/>
          <a:p>
            <a:pPr marL="0" indent="0" eaLnBrk="1" fontAlgn="auto" hangingPunct="1">
              <a:spcAft>
                <a:spcPts val="0"/>
              </a:spcAft>
              <a:buFont typeface="Arial" panose="020B0604020202020204" pitchFamily="34" charset="0"/>
              <a:buNone/>
              <a:defRPr/>
            </a:pPr>
            <a:r>
              <a:rPr lang="en-US" sz="2200" b="1" dirty="0" smtClean="0"/>
              <a:t/>
            </a:r>
            <a:br>
              <a:rPr lang="en-US" sz="2200" b="1" dirty="0" smtClean="0"/>
            </a:br>
            <a:r>
              <a:rPr lang="en-US" sz="2200" b="1" dirty="0" smtClean="0"/>
              <a:t>     </a:t>
            </a:r>
            <a:r>
              <a:rPr lang="en-US" sz="2000" b="1" dirty="0" smtClean="0">
                <a:solidFill>
                  <a:srgbClr val="00B050"/>
                </a:solidFill>
              </a:rPr>
              <a:t>Best 6 subjects </a:t>
            </a:r>
            <a:r>
              <a:rPr lang="en-US" sz="2000" b="1" dirty="0" smtClean="0"/>
              <a:t>with weighting which include:</a:t>
            </a:r>
            <a:endParaRPr lang="en-US" sz="2400" b="1" dirty="0"/>
          </a:p>
          <a:p>
            <a:pPr marL="0" indent="714375" eaLnBrk="1" fontAlgn="auto" hangingPunct="1">
              <a:spcAft>
                <a:spcPts val="0"/>
              </a:spcAft>
              <a:buFont typeface="Arial" panose="020B0604020202020204" pitchFamily="34" charset="0"/>
              <a:buNone/>
              <a:defRPr/>
            </a:pPr>
            <a:endParaRPr lang="en-US" sz="2400" b="1" dirty="0" smtClean="0"/>
          </a:p>
          <a:p>
            <a:pPr marL="0" indent="714375" eaLnBrk="1" fontAlgn="auto" hangingPunct="1">
              <a:spcAft>
                <a:spcPts val="0"/>
              </a:spcAft>
              <a:buFont typeface="Arial" panose="020B0604020202020204" pitchFamily="34" charset="0"/>
              <a:buNone/>
              <a:defRPr/>
            </a:pPr>
            <a:endParaRPr lang="en-US" sz="2400" b="1" dirty="0"/>
          </a:p>
          <a:p>
            <a:pPr marL="0" indent="714375" eaLnBrk="1" fontAlgn="auto" hangingPunct="1">
              <a:spcAft>
                <a:spcPts val="0"/>
              </a:spcAft>
              <a:buFont typeface="Arial" panose="020B0604020202020204" pitchFamily="34" charset="0"/>
              <a:buNone/>
              <a:defRPr/>
            </a:pPr>
            <a:endParaRPr lang="en-US" sz="2400" b="1" dirty="0" smtClean="0"/>
          </a:p>
          <a:p>
            <a:pPr marL="0" indent="714375" eaLnBrk="1" fontAlgn="auto" hangingPunct="1">
              <a:spcAft>
                <a:spcPts val="0"/>
              </a:spcAft>
              <a:buFont typeface="Arial" panose="020B0604020202020204" pitchFamily="34" charset="0"/>
              <a:buNone/>
              <a:defRPr/>
            </a:pPr>
            <a:endParaRPr lang="en-US" sz="2400" b="1" dirty="0"/>
          </a:p>
          <a:p>
            <a:pPr marL="0" indent="714375" eaLnBrk="1" fontAlgn="auto" hangingPunct="1">
              <a:spcAft>
                <a:spcPts val="0"/>
              </a:spcAft>
              <a:buFont typeface="Arial" panose="020B0604020202020204" pitchFamily="34" charset="0"/>
              <a:buNone/>
              <a:defRPr/>
            </a:pPr>
            <a:endParaRPr lang="en-US" sz="2400" b="1" dirty="0" smtClean="0"/>
          </a:p>
          <a:p>
            <a:pPr marL="0" indent="714375" eaLnBrk="1" fontAlgn="auto" hangingPunct="1">
              <a:spcAft>
                <a:spcPts val="0"/>
              </a:spcAft>
              <a:buFont typeface="Arial" panose="020B0604020202020204" pitchFamily="34" charset="0"/>
              <a:buNone/>
              <a:defRPr/>
            </a:pPr>
            <a:endParaRPr lang="en-US" sz="2400" b="1" dirty="0"/>
          </a:p>
          <a:p>
            <a:pPr marL="0" indent="714375" eaLnBrk="1" fontAlgn="auto" hangingPunct="1">
              <a:spcAft>
                <a:spcPts val="0"/>
              </a:spcAft>
              <a:buFont typeface="Arial" panose="020B0604020202020204" pitchFamily="34" charset="0"/>
              <a:buNone/>
              <a:defRPr/>
            </a:pPr>
            <a:endParaRPr lang="en-US" sz="1600" b="1" dirty="0" smtClean="0"/>
          </a:p>
          <a:p>
            <a:pPr marL="0" indent="714375" eaLnBrk="1" fontAlgn="auto" hangingPunct="1">
              <a:spcAft>
                <a:spcPts val="0"/>
              </a:spcAft>
              <a:buFont typeface="Arial" panose="020B0604020202020204" pitchFamily="34" charset="0"/>
              <a:buNone/>
              <a:defRPr/>
            </a:pPr>
            <a:endParaRPr lang="en-US" sz="1600" b="1" dirty="0"/>
          </a:p>
          <a:p>
            <a:pPr marL="0" indent="180975" eaLnBrk="1" fontAlgn="auto" hangingPunct="1">
              <a:spcAft>
                <a:spcPts val="0"/>
              </a:spcAft>
              <a:buFont typeface="Arial" panose="020B0604020202020204" pitchFamily="34" charset="0"/>
              <a:buNone/>
              <a:defRPr/>
            </a:pPr>
            <a:endParaRPr lang="en-US" sz="1600" b="1" dirty="0" smtClean="0"/>
          </a:p>
          <a:p>
            <a:pPr marL="180975" indent="0" eaLnBrk="1" fontAlgn="auto" hangingPunct="1">
              <a:spcAft>
                <a:spcPts val="0"/>
              </a:spcAft>
              <a:buFont typeface="Arial" panose="020B0604020202020204" pitchFamily="34" charset="0"/>
              <a:buNone/>
              <a:defRPr/>
            </a:pPr>
            <a:endParaRPr lang="en-US" sz="1600" b="1" i="1" dirty="0" smtClean="0">
              <a:solidFill>
                <a:srgbClr val="FF0000"/>
              </a:solidFill>
            </a:endParaRPr>
          </a:p>
          <a:p>
            <a:pPr marL="0" indent="0" eaLnBrk="1" fontAlgn="auto" hangingPunct="1">
              <a:spcAft>
                <a:spcPts val="0"/>
              </a:spcAft>
              <a:buFont typeface="Arial" panose="020B0604020202020204" pitchFamily="34" charset="0"/>
              <a:buNone/>
              <a:defRPr/>
            </a:pPr>
            <a:endParaRPr lang="en-US" sz="2400" b="1" dirty="0" smtClean="0"/>
          </a:p>
        </p:txBody>
      </p:sp>
      <p:pic>
        <p:nvPicPr>
          <p:cNvPr id="5" name="Picture 4"/>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373117">
            <a:off x="447409" y="1386313"/>
            <a:ext cx="584693" cy="59931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87506328"/>
              </p:ext>
            </p:extLst>
          </p:nvPr>
        </p:nvGraphicFramePr>
        <p:xfrm>
          <a:off x="611188" y="4172079"/>
          <a:ext cx="7848600" cy="2217739"/>
        </p:xfrm>
        <a:graphic>
          <a:graphicData uri="http://schemas.openxmlformats.org/drawingml/2006/table">
            <a:tbl>
              <a:tblPr firstRow="1" bandRow="1">
                <a:tableStyleId>{2D5ABB26-0587-4C30-8999-92F81FD0307C}</a:tableStyleId>
              </a:tblPr>
              <a:tblGrid>
                <a:gridCol w="1884041">
                  <a:extLst>
                    <a:ext uri="{9D8B030D-6E8A-4147-A177-3AD203B41FA5}">
                      <a16:colId xmlns:a16="http://schemas.microsoft.com/office/drawing/2014/main" xmlns="" val="20000"/>
                    </a:ext>
                  </a:extLst>
                </a:gridCol>
                <a:gridCol w="5964559">
                  <a:extLst>
                    <a:ext uri="{9D8B030D-6E8A-4147-A177-3AD203B41FA5}">
                      <a16:colId xmlns:a16="http://schemas.microsoft.com/office/drawing/2014/main" xmlns="" val="20001"/>
                    </a:ext>
                  </a:extLst>
                </a:gridCol>
              </a:tblGrid>
              <a:tr h="407487">
                <a:tc>
                  <a:txBody>
                    <a:bodyPr/>
                    <a:lstStyle/>
                    <a:p>
                      <a:r>
                        <a:rPr lang="en-US" sz="1600" b="1" i="0" dirty="0" smtClean="0">
                          <a:solidFill>
                            <a:schemeClr val="tx1"/>
                          </a:solidFill>
                        </a:rPr>
                        <a:t>Subject 1</a:t>
                      </a:r>
                      <a:endParaRPr lang="en-US" sz="1600" b="1" i="0" dirty="0">
                        <a:solidFill>
                          <a:schemeClr val="tx1"/>
                        </a:solidFill>
                      </a:endParaRPr>
                    </a:p>
                  </a:txBody>
                  <a:tcPr marL="91437" marR="91437" marT="45742" marB="45742">
                    <a:lnB w="12700" cap="flat" cmpd="sng" algn="ctr">
                      <a:solidFill>
                        <a:schemeClr val="tx1"/>
                      </a:solidFill>
                      <a:prstDash val="solid"/>
                      <a:round/>
                      <a:headEnd type="none" w="med" len="med"/>
                      <a:tailEnd type="none" w="med" len="med"/>
                    </a:lnB>
                  </a:tcPr>
                </a:tc>
                <a:tc>
                  <a:txBody>
                    <a:bodyPr/>
                    <a:lstStyle/>
                    <a:p>
                      <a:r>
                        <a:rPr lang="en-US" sz="1600" b="1" dirty="0" smtClean="0">
                          <a:solidFill>
                            <a:srgbClr val="00B050"/>
                          </a:solidFill>
                        </a:rPr>
                        <a:t>Weighted</a:t>
                      </a:r>
                      <a:r>
                        <a:rPr lang="en-US" sz="1600" b="1" baseline="0" dirty="0" smtClean="0">
                          <a:solidFill>
                            <a:srgbClr val="00B050"/>
                          </a:solidFill>
                        </a:rPr>
                        <a:t> </a:t>
                      </a:r>
                      <a:r>
                        <a:rPr lang="en-US" sz="1600" b="1" dirty="0" smtClean="0">
                          <a:solidFill>
                            <a:srgbClr val="00B050"/>
                          </a:solidFill>
                        </a:rPr>
                        <a:t>English</a:t>
                      </a:r>
                      <a:r>
                        <a:rPr lang="en-US" sz="1600" b="1" baseline="0" dirty="0" smtClean="0">
                          <a:solidFill>
                            <a:srgbClr val="00B050"/>
                          </a:solidFill>
                        </a:rPr>
                        <a:t> Language</a:t>
                      </a:r>
                      <a:endParaRPr lang="en-US" sz="1600" b="1" dirty="0">
                        <a:solidFill>
                          <a:srgbClr val="00B050"/>
                        </a:solidFill>
                      </a:endParaRPr>
                    </a:p>
                  </a:txBody>
                  <a:tcPr marL="91437" marR="91437" marT="45742" marB="45742">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74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rPr>
                        <a:t>Subject 2</a:t>
                      </a:r>
                    </a:p>
                  </a:txBody>
                  <a:tcPr marL="91437" marR="91437" marT="45742" marB="4574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baseline="0" dirty="0" smtClean="0">
                          <a:solidFill>
                            <a:srgbClr val="00B050"/>
                          </a:solidFill>
                        </a:rPr>
                        <a:t>Weighted Mathematics (Compulsory Module)</a:t>
                      </a:r>
                    </a:p>
                  </a:txBody>
                  <a:tcPr marL="91437" marR="91437" marT="45742" marB="4574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23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rPr>
                        <a:t>Subject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0" dirty="0" smtClean="0">
                        <a:solidFill>
                          <a:schemeClr val="tx1"/>
                        </a:solidFill>
                        <a:latin typeface="+mn-lt"/>
                      </a:endParaRPr>
                    </a:p>
                  </a:txBody>
                  <a:tcPr marL="91437" marR="91437" marT="45742" marB="4574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baseline="0" dirty="0" smtClean="0">
                          <a:solidFill>
                            <a:schemeClr val="tx1"/>
                          </a:solidFill>
                        </a:rPr>
                        <a:t>Weighted Best Elective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B050"/>
                          </a:solidFill>
                        </a:rPr>
                        <a:t>M1/M2 </a:t>
                      </a:r>
                      <a:r>
                        <a:rPr lang="en-US" sz="1600" b="1" baseline="0" dirty="0" smtClean="0">
                          <a:solidFill>
                            <a:schemeClr val="accent3">
                              <a:lumMod val="75000"/>
                            </a:schemeClr>
                          </a:solidFill>
                        </a:rPr>
                        <a:t>/ Biology/ Chemistry/ Physics/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chemeClr val="accent3">
                              <a:lumMod val="75000"/>
                            </a:schemeClr>
                          </a:solidFill>
                        </a:rPr>
                        <a:t>Combined Science/ Integrated Science</a:t>
                      </a:r>
                      <a:endParaRPr lang="en-US" sz="1600" b="1" dirty="0" smtClean="0">
                        <a:solidFill>
                          <a:schemeClr val="accent3">
                            <a:lumMod val="75000"/>
                          </a:schemeClr>
                        </a:solidFill>
                      </a:endParaRPr>
                    </a:p>
                  </a:txBody>
                  <a:tcPr marL="91437" marR="91437" marT="45742" marB="4574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79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dirty="0" smtClean="0">
                          <a:solidFill>
                            <a:schemeClr val="tx1"/>
                          </a:solidFill>
                        </a:rPr>
                        <a:t>Subject 4</a:t>
                      </a:r>
                      <a:r>
                        <a:rPr lang="en-US" sz="1600" b="1" i="0" baseline="0" dirty="0" smtClean="0">
                          <a:solidFill>
                            <a:schemeClr val="tx1"/>
                          </a:solidFill>
                        </a:rPr>
                        <a:t>, 5 &amp; 6</a:t>
                      </a:r>
                      <a:endParaRPr lang="en-US" sz="1600" b="1" i="0" dirty="0" smtClean="0">
                        <a:solidFill>
                          <a:schemeClr val="tx1"/>
                        </a:solidFill>
                      </a:endParaRPr>
                    </a:p>
                    <a:p>
                      <a:endParaRPr lang="en-US" sz="1600" b="1" i="0" dirty="0">
                        <a:solidFill>
                          <a:schemeClr val="tx1"/>
                        </a:solidFill>
                      </a:endParaRPr>
                    </a:p>
                  </a:txBody>
                  <a:tcPr marL="91437" marR="91437" marT="45742" marB="4574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smtClean="0"/>
                        <a:t>Next</a:t>
                      </a:r>
                      <a:r>
                        <a:rPr lang="en-US" sz="1600" b="1" baseline="0" dirty="0" smtClean="0"/>
                        <a:t> best 3 subjects</a:t>
                      </a:r>
                    </a:p>
                    <a:p>
                      <a:r>
                        <a:rPr lang="en-US" sz="1600" dirty="0" smtClean="0"/>
                        <a:t>Can</a:t>
                      </a:r>
                      <a:r>
                        <a:rPr lang="en-US" sz="1600" baseline="0" dirty="0" smtClean="0"/>
                        <a:t> be core OR any Category A subjects</a:t>
                      </a:r>
                      <a:endParaRPr lang="en-US" sz="1600" dirty="0"/>
                    </a:p>
                  </a:txBody>
                  <a:tcPr marL="91437" marR="91437" marT="45742" marB="4574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Rounded Rectangle 8"/>
          <p:cNvSpPr/>
          <p:nvPr/>
        </p:nvSpPr>
        <p:spPr>
          <a:xfrm>
            <a:off x="2882900" y="2781300"/>
            <a:ext cx="2932113" cy="1331913"/>
          </a:xfrm>
          <a:prstGeom prst="roundRect">
            <a:avLst>
              <a:gd name="adj" fmla="val 1095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u="sng" dirty="0">
                <a:solidFill>
                  <a:prstClr val="white"/>
                </a:solidFill>
              </a:rPr>
              <a:t>Best Elective x 1.5</a:t>
            </a:r>
          </a:p>
          <a:p>
            <a:pPr algn="ctr">
              <a:defRPr/>
            </a:pPr>
            <a:r>
              <a:rPr lang="en-US" sz="1600" b="1" dirty="0">
                <a:solidFill>
                  <a:prstClr val="white"/>
                </a:solidFill>
              </a:rPr>
              <a:t>Biology / Chemistry / Physics /</a:t>
            </a:r>
          </a:p>
          <a:p>
            <a:pPr algn="ctr">
              <a:defRPr/>
            </a:pPr>
            <a:r>
              <a:rPr lang="en-US" sz="1600" b="1" dirty="0">
                <a:solidFill>
                  <a:prstClr val="white"/>
                </a:solidFill>
              </a:rPr>
              <a:t>Combined Science/ </a:t>
            </a:r>
            <a:br>
              <a:rPr lang="en-US" sz="1600" b="1" dirty="0">
                <a:solidFill>
                  <a:prstClr val="white"/>
                </a:solidFill>
              </a:rPr>
            </a:br>
            <a:r>
              <a:rPr lang="en-US" sz="1600" b="1" dirty="0">
                <a:solidFill>
                  <a:prstClr val="white"/>
                </a:solidFill>
              </a:rPr>
              <a:t>Integrated Science</a:t>
            </a:r>
          </a:p>
        </p:txBody>
      </p:sp>
      <p:sp>
        <p:nvSpPr>
          <p:cNvPr id="10" name="Rounded Rectangle 9"/>
          <p:cNvSpPr/>
          <p:nvPr/>
        </p:nvSpPr>
        <p:spPr>
          <a:xfrm>
            <a:off x="2882900" y="2060575"/>
            <a:ext cx="2927350" cy="66675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u="sng" dirty="0">
                <a:solidFill>
                  <a:prstClr val="white"/>
                </a:solidFill>
              </a:rPr>
              <a:t>Best Elective x 2</a:t>
            </a:r>
            <a:endParaRPr lang="en-US" b="1" dirty="0">
              <a:solidFill>
                <a:prstClr val="white"/>
              </a:solidFill>
            </a:endParaRPr>
          </a:p>
          <a:p>
            <a:pPr algn="ctr">
              <a:defRPr/>
            </a:pPr>
            <a:r>
              <a:rPr lang="en-US" b="1" dirty="0">
                <a:solidFill>
                  <a:prstClr val="white"/>
                </a:solidFill>
              </a:rPr>
              <a:t>M1/M2</a:t>
            </a:r>
          </a:p>
        </p:txBody>
      </p:sp>
      <p:sp>
        <p:nvSpPr>
          <p:cNvPr id="11" name="Rounded Rectangle 10"/>
          <p:cNvSpPr/>
          <p:nvPr/>
        </p:nvSpPr>
        <p:spPr>
          <a:xfrm>
            <a:off x="6084888" y="2565400"/>
            <a:ext cx="2576512" cy="6635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 </a:t>
            </a:r>
            <a:r>
              <a:rPr lang="en-US" b="1" i="1" u="sng" dirty="0">
                <a:solidFill>
                  <a:prstClr val="white"/>
                </a:solidFill>
              </a:rPr>
              <a:t>Other Elective x 1.5</a:t>
            </a:r>
          </a:p>
          <a:p>
            <a:pPr algn="ctr">
              <a:defRPr/>
            </a:pPr>
            <a:r>
              <a:rPr lang="en-US" b="1" dirty="0">
                <a:solidFill>
                  <a:prstClr val="white"/>
                </a:solidFill>
              </a:rPr>
              <a:t>Economics</a:t>
            </a:r>
          </a:p>
        </p:txBody>
      </p:sp>
      <p:grpSp>
        <p:nvGrpSpPr>
          <p:cNvPr id="65558" name="Group 3"/>
          <p:cNvGrpSpPr>
            <a:grpSpLocks/>
          </p:cNvGrpSpPr>
          <p:nvPr/>
        </p:nvGrpSpPr>
        <p:grpSpPr bwMode="auto">
          <a:xfrm>
            <a:off x="611188" y="2492375"/>
            <a:ext cx="2089150" cy="720725"/>
            <a:chOff x="611560" y="2636912"/>
            <a:chExt cx="2088232" cy="720080"/>
          </a:xfrm>
        </p:grpSpPr>
        <p:sp>
          <p:nvSpPr>
            <p:cNvPr id="12" name="Rounded Rectangle 11"/>
            <p:cNvSpPr/>
            <p:nvPr/>
          </p:nvSpPr>
          <p:spPr>
            <a:xfrm>
              <a:off x="611560" y="2936681"/>
              <a:ext cx="2088232" cy="42031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prstClr val="white"/>
                  </a:solidFill>
                </a:rPr>
                <a:t>Math (Comp) x 2</a:t>
              </a:r>
            </a:p>
          </p:txBody>
        </p:sp>
        <p:sp>
          <p:nvSpPr>
            <p:cNvPr id="7" name="Rounded Rectangle 6"/>
            <p:cNvSpPr/>
            <p:nvPr/>
          </p:nvSpPr>
          <p:spPr>
            <a:xfrm>
              <a:off x="611560" y="2636912"/>
              <a:ext cx="2088232" cy="42031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prstClr val="white"/>
                  </a:solidFill>
                </a:rPr>
                <a:t>English x 2</a:t>
              </a:r>
            </a:p>
          </p:txBody>
        </p:sp>
      </p:grpSp>
    </p:spTree>
    <p:extLst>
      <p:ext uri="{BB962C8B-B14F-4D97-AF65-F5344CB8AC3E}">
        <p14:creationId xmlns:p14="http://schemas.microsoft.com/office/powerpoint/2010/main" val="2493031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92" y="211527"/>
            <a:ext cx="8219256" cy="900018"/>
          </a:xfrm>
        </p:spPr>
        <p:txBody>
          <a:bodyPr>
            <a:normAutofit/>
          </a:bodyPr>
          <a:lstStyle/>
          <a:p>
            <a:r>
              <a:rPr lang="en-US" altLang="zh-HK" b="1" dirty="0" smtClean="0">
                <a:solidFill>
                  <a:srgbClr val="FFC000"/>
                </a:solidFill>
                <a:effectLst>
                  <a:outerShdw blurRad="38100" dist="38100" dir="2700000" algn="tl">
                    <a:srgbClr val="000000">
                      <a:alpha val="43137"/>
                    </a:srgbClr>
                  </a:outerShdw>
                </a:effectLst>
              </a:rPr>
              <a:t>Admission Scores (JUPAS)  </a:t>
            </a:r>
            <a:endParaRPr lang="zh-HK" alt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8027" y="4443008"/>
            <a:ext cx="874440" cy="432048"/>
          </a:xfrm>
        </p:spPr>
        <p:txBody>
          <a:bodyPr/>
          <a:lstStyle/>
          <a:p>
            <a:pPr marL="0" indent="0">
              <a:buNone/>
            </a:pPr>
            <a:r>
              <a:rPr lang="en-US" altLang="zh-HK" sz="1800" b="1" u="sng" dirty="0" smtClean="0">
                <a:solidFill>
                  <a:srgbClr val="00B050"/>
                </a:solidFill>
              </a:rPr>
              <a:t>2016</a:t>
            </a:r>
            <a:endParaRPr lang="en-US" altLang="zh-HK" sz="1800" b="1" u="sng" dirty="0">
              <a:solidFill>
                <a:srgbClr val="00B050"/>
              </a:solidFill>
            </a:endParaRPr>
          </a:p>
          <a:p>
            <a:pPr marL="0" indent="0">
              <a:buNone/>
            </a:pPr>
            <a:endParaRPr lang="en-US" altLang="zh-HK" b="1" u="sng" dirty="0" smtClean="0">
              <a:solidFill>
                <a:srgbClr val="00B050"/>
              </a:solidFill>
            </a:endParaRPr>
          </a:p>
          <a:p>
            <a:pPr marL="0" indent="0">
              <a:buNone/>
            </a:pPr>
            <a:endParaRPr lang="en-US" altLang="zh-HK" b="1" u="sng" dirty="0">
              <a:solidFill>
                <a:srgbClr val="00B050"/>
              </a:solidFill>
            </a:endParaRPr>
          </a:p>
          <a:p>
            <a:pPr marL="0" indent="0">
              <a:buNone/>
            </a:pPr>
            <a:endParaRPr lang="en-US" altLang="zh-HK" b="1" u="sng" dirty="0" smtClean="0">
              <a:solidFill>
                <a:srgbClr val="00B050"/>
              </a:solidFill>
            </a:endParaRPr>
          </a:p>
          <a:p>
            <a:pPr marL="0" indent="0">
              <a:buNone/>
            </a:pPr>
            <a:endParaRPr lang="en-US" altLang="zh-HK" b="1" u="sng" dirty="0">
              <a:solidFill>
                <a:srgbClr val="00B050"/>
              </a:solidFill>
            </a:endParaRPr>
          </a:p>
        </p:txBody>
      </p:sp>
      <p:graphicFrame>
        <p:nvGraphicFramePr>
          <p:cNvPr id="7" name="Table 6"/>
          <p:cNvGraphicFramePr>
            <a:graphicFrameLocks noGrp="1"/>
          </p:cNvGraphicFramePr>
          <p:nvPr>
            <p:extLst/>
          </p:nvPr>
        </p:nvGraphicFramePr>
        <p:xfrm>
          <a:off x="468027" y="2877889"/>
          <a:ext cx="8371172" cy="1313353"/>
        </p:xfrm>
        <a:graphic>
          <a:graphicData uri="http://schemas.openxmlformats.org/drawingml/2006/table">
            <a:tbl>
              <a:tblPr firstRow="1" firstCol="1" bandRow="1">
                <a:tableStyleId>{D27102A9-8310-4765-A935-A1911B00CA55}</a:tableStyleId>
              </a:tblPr>
              <a:tblGrid>
                <a:gridCol w="1094360">
                  <a:extLst>
                    <a:ext uri="{9D8B030D-6E8A-4147-A177-3AD203B41FA5}">
                      <a16:colId xmlns:a16="http://schemas.microsoft.com/office/drawing/2014/main" xmlns="" val="20000"/>
                    </a:ext>
                  </a:extLst>
                </a:gridCol>
                <a:gridCol w="808876">
                  <a:extLst>
                    <a:ext uri="{9D8B030D-6E8A-4147-A177-3AD203B41FA5}">
                      <a16:colId xmlns:a16="http://schemas.microsoft.com/office/drawing/2014/main" xmlns="" val="20001"/>
                    </a:ext>
                  </a:extLst>
                </a:gridCol>
                <a:gridCol w="808876">
                  <a:extLst>
                    <a:ext uri="{9D8B030D-6E8A-4147-A177-3AD203B41FA5}">
                      <a16:colId xmlns:a16="http://schemas.microsoft.com/office/drawing/2014/main" xmlns="" val="20002"/>
                    </a:ext>
                  </a:extLst>
                </a:gridCol>
                <a:gridCol w="808876">
                  <a:extLst>
                    <a:ext uri="{9D8B030D-6E8A-4147-A177-3AD203B41FA5}">
                      <a16:colId xmlns:a16="http://schemas.microsoft.com/office/drawing/2014/main" xmlns="" val="20003"/>
                    </a:ext>
                  </a:extLst>
                </a:gridCol>
                <a:gridCol w="808108">
                  <a:extLst>
                    <a:ext uri="{9D8B030D-6E8A-4147-A177-3AD203B41FA5}">
                      <a16:colId xmlns:a16="http://schemas.microsoft.com/office/drawing/2014/main" xmlns="" val="20004"/>
                    </a:ext>
                  </a:extLst>
                </a:gridCol>
                <a:gridCol w="808108">
                  <a:extLst>
                    <a:ext uri="{9D8B030D-6E8A-4147-A177-3AD203B41FA5}">
                      <a16:colId xmlns:a16="http://schemas.microsoft.com/office/drawing/2014/main" xmlns="" val="20005"/>
                    </a:ext>
                  </a:extLst>
                </a:gridCol>
                <a:gridCol w="776376">
                  <a:extLst>
                    <a:ext uri="{9D8B030D-6E8A-4147-A177-3AD203B41FA5}">
                      <a16:colId xmlns:a16="http://schemas.microsoft.com/office/drawing/2014/main" xmlns="" val="20006"/>
                    </a:ext>
                  </a:extLst>
                </a:gridCol>
                <a:gridCol w="767998">
                  <a:extLst>
                    <a:ext uri="{9D8B030D-6E8A-4147-A177-3AD203B41FA5}">
                      <a16:colId xmlns:a16="http://schemas.microsoft.com/office/drawing/2014/main" xmlns="" val="20007"/>
                    </a:ext>
                  </a:extLst>
                </a:gridCol>
                <a:gridCol w="767998">
                  <a:extLst>
                    <a:ext uri="{9D8B030D-6E8A-4147-A177-3AD203B41FA5}">
                      <a16:colId xmlns:a16="http://schemas.microsoft.com/office/drawing/2014/main" xmlns="" val="20008"/>
                    </a:ext>
                  </a:extLst>
                </a:gridCol>
                <a:gridCol w="921596">
                  <a:extLst>
                    <a:ext uri="{9D8B030D-6E8A-4147-A177-3AD203B41FA5}">
                      <a16:colId xmlns:a16="http://schemas.microsoft.com/office/drawing/2014/main" xmlns="" val="20009"/>
                    </a:ext>
                  </a:extLst>
                </a:gridCol>
              </a:tblGrid>
              <a:tr h="431558">
                <a:tc>
                  <a:txBody>
                    <a:bodyPr/>
                    <a:lstStyle/>
                    <a:p>
                      <a:pPr algn="l">
                        <a:lnSpc>
                          <a:spcPts val="1700"/>
                        </a:lnSpc>
                        <a:spcAft>
                          <a:spcPts val="0"/>
                        </a:spcAft>
                      </a:pPr>
                      <a:r>
                        <a:rPr lang="en-US" sz="1200" dirty="0">
                          <a:effectLst/>
                          <a:latin typeface="Calibri" panose="020F0502020204030204" pitchFamily="34" charset="0"/>
                        </a:rPr>
                        <a:t> </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English</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Chinese</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Math (Comp)</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Liberal Studies</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a:t>
                      </a:r>
                      <a:r>
                        <a:rPr lang="en-US" sz="1200" dirty="0" smtClean="0">
                          <a:effectLst/>
                          <a:latin typeface="Calibri" panose="020F0502020204030204" pitchFamily="34" charset="0"/>
                        </a:rPr>
                        <a:t>1</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2</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3</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M1/M2</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altLang="zh-TW" sz="1200" dirty="0" smtClean="0">
                          <a:solidFill>
                            <a:schemeClr val="tx1"/>
                          </a:solidFill>
                          <a:effectLst/>
                          <a:latin typeface="Calibri" panose="020F0502020204030204" pitchFamily="34" charset="0"/>
                          <a:ea typeface="新細明體"/>
                        </a:rPr>
                        <a:t>Admission Score </a:t>
                      </a:r>
                      <a:endParaRPr lang="zh-TW" sz="1200" dirty="0">
                        <a:solidFill>
                          <a:schemeClr val="tx1"/>
                        </a:solidFill>
                        <a:effectLst/>
                        <a:latin typeface="Calibri" panose="020F0502020204030204" pitchFamily="34" charset="0"/>
                        <a:ea typeface="新細明體"/>
                      </a:endParaRPr>
                    </a:p>
                  </a:txBody>
                  <a:tcPr marL="68584" marR="68584" marT="0" marB="0"/>
                </a:tc>
                <a:extLst>
                  <a:ext uri="{0D108BD9-81ED-4DB2-BD59-A6C34878D82A}">
                    <a16:rowId xmlns:a16="http://schemas.microsoft.com/office/drawing/2014/main" xmlns="" val="10000"/>
                  </a:ext>
                </a:extLst>
              </a:tr>
              <a:tr h="359631">
                <a:tc>
                  <a:txBody>
                    <a:bodyPr/>
                    <a:lstStyle/>
                    <a:p>
                      <a:pPr algn="l">
                        <a:lnSpc>
                          <a:spcPts val="1700"/>
                        </a:lnSpc>
                        <a:spcAft>
                          <a:spcPts val="0"/>
                        </a:spcAft>
                      </a:pPr>
                      <a:r>
                        <a:rPr lang="en-US" sz="1200" dirty="0">
                          <a:effectLst/>
                          <a:latin typeface="Calibri" panose="020F0502020204030204" pitchFamily="34" charset="0"/>
                        </a:rPr>
                        <a:t>Median</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b="1" dirty="0" smtClean="0">
                          <a:solidFill>
                            <a:srgbClr val="00B050"/>
                          </a:solidFill>
                          <a:effectLst/>
                          <a:latin typeface="Calibri" panose="020F0502020204030204" pitchFamily="34" charset="0"/>
                          <a:ea typeface="新細明體"/>
                        </a:rPr>
                        <a:t>47.5 </a:t>
                      </a:r>
                      <a:endParaRPr lang="zh-TW" sz="1200" b="1" dirty="0">
                        <a:solidFill>
                          <a:srgbClr val="00B050"/>
                        </a:solidFill>
                        <a:effectLst/>
                        <a:latin typeface="Calibri" panose="020F0502020204030204" pitchFamily="34" charset="0"/>
                        <a:ea typeface="新細明體"/>
                      </a:endParaRPr>
                    </a:p>
                  </a:txBody>
                  <a:tcPr marL="68584" marR="68584" marT="0" marB="0" anchor="ctr">
                    <a:noFill/>
                  </a:tcPr>
                </a:tc>
                <a:extLst>
                  <a:ext uri="{0D108BD9-81ED-4DB2-BD59-A6C34878D82A}">
                    <a16:rowId xmlns:a16="http://schemas.microsoft.com/office/drawing/2014/main" xmlns="" val="10001"/>
                  </a:ext>
                </a:extLst>
              </a:tr>
              <a:tr h="521922">
                <a:tc>
                  <a:txBody>
                    <a:bodyPr/>
                    <a:lstStyle/>
                    <a:p>
                      <a:pPr algn="l">
                        <a:lnSpc>
                          <a:spcPts val="1700"/>
                        </a:lnSpc>
                        <a:spcAft>
                          <a:spcPts val="0"/>
                        </a:spcAft>
                      </a:pPr>
                      <a:r>
                        <a:rPr lang="en-US" sz="1200" dirty="0">
                          <a:effectLst/>
                          <a:latin typeface="Calibri" panose="020F0502020204030204" pitchFamily="34" charset="0"/>
                        </a:rPr>
                        <a:t>Lower Quartile</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3</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3</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mn-ea"/>
                        </a:rPr>
                        <a:t>4</a:t>
                      </a:r>
                      <a:endParaRPr lang="zh-TW" altLang="zh-HK" sz="1200" dirty="0">
                        <a:effectLst/>
                        <a:latin typeface="Calibri" panose="020F0502020204030204" pitchFamily="34" charset="0"/>
                        <a:ea typeface="+mn-ea"/>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b="1" dirty="0" smtClean="0">
                          <a:solidFill>
                            <a:srgbClr val="00B050"/>
                          </a:solidFill>
                          <a:effectLst/>
                          <a:latin typeface="Calibri" panose="020F0502020204030204" pitchFamily="34" charset="0"/>
                          <a:ea typeface="新細明體"/>
                        </a:rPr>
                        <a:t>46.5</a:t>
                      </a:r>
                      <a:endParaRPr lang="zh-TW" sz="1200" b="1" dirty="0">
                        <a:solidFill>
                          <a:srgbClr val="00B050"/>
                        </a:solidFill>
                        <a:effectLst/>
                        <a:latin typeface="Calibri" panose="020F0502020204030204" pitchFamily="34" charset="0"/>
                        <a:ea typeface="新細明體"/>
                      </a:endParaRPr>
                    </a:p>
                  </a:txBody>
                  <a:tcPr marL="68584" marR="68584" marT="0" marB="0" anchor="ct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nvPr>
        </p:nvGraphicFramePr>
        <p:xfrm>
          <a:off x="479750" y="4327502"/>
          <a:ext cx="8359450" cy="1539898"/>
        </p:xfrm>
        <a:graphic>
          <a:graphicData uri="http://schemas.openxmlformats.org/drawingml/2006/table">
            <a:tbl>
              <a:tblPr firstRow="1" firstCol="1" bandRow="1">
                <a:tableStyleId>{D27102A9-8310-4765-A935-A1911B00CA55}</a:tableStyleId>
              </a:tblPr>
              <a:tblGrid>
                <a:gridCol w="1092828">
                  <a:extLst>
                    <a:ext uri="{9D8B030D-6E8A-4147-A177-3AD203B41FA5}">
                      <a16:colId xmlns:a16="http://schemas.microsoft.com/office/drawing/2014/main" xmlns="" val="20000"/>
                    </a:ext>
                  </a:extLst>
                </a:gridCol>
                <a:gridCol w="772326">
                  <a:extLst>
                    <a:ext uri="{9D8B030D-6E8A-4147-A177-3AD203B41FA5}">
                      <a16:colId xmlns:a16="http://schemas.microsoft.com/office/drawing/2014/main" xmlns="" val="20001"/>
                    </a:ext>
                  </a:extLst>
                </a:gridCol>
                <a:gridCol w="843159">
                  <a:extLst>
                    <a:ext uri="{9D8B030D-6E8A-4147-A177-3AD203B41FA5}">
                      <a16:colId xmlns:a16="http://schemas.microsoft.com/office/drawing/2014/main" xmlns="" val="20002"/>
                    </a:ext>
                  </a:extLst>
                </a:gridCol>
                <a:gridCol w="807743">
                  <a:extLst>
                    <a:ext uri="{9D8B030D-6E8A-4147-A177-3AD203B41FA5}">
                      <a16:colId xmlns:a16="http://schemas.microsoft.com/office/drawing/2014/main" xmlns="" val="20003"/>
                    </a:ext>
                  </a:extLst>
                </a:gridCol>
                <a:gridCol w="806977">
                  <a:extLst>
                    <a:ext uri="{9D8B030D-6E8A-4147-A177-3AD203B41FA5}">
                      <a16:colId xmlns:a16="http://schemas.microsoft.com/office/drawing/2014/main" xmlns="" val="20004"/>
                    </a:ext>
                  </a:extLst>
                </a:gridCol>
                <a:gridCol w="806977">
                  <a:extLst>
                    <a:ext uri="{9D8B030D-6E8A-4147-A177-3AD203B41FA5}">
                      <a16:colId xmlns:a16="http://schemas.microsoft.com/office/drawing/2014/main" xmlns="" val="20005"/>
                    </a:ext>
                  </a:extLst>
                </a:gridCol>
                <a:gridCol w="806977">
                  <a:extLst>
                    <a:ext uri="{9D8B030D-6E8A-4147-A177-3AD203B41FA5}">
                      <a16:colId xmlns:a16="http://schemas.microsoft.com/office/drawing/2014/main" xmlns="" val="20006"/>
                    </a:ext>
                  </a:extLst>
                </a:gridCol>
                <a:gridCol w="806977">
                  <a:extLst>
                    <a:ext uri="{9D8B030D-6E8A-4147-A177-3AD203B41FA5}">
                      <a16:colId xmlns:a16="http://schemas.microsoft.com/office/drawing/2014/main" xmlns="" val="20007"/>
                    </a:ext>
                  </a:extLst>
                </a:gridCol>
                <a:gridCol w="807743">
                  <a:extLst>
                    <a:ext uri="{9D8B030D-6E8A-4147-A177-3AD203B41FA5}">
                      <a16:colId xmlns:a16="http://schemas.microsoft.com/office/drawing/2014/main" xmlns="" val="20008"/>
                    </a:ext>
                  </a:extLst>
                </a:gridCol>
                <a:gridCol w="807743">
                  <a:extLst>
                    <a:ext uri="{9D8B030D-6E8A-4147-A177-3AD203B41FA5}">
                      <a16:colId xmlns:a16="http://schemas.microsoft.com/office/drawing/2014/main" xmlns="" val="2550269715"/>
                    </a:ext>
                  </a:extLst>
                </a:gridCol>
              </a:tblGrid>
              <a:tr h="629346">
                <a:tc>
                  <a:txBody>
                    <a:bodyPr/>
                    <a:lstStyle/>
                    <a:p>
                      <a:pPr algn="ctr">
                        <a:lnSpc>
                          <a:spcPct val="150000"/>
                        </a:lnSpc>
                        <a:spcAft>
                          <a:spcPts val="0"/>
                        </a:spcAft>
                      </a:pPr>
                      <a:r>
                        <a:rPr lang="en-US" sz="1100" kern="100" dirty="0">
                          <a:effectLst/>
                          <a:latin typeface="Calibri" panose="020F0502020204030204" pitchFamily="34" charset="0"/>
                        </a:rPr>
                        <a:t> </a:t>
                      </a:r>
                      <a:endParaRPr lang="zh-TW" sz="1100" kern="100" dirty="0">
                        <a:effectLst/>
                        <a:latin typeface="Calibri" panose="020F0502020204030204" pitchFamily="34" charset="0"/>
                        <a:ea typeface="新細明體"/>
                        <a:cs typeface="Times New Roman"/>
                      </a:endParaRPr>
                    </a:p>
                  </a:txBody>
                  <a:tcPr marL="68580" marR="68580" marT="0" marB="0"/>
                </a:tc>
                <a:tc>
                  <a:txBody>
                    <a:bodyPr/>
                    <a:lstStyle/>
                    <a:p>
                      <a:pPr algn="ctr">
                        <a:lnSpc>
                          <a:spcPts val="1700"/>
                        </a:lnSpc>
                        <a:spcAft>
                          <a:spcPts val="0"/>
                        </a:spcAft>
                      </a:pPr>
                      <a:r>
                        <a:rPr lang="en-US" sz="1200" dirty="0">
                          <a:effectLst/>
                          <a:latin typeface="Calibri" panose="020F0502020204030204" pitchFamily="34" charset="0"/>
                        </a:rPr>
                        <a:t>English</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Chinese</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Math (Comp)</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Liberal Studies</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1 </a:t>
                      </a:r>
                      <a:r>
                        <a:rPr lang="en-US" sz="1200" dirty="0" smtClean="0">
                          <a:effectLst/>
                          <a:latin typeface="Calibri" panose="020F0502020204030204" pitchFamily="34" charset="0"/>
                        </a:rPr>
                        <a:t> </a:t>
                      </a:r>
                    </a:p>
                    <a:p>
                      <a:pPr algn="ctr">
                        <a:lnSpc>
                          <a:spcPts val="1700"/>
                        </a:lnSpc>
                        <a:spcAft>
                          <a:spcPts val="0"/>
                        </a:spcAft>
                      </a:pP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2</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3</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M1/M2</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Admission Score</a:t>
                      </a:r>
                      <a:endParaRPr lang="zh-TW" sz="1200" dirty="0">
                        <a:effectLst/>
                        <a:latin typeface="Calibri" panose="020F0502020204030204" pitchFamily="34" charset="0"/>
                        <a:ea typeface="新細明體"/>
                      </a:endParaRPr>
                    </a:p>
                  </a:txBody>
                  <a:tcPr marL="68584" marR="68584" marT="0" marB="0"/>
                </a:tc>
                <a:extLst>
                  <a:ext uri="{0D108BD9-81ED-4DB2-BD59-A6C34878D82A}">
                    <a16:rowId xmlns:a16="http://schemas.microsoft.com/office/drawing/2014/main" xmlns="" val="10000"/>
                  </a:ext>
                </a:extLst>
              </a:tr>
              <a:tr h="371462">
                <a:tc>
                  <a:txBody>
                    <a:bodyPr/>
                    <a:lstStyle/>
                    <a:p>
                      <a:pPr algn="l">
                        <a:lnSpc>
                          <a:spcPts val="1700"/>
                        </a:lnSpc>
                        <a:spcAft>
                          <a:spcPts val="0"/>
                        </a:spcAft>
                      </a:pPr>
                      <a:r>
                        <a:rPr lang="en-US" sz="1100" dirty="0">
                          <a:effectLst/>
                          <a:latin typeface="Calibri" panose="020F0502020204030204" pitchFamily="34" charset="0"/>
                        </a:rPr>
                        <a:t>Median</a:t>
                      </a:r>
                      <a:endParaRPr lang="zh-TW" sz="11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3</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b="1" dirty="0" smtClean="0">
                          <a:solidFill>
                            <a:srgbClr val="00B050"/>
                          </a:solidFill>
                          <a:effectLst/>
                          <a:latin typeface="Calibri" panose="020F0502020204030204" pitchFamily="34" charset="0"/>
                          <a:ea typeface="新細明體"/>
                        </a:rPr>
                        <a:t>45</a:t>
                      </a:r>
                      <a:endParaRPr lang="zh-TW" sz="1200" b="1" dirty="0">
                        <a:solidFill>
                          <a:srgbClr val="00B050"/>
                        </a:solidFill>
                        <a:effectLst/>
                        <a:latin typeface="Calibri" panose="020F0502020204030204" pitchFamily="34" charset="0"/>
                        <a:ea typeface="新細明體"/>
                      </a:endParaRPr>
                    </a:p>
                  </a:txBody>
                  <a:tcPr marL="68584" marR="68584" marT="0" marB="0" anchor="ctr">
                    <a:noFill/>
                  </a:tcPr>
                </a:tc>
                <a:extLst>
                  <a:ext uri="{0D108BD9-81ED-4DB2-BD59-A6C34878D82A}">
                    <a16:rowId xmlns:a16="http://schemas.microsoft.com/office/drawing/2014/main" xmlns="" val="10001"/>
                  </a:ext>
                </a:extLst>
              </a:tr>
              <a:tr h="539090">
                <a:tc>
                  <a:txBody>
                    <a:bodyPr/>
                    <a:lstStyle/>
                    <a:p>
                      <a:pPr algn="l">
                        <a:lnSpc>
                          <a:spcPts val="1700"/>
                        </a:lnSpc>
                        <a:spcAft>
                          <a:spcPts val="0"/>
                        </a:spcAft>
                      </a:pPr>
                      <a:r>
                        <a:rPr lang="en-US" sz="1200" dirty="0">
                          <a:effectLst/>
                          <a:latin typeface="Calibri" panose="020F0502020204030204" pitchFamily="34" charset="0"/>
                        </a:rPr>
                        <a:t>Lower Quartile</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mn-ea"/>
                        </a:rPr>
                        <a:t>4</a:t>
                      </a:r>
                      <a:endParaRPr lang="zh-TW" altLang="zh-HK" sz="1200" dirty="0">
                        <a:effectLst/>
                        <a:latin typeface="Calibri" panose="020F0502020204030204" pitchFamily="34" charset="0"/>
                        <a:ea typeface="+mn-ea"/>
                      </a:endParaRPr>
                    </a:p>
                  </a:txBody>
                  <a:tcPr marL="68584" marR="68584" marT="0" marB="0" anchor="ctr"/>
                </a:tc>
                <a:tc>
                  <a:txBody>
                    <a:bodyPr/>
                    <a:lstStyle/>
                    <a:p>
                      <a:pPr marL="0" marR="0" indent="0" algn="ctr" defTabSz="914400" rtl="0" eaLnBrk="1" fontAlgn="auto" latinLnBrk="0" hangingPunct="1">
                        <a:lnSpc>
                          <a:spcPts val="1700"/>
                        </a:lnSpc>
                        <a:spcBef>
                          <a:spcPts val="0"/>
                        </a:spcBef>
                        <a:spcAft>
                          <a:spcPts val="0"/>
                        </a:spcAft>
                        <a:buClrTx/>
                        <a:buSzTx/>
                        <a:buFontTx/>
                        <a:buNone/>
                        <a:tabLst/>
                        <a:defRPr/>
                      </a:pPr>
                      <a:r>
                        <a:rPr lang="en-US" altLang="zh-TW" sz="1200" dirty="0" smtClean="0">
                          <a:effectLst/>
                          <a:latin typeface="Calibri" panose="020F0502020204030204" pitchFamily="34" charset="0"/>
                          <a:ea typeface="+mn-ea"/>
                        </a:rPr>
                        <a:t>4</a:t>
                      </a:r>
                      <a:endParaRPr lang="zh-TW" altLang="zh-HK" sz="1200" dirty="0" smtClean="0">
                        <a:effectLst/>
                        <a:latin typeface="Calibri" panose="020F0502020204030204" pitchFamily="34" charset="0"/>
                        <a:ea typeface="+mn-ea"/>
                      </a:endParaRPr>
                    </a:p>
                  </a:txBody>
                  <a:tcPr marL="68584" marR="68584" marT="0" marB="0" anchor="ctr"/>
                </a:tc>
                <a:tc>
                  <a:txBody>
                    <a:bodyPr/>
                    <a:lstStyle/>
                    <a:p>
                      <a:pPr marL="0" marR="0" indent="0" algn="ctr" defTabSz="914400" rtl="0" eaLnBrk="1" fontAlgn="auto" latinLnBrk="0" hangingPunct="1">
                        <a:lnSpc>
                          <a:spcPts val="1700"/>
                        </a:lnSpc>
                        <a:spcBef>
                          <a:spcPts val="0"/>
                        </a:spcBef>
                        <a:spcAft>
                          <a:spcPts val="0"/>
                        </a:spcAft>
                        <a:buClrTx/>
                        <a:buSzTx/>
                        <a:buFontTx/>
                        <a:buNone/>
                        <a:tabLst/>
                        <a:defRPr/>
                      </a:pPr>
                      <a:r>
                        <a:rPr lang="en-US" altLang="zh-TW" sz="1200" dirty="0" smtClean="0">
                          <a:effectLst/>
                          <a:latin typeface="Calibri" panose="020F0502020204030204" pitchFamily="34" charset="0"/>
                          <a:ea typeface="+mn-ea"/>
                        </a:rPr>
                        <a:t>-</a:t>
                      </a:r>
                      <a:endParaRPr lang="zh-TW" altLang="zh-HK" sz="1200" dirty="0" smtClean="0">
                        <a:effectLst/>
                        <a:latin typeface="Calibri" panose="020F0502020204030204" pitchFamily="34" charset="0"/>
                        <a:ea typeface="+mn-ea"/>
                      </a:endParaRPr>
                    </a:p>
                  </a:txBody>
                  <a:tcPr marL="68584" marR="68584" marT="0" marB="0" anchor="ctr"/>
                </a:tc>
                <a:tc>
                  <a:txBody>
                    <a:bodyPr/>
                    <a:lstStyle/>
                    <a:p>
                      <a:pPr marL="0" marR="0" indent="0" algn="ctr" defTabSz="914400" rtl="0" eaLnBrk="1" fontAlgn="auto" latinLnBrk="0" hangingPunct="1">
                        <a:lnSpc>
                          <a:spcPts val="1700"/>
                        </a:lnSpc>
                        <a:spcBef>
                          <a:spcPts val="0"/>
                        </a:spcBef>
                        <a:spcAft>
                          <a:spcPts val="0"/>
                        </a:spcAft>
                        <a:buClrTx/>
                        <a:buSzTx/>
                        <a:buFontTx/>
                        <a:buNone/>
                        <a:tabLst/>
                        <a:defRPr/>
                      </a:pPr>
                      <a:r>
                        <a:rPr lang="en-US" altLang="zh-TW" sz="1200" dirty="0" smtClean="0">
                          <a:effectLst/>
                          <a:latin typeface="Calibri" panose="020F0502020204030204" pitchFamily="34" charset="0"/>
                          <a:ea typeface="+mn-ea"/>
                        </a:rPr>
                        <a:t>5</a:t>
                      </a:r>
                      <a:endParaRPr lang="zh-TW" altLang="zh-HK" sz="1200" dirty="0" smtClean="0">
                        <a:effectLst/>
                        <a:latin typeface="Calibri" panose="020F0502020204030204" pitchFamily="34" charset="0"/>
                        <a:ea typeface="+mn-ea"/>
                      </a:endParaRPr>
                    </a:p>
                  </a:txBody>
                  <a:tcPr marL="68584" marR="68584" marT="0" marB="0" anchor="ctr"/>
                </a:tc>
                <a:tc>
                  <a:txBody>
                    <a:bodyPr/>
                    <a:lstStyle/>
                    <a:p>
                      <a:pPr marL="0" marR="0" indent="0" algn="ctr" defTabSz="914400" rtl="0" eaLnBrk="1" fontAlgn="auto" latinLnBrk="0" hangingPunct="1">
                        <a:lnSpc>
                          <a:spcPts val="1700"/>
                        </a:lnSpc>
                        <a:spcBef>
                          <a:spcPts val="0"/>
                        </a:spcBef>
                        <a:spcAft>
                          <a:spcPts val="0"/>
                        </a:spcAft>
                        <a:buClrTx/>
                        <a:buSzTx/>
                        <a:buFontTx/>
                        <a:buNone/>
                        <a:tabLst/>
                        <a:defRPr/>
                      </a:pPr>
                      <a:r>
                        <a:rPr lang="en-US" altLang="zh-TW" sz="1200" b="1" dirty="0" smtClean="0">
                          <a:solidFill>
                            <a:srgbClr val="00B050"/>
                          </a:solidFill>
                          <a:effectLst/>
                          <a:latin typeface="Calibri" panose="020F0502020204030204" pitchFamily="34" charset="0"/>
                          <a:ea typeface="+mn-ea"/>
                        </a:rPr>
                        <a:t>43</a:t>
                      </a:r>
                      <a:endParaRPr lang="zh-TW" altLang="zh-HK" sz="1200" b="1" dirty="0" smtClean="0">
                        <a:solidFill>
                          <a:srgbClr val="00B050"/>
                        </a:solidFill>
                        <a:effectLst/>
                        <a:latin typeface="Calibri" panose="020F0502020204030204" pitchFamily="34" charset="0"/>
                        <a:ea typeface="+mn-ea"/>
                      </a:endParaRPr>
                    </a:p>
                  </a:txBody>
                  <a:tcPr marL="68584" marR="68584" marT="0" marB="0" anchor="ctr"/>
                </a:tc>
                <a:extLst>
                  <a:ext uri="{0D108BD9-81ED-4DB2-BD59-A6C34878D82A}">
                    <a16:rowId xmlns:a16="http://schemas.microsoft.com/office/drawing/2014/main" xmlns="" val="10002"/>
                  </a:ext>
                </a:extLst>
              </a:tr>
            </a:tbl>
          </a:graphicData>
        </a:graphic>
      </p:graphicFrame>
      <p:sp>
        <p:nvSpPr>
          <p:cNvPr id="4" name="TextBox 3"/>
          <p:cNvSpPr txBox="1"/>
          <p:nvPr/>
        </p:nvSpPr>
        <p:spPr>
          <a:xfrm>
            <a:off x="429927" y="2892581"/>
            <a:ext cx="864096" cy="369332"/>
          </a:xfrm>
          <a:prstGeom prst="rect">
            <a:avLst/>
          </a:prstGeom>
          <a:noFill/>
        </p:spPr>
        <p:txBody>
          <a:bodyPr wrap="square" rtlCol="0">
            <a:spAutoFit/>
          </a:bodyPr>
          <a:lstStyle/>
          <a:p>
            <a:r>
              <a:rPr lang="en-US" b="1" u="sng" dirty="0" smtClean="0">
                <a:solidFill>
                  <a:srgbClr val="00B050"/>
                </a:solidFill>
              </a:rPr>
              <a:t>2017</a:t>
            </a:r>
            <a:endParaRPr lang="en-US" b="1" u="sng" dirty="0">
              <a:solidFill>
                <a:srgbClr val="00B05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85743143"/>
              </p:ext>
            </p:extLst>
          </p:nvPr>
        </p:nvGraphicFramePr>
        <p:xfrm>
          <a:off x="435253" y="1304995"/>
          <a:ext cx="8484840" cy="1366301"/>
        </p:xfrm>
        <a:graphic>
          <a:graphicData uri="http://schemas.openxmlformats.org/drawingml/2006/table">
            <a:tbl>
              <a:tblPr firstRow="1" firstCol="1" bandRow="1">
                <a:tableStyleId>{D27102A9-8310-4765-A935-A1911B00CA55}</a:tableStyleId>
              </a:tblPr>
              <a:tblGrid>
                <a:gridCol w="1109220">
                  <a:extLst>
                    <a:ext uri="{9D8B030D-6E8A-4147-A177-3AD203B41FA5}">
                      <a16:colId xmlns:a16="http://schemas.microsoft.com/office/drawing/2014/main" xmlns="" val="20000"/>
                    </a:ext>
                  </a:extLst>
                </a:gridCol>
                <a:gridCol w="819860">
                  <a:extLst>
                    <a:ext uri="{9D8B030D-6E8A-4147-A177-3AD203B41FA5}">
                      <a16:colId xmlns:a16="http://schemas.microsoft.com/office/drawing/2014/main" xmlns="" val="20001"/>
                    </a:ext>
                  </a:extLst>
                </a:gridCol>
                <a:gridCol w="819860">
                  <a:extLst>
                    <a:ext uri="{9D8B030D-6E8A-4147-A177-3AD203B41FA5}">
                      <a16:colId xmlns:a16="http://schemas.microsoft.com/office/drawing/2014/main" xmlns="" val="20002"/>
                    </a:ext>
                  </a:extLst>
                </a:gridCol>
                <a:gridCol w="819860">
                  <a:extLst>
                    <a:ext uri="{9D8B030D-6E8A-4147-A177-3AD203B41FA5}">
                      <a16:colId xmlns:a16="http://schemas.microsoft.com/office/drawing/2014/main" xmlns="" val="20003"/>
                    </a:ext>
                  </a:extLst>
                </a:gridCol>
                <a:gridCol w="819081">
                  <a:extLst>
                    <a:ext uri="{9D8B030D-6E8A-4147-A177-3AD203B41FA5}">
                      <a16:colId xmlns:a16="http://schemas.microsoft.com/office/drawing/2014/main" xmlns="" val="20004"/>
                    </a:ext>
                  </a:extLst>
                </a:gridCol>
                <a:gridCol w="819081">
                  <a:extLst>
                    <a:ext uri="{9D8B030D-6E8A-4147-A177-3AD203B41FA5}">
                      <a16:colId xmlns:a16="http://schemas.microsoft.com/office/drawing/2014/main" xmlns="" val="20005"/>
                    </a:ext>
                  </a:extLst>
                </a:gridCol>
                <a:gridCol w="786918">
                  <a:extLst>
                    <a:ext uri="{9D8B030D-6E8A-4147-A177-3AD203B41FA5}">
                      <a16:colId xmlns:a16="http://schemas.microsoft.com/office/drawing/2014/main" xmlns="" val="20006"/>
                    </a:ext>
                  </a:extLst>
                </a:gridCol>
                <a:gridCol w="778425">
                  <a:extLst>
                    <a:ext uri="{9D8B030D-6E8A-4147-A177-3AD203B41FA5}">
                      <a16:colId xmlns:a16="http://schemas.microsoft.com/office/drawing/2014/main" xmlns="" val="20007"/>
                    </a:ext>
                  </a:extLst>
                </a:gridCol>
                <a:gridCol w="778425">
                  <a:extLst>
                    <a:ext uri="{9D8B030D-6E8A-4147-A177-3AD203B41FA5}">
                      <a16:colId xmlns:a16="http://schemas.microsoft.com/office/drawing/2014/main" xmlns="" val="20008"/>
                    </a:ext>
                  </a:extLst>
                </a:gridCol>
                <a:gridCol w="934110">
                  <a:extLst>
                    <a:ext uri="{9D8B030D-6E8A-4147-A177-3AD203B41FA5}">
                      <a16:colId xmlns:a16="http://schemas.microsoft.com/office/drawing/2014/main" xmlns="" val="20009"/>
                    </a:ext>
                  </a:extLst>
                </a:gridCol>
              </a:tblGrid>
              <a:tr h="449039">
                <a:tc>
                  <a:txBody>
                    <a:bodyPr/>
                    <a:lstStyle/>
                    <a:p>
                      <a:pPr algn="l">
                        <a:lnSpc>
                          <a:spcPts val="1700"/>
                        </a:lnSpc>
                        <a:spcAft>
                          <a:spcPts val="0"/>
                        </a:spcAft>
                      </a:pPr>
                      <a:r>
                        <a:rPr lang="en-US" sz="1200" dirty="0">
                          <a:effectLst/>
                          <a:latin typeface="Calibri" panose="020F0502020204030204" pitchFamily="34" charset="0"/>
                        </a:rPr>
                        <a:t> </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English</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Chinese</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Math (Comp)</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Liberal Studies</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a:t>
                      </a:r>
                      <a:r>
                        <a:rPr lang="en-US" sz="1200" dirty="0" smtClean="0">
                          <a:effectLst/>
                          <a:latin typeface="Calibri" panose="020F0502020204030204" pitchFamily="34" charset="0"/>
                        </a:rPr>
                        <a:t>1</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2</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Elective 3</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dirty="0">
                          <a:effectLst/>
                          <a:latin typeface="Calibri" panose="020F0502020204030204" pitchFamily="34" charset="0"/>
                        </a:rPr>
                        <a:t>M1/M2</a:t>
                      </a:r>
                      <a:endParaRPr lang="zh-TW" sz="1200" dirty="0">
                        <a:effectLst/>
                        <a:latin typeface="Calibri" panose="020F0502020204030204" pitchFamily="34" charset="0"/>
                        <a:ea typeface="新細明體"/>
                      </a:endParaRPr>
                    </a:p>
                  </a:txBody>
                  <a:tcPr marL="68584" marR="68584" marT="0" marB="0"/>
                </a:tc>
                <a:tc>
                  <a:txBody>
                    <a:bodyPr/>
                    <a:lstStyle/>
                    <a:p>
                      <a:pPr algn="ctr">
                        <a:lnSpc>
                          <a:spcPts val="1700"/>
                        </a:lnSpc>
                        <a:spcAft>
                          <a:spcPts val="0"/>
                        </a:spcAft>
                      </a:pPr>
                      <a:r>
                        <a:rPr lang="en-US" sz="1200" b="1" kern="1200" dirty="0" smtClean="0">
                          <a:solidFill>
                            <a:schemeClr val="tx1"/>
                          </a:solidFill>
                          <a:effectLst/>
                          <a:latin typeface="Calibri" panose="020F0502020204030204" pitchFamily="34" charset="0"/>
                          <a:ea typeface="+mn-ea"/>
                          <a:cs typeface="Calibri" panose="020F0502020204030204" pitchFamily="34" charset="0"/>
                        </a:rPr>
                        <a:t>Admission Score</a:t>
                      </a:r>
                      <a:r>
                        <a:rPr lang="en-US" altLang="zh-TW" sz="1200" b="1" dirty="0" smtClean="0">
                          <a:solidFill>
                            <a:schemeClr val="tx1"/>
                          </a:solidFill>
                          <a:effectLst/>
                          <a:latin typeface="Calibri" panose="020F0502020204030204" pitchFamily="34" charset="0"/>
                          <a:ea typeface="新細明體"/>
                          <a:cs typeface="Calibri" panose="020F0502020204030204" pitchFamily="34" charset="0"/>
                        </a:rPr>
                        <a:t> </a:t>
                      </a:r>
                      <a:endParaRPr lang="zh-TW" sz="1200" b="1" dirty="0">
                        <a:solidFill>
                          <a:schemeClr val="tx1"/>
                        </a:solidFill>
                        <a:effectLst/>
                        <a:latin typeface="Calibri" panose="020F0502020204030204" pitchFamily="34" charset="0"/>
                        <a:ea typeface="新細明體"/>
                        <a:cs typeface="Calibri" panose="020F0502020204030204" pitchFamily="34" charset="0"/>
                      </a:endParaRPr>
                    </a:p>
                  </a:txBody>
                  <a:tcPr marL="68584" marR="68584" marT="0" marB="0"/>
                </a:tc>
                <a:extLst>
                  <a:ext uri="{0D108BD9-81ED-4DB2-BD59-A6C34878D82A}">
                    <a16:rowId xmlns:a16="http://schemas.microsoft.com/office/drawing/2014/main" xmlns="" val="10000"/>
                  </a:ext>
                </a:extLst>
              </a:tr>
              <a:tr h="374199">
                <a:tc>
                  <a:txBody>
                    <a:bodyPr/>
                    <a:lstStyle/>
                    <a:p>
                      <a:pPr algn="l">
                        <a:lnSpc>
                          <a:spcPts val="1700"/>
                        </a:lnSpc>
                        <a:spcAft>
                          <a:spcPts val="0"/>
                        </a:spcAft>
                      </a:pPr>
                      <a:r>
                        <a:rPr lang="en-US" sz="1200" dirty="0">
                          <a:effectLst/>
                          <a:latin typeface="Calibri" panose="020F0502020204030204" pitchFamily="34" charset="0"/>
                        </a:rPr>
                        <a:t>Median</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a:t>
                      </a:r>
                      <a:endParaRPr lang="zh-TW" sz="1200" dirty="0">
                        <a:effectLst/>
                        <a:latin typeface="Calibri" panose="020F0502020204030204" pitchFamily="34" charset="0"/>
                        <a:ea typeface="新細明體"/>
                      </a:endParaRPr>
                    </a:p>
                  </a:txBody>
                  <a:tcPr marL="68584" marR="68584" marT="0" marB="0" anchor="ctr">
                    <a:noFill/>
                  </a:tcPr>
                </a:tc>
                <a:tc>
                  <a:txBody>
                    <a:bodyPr/>
                    <a:lstStyle/>
                    <a:p>
                      <a:pPr algn="ctr">
                        <a:lnSpc>
                          <a:spcPts val="1700"/>
                        </a:lnSpc>
                        <a:spcAft>
                          <a:spcPts val="0"/>
                        </a:spcAft>
                      </a:pPr>
                      <a:r>
                        <a:rPr lang="en-US" altLang="zh-TW" sz="1200" b="1" smtClean="0">
                          <a:solidFill>
                            <a:srgbClr val="00B050"/>
                          </a:solidFill>
                          <a:effectLst/>
                          <a:latin typeface="Calibri" panose="020F0502020204030204" pitchFamily="34" charset="0"/>
                          <a:ea typeface="新細明體"/>
                        </a:rPr>
                        <a:t>48 </a:t>
                      </a:r>
                      <a:endParaRPr lang="zh-TW" sz="1200" b="1" dirty="0">
                        <a:solidFill>
                          <a:srgbClr val="00B050"/>
                        </a:solidFill>
                        <a:effectLst/>
                        <a:latin typeface="Calibri" panose="020F0502020204030204" pitchFamily="34" charset="0"/>
                        <a:ea typeface="新細明體"/>
                      </a:endParaRPr>
                    </a:p>
                  </a:txBody>
                  <a:tcPr marL="68584" marR="68584" marT="0" marB="0" anchor="ctr">
                    <a:noFill/>
                  </a:tcPr>
                </a:tc>
                <a:extLst>
                  <a:ext uri="{0D108BD9-81ED-4DB2-BD59-A6C34878D82A}">
                    <a16:rowId xmlns:a16="http://schemas.microsoft.com/office/drawing/2014/main" xmlns="" val="10001"/>
                  </a:ext>
                </a:extLst>
              </a:tr>
              <a:tr h="543063">
                <a:tc>
                  <a:txBody>
                    <a:bodyPr/>
                    <a:lstStyle/>
                    <a:p>
                      <a:pPr algn="l">
                        <a:lnSpc>
                          <a:spcPts val="1700"/>
                        </a:lnSpc>
                        <a:spcAft>
                          <a:spcPts val="0"/>
                        </a:spcAft>
                      </a:pPr>
                      <a:r>
                        <a:rPr lang="en-US" sz="1200" dirty="0">
                          <a:effectLst/>
                          <a:latin typeface="Calibri" panose="020F0502020204030204" pitchFamily="34" charset="0"/>
                        </a:rPr>
                        <a:t>Lower Quartile</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4</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3</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mn-ea"/>
                        </a:rPr>
                        <a:t>5*</a:t>
                      </a:r>
                      <a:endParaRPr lang="zh-TW" altLang="zh-HK" sz="1200" dirty="0">
                        <a:effectLst/>
                        <a:latin typeface="Calibri" panose="020F0502020204030204" pitchFamily="34" charset="0"/>
                        <a:ea typeface="+mn-ea"/>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dirty="0" smtClean="0">
                          <a:effectLst/>
                          <a:latin typeface="Calibri" panose="020F0502020204030204" pitchFamily="34" charset="0"/>
                          <a:ea typeface="新細明體"/>
                        </a:rPr>
                        <a:t>5</a:t>
                      </a:r>
                      <a:endParaRPr lang="zh-TW" sz="1200" dirty="0">
                        <a:effectLst/>
                        <a:latin typeface="Calibri" panose="020F0502020204030204" pitchFamily="34" charset="0"/>
                        <a:ea typeface="新細明體"/>
                      </a:endParaRPr>
                    </a:p>
                  </a:txBody>
                  <a:tcPr marL="68584" marR="68584" marT="0" marB="0" anchor="ctr"/>
                </a:tc>
                <a:tc>
                  <a:txBody>
                    <a:bodyPr/>
                    <a:lstStyle/>
                    <a:p>
                      <a:pPr algn="ctr">
                        <a:lnSpc>
                          <a:spcPts val="1700"/>
                        </a:lnSpc>
                        <a:spcAft>
                          <a:spcPts val="0"/>
                        </a:spcAft>
                      </a:pPr>
                      <a:r>
                        <a:rPr lang="en-US" altLang="zh-TW" sz="1200" b="1" dirty="0" smtClean="0">
                          <a:solidFill>
                            <a:srgbClr val="00B050"/>
                          </a:solidFill>
                          <a:effectLst/>
                          <a:latin typeface="Calibri" panose="020F0502020204030204" pitchFamily="34" charset="0"/>
                          <a:ea typeface="新細明體"/>
                        </a:rPr>
                        <a:t>47</a:t>
                      </a:r>
                      <a:endParaRPr lang="zh-TW" sz="1200" b="1" dirty="0">
                        <a:solidFill>
                          <a:srgbClr val="00B050"/>
                        </a:solidFill>
                        <a:effectLst/>
                        <a:latin typeface="Calibri" panose="020F0502020204030204" pitchFamily="34" charset="0"/>
                        <a:ea typeface="新細明體"/>
                      </a:endParaRPr>
                    </a:p>
                  </a:txBody>
                  <a:tcPr marL="68584" marR="68584" marT="0" marB="0" anchor="ctr"/>
                </a:tc>
                <a:extLst>
                  <a:ext uri="{0D108BD9-81ED-4DB2-BD59-A6C34878D82A}">
                    <a16:rowId xmlns:a16="http://schemas.microsoft.com/office/drawing/2014/main" xmlns="" val="10002"/>
                  </a:ext>
                </a:extLst>
              </a:tr>
            </a:tbl>
          </a:graphicData>
        </a:graphic>
      </p:graphicFrame>
      <p:sp>
        <p:nvSpPr>
          <p:cNvPr id="9" name="TextBox 8"/>
          <p:cNvSpPr txBox="1"/>
          <p:nvPr/>
        </p:nvSpPr>
        <p:spPr>
          <a:xfrm>
            <a:off x="435253" y="1342154"/>
            <a:ext cx="864096" cy="369332"/>
          </a:xfrm>
          <a:prstGeom prst="rect">
            <a:avLst/>
          </a:prstGeom>
          <a:noFill/>
        </p:spPr>
        <p:txBody>
          <a:bodyPr wrap="square" rtlCol="0">
            <a:spAutoFit/>
          </a:bodyPr>
          <a:lstStyle/>
          <a:p>
            <a:r>
              <a:rPr lang="en-US" b="1" u="sng" dirty="0" smtClean="0">
                <a:solidFill>
                  <a:srgbClr val="00B050"/>
                </a:solidFill>
              </a:rPr>
              <a:t>2018</a:t>
            </a:r>
            <a:endParaRPr lang="en-US" b="1" u="sng" dirty="0">
              <a:solidFill>
                <a:srgbClr val="00B050"/>
              </a:solidFill>
            </a:endParaRPr>
          </a:p>
        </p:txBody>
      </p:sp>
    </p:spTree>
    <p:extLst>
      <p:ext uri="{BB962C8B-B14F-4D97-AF65-F5344CB8AC3E}">
        <p14:creationId xmlns:p14="http://schemas.microsoft.com/office/powerpoint/2010/main" val="1668419964"/>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755576" y="3005663"/>
            <a:ext cx="7772424" cy="32643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smtClean="0">
                <a:solidFill>
                  <a:srgbClr val="DC471F"/>
                </a:solidFill>
                <a:latin typeface="Candara" panose="020E0502030303020204" pitchFamily="34" charset="0"/>
                <a:cs typeface="Optima"/>
              </a:rPr>
              <a:t>GCE </a:t>
            </a:r>
            <a:r>
              <a:rPr lang="en-US" sz="1600" b="1" dirty="0" smtClean="0">
                <a:solidFill>
                  <a:srgbClr val="DC471F"/>
                </a:solidFill>
                <a:latin typeface="Candara" panose="020E0502030303020204" pitchFamily="34" charset="0"/>
              </a:rPr>
              <a:t>Advanced Level (AL) / International AL  </a:t>
            </a:r>
            <a:endParaRPr lang="en-US" sz="1600" b="1" dirty="0" smtClean="0">
              <a:solidFill>
                <a:srgbClr val="DC471F"/>
              </a:solidFill>
              <a:latin typeface="Candara" panose="020E0502030303020204" pitchFamily="34" charset="0"/>
              <a:cs typeface="Optima"/>
            </a:endParaRPr>
          </a:p>
          <a:p>
            <a:pPr>
              <a:buFontTx/>
              <a:buChar char="-"/>
            </a:pPr>
            <a:r>
              <a:rPr lang="en-US" sz="1600" dirty="0" smtClean="0">
                <a:solidFill>
                  <a:prstClr val="black"/>
                </a:solidFill>
                <a:latin typeface="Candara" panose="020E0502030303020204" pitchFamily="34" charset="0"/>
                <a:cs typeface="Optima"/>
              </a:rPr>
              <a:t>High School graduation;</a:t>
            </a:r>
          </a:p>
          <a:p>
            <a:pPr>
              <a:buFontTx/>
              <a:buChar char="-"/>
            </a:pPr>
            <a:r>
              <a:rPr lang="en-US" sz="1600" dirty="0" smtClean="0">
                <a:solidFill>
                  <a:prstClr val="black"/>
                </a:solidFill>
                <a:latin typeface="Candara" panose="020E0502030303020204" pitchFamily="34" charset="0"/>
                <a:cs typeface="Optima"/>
              </a:rPr>
              <a:t>Final </a:t>
            </a:r>
            <a:r>
              <a:rPr lang="en-US" sz="1600" dirty="0">
                <a:solidFill>
                  <a:prstClr val="black"/>
                </a:solidFill>
                <a:latin typeface="Candara" panose="020E0502030303020204" pitchFamily="34" charset="0"/>
                <a:cs typeface="Optima"/>
              </a:rPr>
              <a:t>grades </a:t>
            </a:r>
            <a:r>
              <a:rPr lang="en-US" sz="1600" dirty="0" smtClean="0">
                <a:solidFill>
                  <a:prstClr val="black"/>
                </a:solidFill>
                <a:latin typeface="Candara" panose="020E0502030303020204" pitchFamily="34" charset="0"/>
                <a:cs typeface="Optima"/>
              </a:rPr>
              <a:t>of **A in </a:t>
            </a:r>
            <a:r>
              <a:rPr lang="en-US" sz="1600" dirty="0">
                <a:solidFill>
                  <a:prstClr val="black"/>
                </a:solidFill>
                <a:latin typeface="Candara" panose="020E0502030303020204" pitchFamily="34" charset="0"/>
                <a:cs typeface="Optima"/>
              </a:rPr>
              <a:t>S</a:t>
            </a:r>
            <a:r>
              <a:rPr lang="en-US" sz="1600" dirty="0" smtClean="0">
                <a:solidFill>
                  <a:prstClr val="black"/>
                </a:solidFill>
                <a:latin typeface="Candara" panose="020E0502030303020204" pitchFamily="34" charset="0"/>
                <a:cs typeface="Optima"/>
              </a:rPr>
              <a:t>cience/Economics subjects</a:t>
            </a:r>
          </a:p>
          <a:p>
            <a:pPr>
              <a:buFontTx/>
              <a:buChar char="-"/>
            </a:pPr>
            <a:r>
              <a:rPr lang="en-US" sz="1600" dirty="0" smtClean="0">
                <a:solidFill>
                  <a:prstClr val="black"/>
                </a:solidFill>
                <a:latin typeface="Candara" panose="020E0502030303020204" pitchFamily="34" charset="0"/>
                <a:cs typeface="Optima"/>
              </a:rPr>
              <a:t>In which TWO </a:t>
            </a:r>
            <a:r>
              <a:rPr lang="en-US" sz="1600" dirty="0">
                <a:solidFill>
                  <a:prstClr val="black"/>
                </a:solidFill>
                <a:latin typeface="Candara" panose="020E0502030303020204" pitchFamily="34" charset="0"/>
                <a:cs typeface="Optima"/>
              </a:rPr>
              <a:t>AL </a:t>
            </a:r>
            <a:r>
              <a:rPr lang="en-US" sz="1600" dirty="0" smtClean="0">
                <a:solidFill>
                  <a:prstClr val="black"/>
                </a:solidFill>
                <a:latin typeface="Candara" panose="020E0502030303020204" pitchFamily="34" charset="0"/>
                <a:cs typeface="Optima"/>
              </a:rPr>
              <a:t>Science/Economics </a:t>
            </a:r>
            <a:r>
              <a:rPr lang="en-US" sz="1600" dirty="0">
                <a:solidFill>
                  <a:prstClr val="black"/>
                </a:solidFill>
                <a:latin typeface="Candara" panose="020E0502030303020204" pitchFamily="34" charset="0"/>
                <a:cs typeface="Optima"/>
              </a:rPr>
              <a:t>subjects = A* (</a:t>
            </a:r>
            <a:r>
              <a:rPr lang="en-US" sz="1600" dirty="0" err="1">
                <a:solidFill>
                  <a:prstClr val="black"/>
                </a:solidFill>
                <a:latin typeface="Candara" panose="020E0502030303020204" pitchFamily="34" charset="0"/>
                <a:cs typeface="Optima"/>
              </a:rPr>
              <a:t>Chem</a:t>
            </a:r>
            <a:r>
              <a:rPr lang="en-US" sz="1600" dirty="0">
                <a:solidFill>
                  <a:prstClr val="black"/>
                </a:solidFill>
                <a:latin typeface="Candara" panose="020E0502030303020204" pitchFamily="34" charset="0"/>
                <a:cs typeface="Optima"/>
              </a:rPr>
              <a:t>/Bio/Math/Further Math/Pure </a:t>
            </a:r>
            <a:r>
              <a:rPr lang="en-US" sz="1600" dirty="0" smtClean="0">
                <a:solidFill>
                  <a:prstClr val="black"/>
                </a:solidFill>
                <a:latin typeface="Candara" panose="020E0502030303020204" pitchFamily="34" charset="0"/>
                <a:cs typeface="Optima"/>
              </a:rPr>
              <a:t>Math/Econ) (</a:t>
            </a:r>
            <a:r>
              <a:rPr lang="en-US" sz="1600" dirty="0">
                <a:solidFill>
                  <a:prstClr val="black"/>
                </a:solidFill>
                <a:latin typeface="Candara" panose="020E0502030303020204" pitchFamily="34" charset="0"/>
                <a:cs typeface="Optima"/>
              </a:rPr>
              <a:t>At least ONE A* from </a:t>
            </a:r>
            <a:r>
              <a:rPr lang="en-US" sz="1600" dirty="0" smtClean="0">
                <a:solidFill>
                  <a:prstClr val="black"/>
                </a:solidFill>
                <a:latin typeface="Candara" panose="020E0502030303020204" pitchFamily="34" charset="0"/>
                <a:cs typeface="Optima"/>
              </a:rPr>
              <a:t>Math/Further Math/Pure Math/Econ)</a:t>
            </a:r>
            <a:endParaRPr lang="en-US" sz="1600" dirty="0">
              <a:solidFill>
                <a:prstClr val="black"/>
              </a:solidFill>
              <a:latin typeface="Candara" panose="020E0502030303020204" pitchFamily="34" charset="0"/>
              <a:cs typeface="Optima"/>
            </a:endParaRPr>
          </a:p>
          <a:p>
            <a:pPr marL="0" indent="0">
              <a:buNone/>
            </a:pPr>
            <a:endParaRPr lang="en-US" sz="1600" dirty="0" smtClean="0">
              <a:solidFill>
                <a:prstClr val="black"/>
              </a:solidFill>
              <a:latin typeface="Candara" panose="020E0502030303020204" pitchFamily="34" charset="0"/>
              <a:cs typeface="Optima"/>
            </a:endParaRPr>
          </a:p>
          <a:p>
            <a:pPr marL="0" indent="0">
              <a:buFont typeface="Arial" panose="020B0604020202020204" pitchFamily="34" charset="0"/>
              <a:buNone/>
            </a:pPr>
            <a:r>
              <a:rPr lang="en-US" sz="1600" b="1" dirty="0" smtClean="0">
                <a:solidFill>
                  <a:srgbClr val="EF4D20"/>
                </a:solidFill>
                <a:latin typeface="Candara" panose="020E0502030303020204" pitchFamily="34" charset="0"/>
                <a:cs typeface="Optima"/>
              </a:rPr>
              <a:t>International Baccalaureate Diploma (IB)</a:t>
            </a:r>
          </a:p>
          <a:p>
            <a:pPr>
              <a:buFontTx/>
              <a:buChar char="-"/>
            </a:pPr>
            <a:r>
              <a:rPr lang="en-US" sz="1600" dirty="0" smtClean="0">
                <a:solidFill>
                  <a:prstClr val="black"/>
                </a:solidFill>
                <a:latin typeface="Candara" panose="020E0502030303020204" pitchFamily="34" charset="0"/>
                <a:cs typeface="Optima"/>
              </a:rPr>
              <a:t>Completion of IB Diploma;</a:t>
            </a:r>
          </a:p>
          <a:p>
            <a:pPr>
              <a:buFontTx/>
              <a:buChar char="-"/>
            </a:pPr>
            <a:r>
              <a:rPr lang="en-US" sz="1600" dirty="0" smtClean="0">
                <a:solidFill>
                  <a:prstClr val="black"/>
                </a:solidFill>
                <a:latin typeface="Candara" panose="020E0502030303020204" pitchFamily="34" charset="0"/>
                <a:cs typeface="Optima"/>
              </a:rPr>
              <a:t>Final grades 38 or above (including TOK)</a:t>
            </a:r>
          </a:p>
          <a:p>
            <a:pPr>
              <a:buFontTx/>
              <a:buChar char="-"/>
            </a:pPr>
            <a:r>
              <a:rPr lang="en-US" sz="1600" dirty="0" smtClean="0">
                <a:solidFill>
                  <a:prstClr val="black"/>
                </a:solidFill>
                <a:latin typeface="Candara" panose="020E0502030303020204" pitchFamily="34" charset="0"/>
                <a:cs typeface="Optima"/>
              </a:rPr>
              <a:t>In which ONE HL Science/Economics subject &gt;= </a:t>
            </a:r>
            <a:r>
              <a:rPr lang="en-US" sz="1600" dirty="0">
                <a:solidFill>
                  <a:prstClr val="black"/>
                </a:solidFill>
                <a:latin typeface="Candara" panose="020E0502030303020204" pitchFamily="34" charset="0"/>
                <a:cs typeface="Optima"/>
              </a:rPr>
              <a:t>6 </a:t>
            </a:r>
            <a:r>
              <a:rPr lang="en-US" sz="1600" dirty="0" smtClean="0">
                <a:solidFill>
                  <a:prstClr val="black"/>
                </a:solidFill>
                <a:latin typeface="Candara" panose="020E0502030303020204" pitchFamily="34" charset="0"/>
                <a:cs typeface="Optima"/>
              </a:rPr>
              <a:t>(</a:t>
            </a:r>
            <a:r>
              <a:rPr lang="en-US" sz="1600" dirty="0">
                <a:solidFill>
                  <a:prstClr val="black"/>
                </a:solidFill>
                <a:latin typeface="Candara" panose="020E0502030303020204" pitchFamily="34" charset="0"/>
                <a:cs typeface="Optima"/>
              </a:rPr>
              <a:t>Math/Further </a:t>
            </a:r>
            <a:r>
              <a:rPr lang="en-US" sz="1600" dirty="0" smtClean="0">
                <a:solidFill>
                  <a:prstClr val="black"/>
                </a:solidFill>
                <a:latin typeface="Candara" panose="020E0502030303020204" pitchFamily="34" charset="0"/>
                <a:cs typeface="Optima"/>
              </a:rPr>
              <a:t>Math/Econ) or</a:t>
            </a:r>
          </a:p>
          <a:p>
            <a:pPr>
              <a:buFontTx/>
              <a:buChar char="-"/>
            </a:pPr>
            <a:r>
              <a:rPr lang="en-US" sz="1600" dirty="0" smtClean="0">
                <a:solidFill>
                  <a:prstClr val="black"/>
                </a:solidFill>
                <a:latin typeface="Candara" panose="020E0502030303020204" pitchFamily="34" charset="0"/>
                <a:cs typeface="Optima"/>
              </a:rPr>
              <a:t>ONE HL </a:t>
            </a:r>
            <a:r>
              <a:rPr lang="en-US" sz="1600" dirty="0">
                <a:solidFill>
                  <a:prstClr val="black"/>
                </a:solidFill>
                <a:latin typeface="Candara" panose="020E0502030303020204" pitchFamily="34" charset="0"/>
                <a:cs typeface="Optima"/>
              </a:rPr>
              <a:t>Science subject  &gt;= 6 </a:t>
            </a:r>
            <a:r>
              <a:rPr lang="en-US" sz="1600" dirty="0" smtClean="0">
                <a:solidFill>
                  <a:prstClr val="black"/>
                </a:solidFill>
                <a:latin typeface="Candara" panose="020E0502030303020204" pitchFamily="34" charset="0"/>
                <a:cs typeface="Optima"/>
              </a:rPr>
              <a:t>(</a:t>
            </a:r>
            <a:r>
              <a:rPr lang="en-US" sz="1600" dirty="0" err="1" smtClean="0">
                <a:solidFill>
                  <a:prstClr val="black"/>
                </a:solidFill>
                <a:latin typeface="Candara" panose="020E0502030303020204" pitchFamily="34" charset="0"/>
                <a:cs typeface="Optima"/>
              </a:rPr>
              <a:t>Chem</a:t>
            </a:r>
            <a:r>
              <a:rPr lang="en-US" sz="1600" dirty="0" smtClean="0">
                <a:solidFill>
                  <a:prstClr val="black"/>
                </a:solidFill>
                <a:latin typeface="Candara" panose="020E0502030303020204" pitchFamily="34" charset="0"/>
                <a:cs typeface="Optima"/>
              </a:rPr>
              <a:t>/Bio/Phys) </a:t>
            </a:r>
            <a:r>
              <a:rPr lang="en-US" sz="1600" b="1" u="sng" dirty="0">
                <a:solidFill>
                  <a:prstClr val="black"/>
                </a:solidFill>
                <a:latin typeface="Candara" panose="020E0502030303020204" pitchFamily="34" charset="0"/>
                <a:cs typeface="Optima"/>
              </a:rPr>
              <a:t>and</a:t>
            </a:r>
            <a:r>
              <a:rPr lang="en-US" sz="1600" dirty="0">
                <a:solidFill>
                  <a:prstClr val="black"/>
                </a:solidFill>
                <a:latin typeface="Candara" panose="020E0502030303020204" pitchFamily="34" charset="0"/>
                <a:cs typeface="Optima"/>
              </a:rPr>
              <a:t> ONE SL subject &gt;= 6 </a:t>
            </a:r>
            <a:r>
              <a:rPr lang="en-US" sz="1600" dirty="0" smtClean="0">
                <a:solidFill>
                  <a:prstClr val="black"/>
                </a:solidFill>
                <a:latin typeface="Candara" panose="020E0502030303020204" pitchFamily="34" charset="0"/>
                <a:cs typeface="Optima"/>
              </a:rPr>
              <a:t>(</a:t>
            </a:r>
            <a:r>
              <a:rPr lang="en-US" sz="1600" dirty="0">
                <a:solidFill>
                  <a:prstClr val="black"/>
                </a:solidFill>
                <a:latin typeface="Candara" panose="020E0502030303020204" pitchFamily="34" charset="0"/>
                <a:cs typeface="Optima"/>
              </a:rPr>
              <a:t>Math/Further Math/Econ</a:t>
            </a:r>
            <a:r>
              <a:rPr lang="en-US" sz="1600" dirty="0" smtClean="0">
                <a:solidFill>
                  <a:prstClr val="black"/>
                </a:solidFill>
                <a:latin typeface="Candara" panose="020E0502030303020204" pitchFamily="34" charset="0"/>
                <a:cs typeface="Optima"/>
              </a:rPr>
              <a:t>) </a:t>
            </a:r>
            <a:endParaRPr lang="en-US" sz="1600" dirty="0">
              <a:solidFill>
                <a:prstClr val="black"/>
              </a:solidFill>
              <a:latin typeface="Candara" panose="020E0502030303020204" pitchFamily="34" charset="0"/>
              <a:cs typeface="Optima"/>
            </a:endParaRPr>
          </a:p>
        </p:txBody>
      </p:sp>
      <p:sp>
        <p:nvSpPr>
          <p:cNvPr id="8" name="Rectangle 2"/>
          <p:cNvSpPr>
            <a:spLocks noGrp="1" noChangeArrowheads="1"/>
          </p:cNvSpPr>
          <p:nvPr>
            <p:ph type="title"/>
          </p:nvPr>
        </p:nvSpPr>
        <p:spPr>
          <a:xfrm>
            <a:off x="573336" y="346157"/>
            <a:ext cx="8136904" cy="1296144"/>
          </a:xfrm>
        </p:spPr>
        <p:txBody>
          <a:bodyPr>
            <a:noAutofit/>
          </a:bodyPr>
          <a:lstStyle/>
          <a:p>
            <a:pPr algn="l" eaLnBrk="1" hangingPunct="1"/>
            <a:r>
              <a:rPr lang="en-US" altLang="zh-HK" sz="3200" b="1" dirty="0" smtClean="0">
                <a:solidFill>
                  <a:srgbClr val="FFC000"/>
                </a:solidFill>
                <a:effectLst>
                  <a:outerShdw blurRad="38100" dist="38100" dir="2700000" algn="tl">
                    <a:srgbClr val="000000">
                      <a:alpha val="43137"/>
                    </a:srgbClr>
                  </a:outerShdw>
                </a:effectLst>
                <a:latin typeface="+mj-lt"/>
              </a:rPr>
              <a:t>Admission Requirements   </a:t>
            </a:r>
            <a:br>
              <a:rPr lang="en-US" altLang="zh-HK" sz="3200" b="1" dirty="0" smtClean="0">
                <a:solidFill>
                  <a:srgbClr val="FFC000"/>
                </a:solidFill>
                <a:effectLst>
                  <a:outerShdw blurRad="38100" dist="38100" dir="2700000" algn="tl">
                    <a:srgbClr val="000000">
                      <a:alpha val="43137"/>
                    </a:srgbClr>
                  </a:outerShdw>
                </a:effectLst>
                <a:latin typeface="+mj-lt"/>
              </a:rPr>
            </a:br>
            <a:r>
              <a:rPr lang="en-US" altLang="zh-HK" sz="3200" b="1" dirty="0" smtClean="0">
                <a:solidFill>
                  <a:srgbClr val="FFC000"/>
                </a:solidFill>
                <a:effectLst>
                  <a:outerShdw blurRad="38100" dist="38100" dir="2700000" algn="tl">
                    <a:srgbClr val="000000">
                      <a:alpha val="43137"/>
                    </a:srgbClr>
                  </a:outerShdw>
                </a:effectLst>
                <a:latin typeface="+mj-lt"/>
              </a:rPr>
              <a:t>for Applicants holding International Qualifications</a:t>
            </a:r>
            <a:r>
              <a:rPr lang="en-US" altLang="zh-HK" sz="2800" b="1" dirty="0" smtClean="0">
                <a:latin typeface="+mj-lt"/>
              </a:rPr>
              <a:t/>
            </a:r>
            <a:br>
              <a:rPr lang="en-US" altLang="zh-HK" sz="2800" b="1" dirty="0" smtClean="0">
                <a:latin typeface="+mj-lt"/>
              </a:rPr>
            </a:br>
            <a:endParaRPr lang="zh-HK" altLang="zh-HK" sz="2400" b="1" dirty="0" smtClean="0">
              <a:solidFill>
                <a:srgbClr val="7030A0"/>
              </a:solidFill>
              <a:latin typeface="+mj-lt"/>
            </a:endParaRPr>
          </a:p>
        </p:txBody>
      </p:sp>
      <p:sp>
        <p:nvSpPr>
          <p:cNvPr id="2" name="Rectangle 1"/>
          <p:cNvSpPr/>
          <p:nvPr/>
        </p:nvSpPr>
        <p:spPr>
          <a:xfrm>
            <a:off x="717352" y="1701388"/>
            <a:ext cx="7848872" cy="338554"/>
          </a:xfrm>
          <a:prstGeom prst="rect">
            <a:avLst/>
          </a:prstGeom>
        </p:spPr>
        <p:txBody>
          <a:bodyPr wrap="square">
            <a:spAutoFit/>
          </a:bodyPr>
          <a:lstStyle/>
          <a:p>
            <a:pPr marL="361950" indent="-361950">
              <a:buNone/>
            </a:pPr>
            <a:r>
              <a:rPr lang="en-US" sz="1600" dirty="0"/>
              <a:t>In addition to fulfilling the University </a:t>
            </a:r>
            <a:r>
              <a:rPr lang="en-US" sz="1600" b="1" i="1" dirty="0"/>
              <a:t>general admission requirement</a:t>
            </a:r>
            <a:r>
              <a:rPr lang="en-US" sz="1600" dirty="0"/>
              <a:t>, applicants apply for:</a:t>
            </a:r>
          </a:p>
        </p:txBody>
      </p:sp>
      <p:sp>
        <p:nvSpPr>
          <p:cNvPr id="3" name="Rectangle 2"/>
          <p:cNvSpPr/>
          <p:nvPr/>
        </p:nvSpPr>
        <p:spPr>
          <a:xfrm>
            <a:off x="467544" y="2302713"/>
            <a:ext cx="7848872" cy="584775"/>
          </a:xfrm>
          <a:prstGeom prst="rect">
            <a:avLst/>
          </a:prstGeom>
        </p:spPr>
        <p:txBody>
          <a:bodyPr wrap="square">
            <a:spAutoFit/>
          </a:bodyPr>
          <a:lstStyle/>
          <a:p>
            <a:pPr marL="704850">
              <a:buSzPct val="75000"/>
            </a:pPr>
            <a:r>
              <a:rPr lang="en-US" sz="1600" b="1" dirty="0" smtClean="0">
                <a:solidFill>
                  <a:srgbClr val="7030A0"/>
                </a:solidFill>
              </a:rPr>
              <a:t>MAEC </a:t>
            </a:r>
            <a:r>
              <a:rPr lang="en-US" sz="1600" dirty="0">
                <a:solidFill>
                  <a:srgbClr val="7030A0"/>
                </a:solidFill>
              </a:rPr>
              <a:t>program must have at least ONE Senior Level subject from </a:t>
            </a:r>
          </a:p>
          <a:p>
            <a:pPr marL="1162050" lvl="1" indent="-342900">
              <a:buSzPct val="55000"/>
              <a:buFont typeface="Wingdings" panose="05000000000000000000" pitchFamily="2" charset="2"/>
              <a:buChar char="q"/>
            </a:pPr>
            <a:r>
              <a:rPr lang="en-US" sz="1600" b="1" dirty="0">
                <a:solidFill>
                  <a:srgbClr val="7030A0"/>
                </a:solidFill>
              </a:rPr>
              <a:t>Biology / Chemistry / Mathematics </a:t>
            </a:r>
            <a:r>
              <a:rPr lang="en-US" sz="1600" b="1" dirty="0" smtClean="0">
                <a:solidFill>
                  <a:srgbClr val="7030A0"/>
                </a:solidFill>
              </a:rPr>
              <a:t>/ Physics</a:t>
            </a:r>
            <a:endParaRPr lang="en-US" sz="1600" dirty="0">
              <a:solidFill>
                <a:srgbClr val="7030A0"/>
              </a:solidFill>
            </a:endParaRPr>
          </a:p>
        </p:txBody>
      </p:sp>
    </p:spTree>
    <p:extLst>
      <p:ext uri="{BB962C8B-B14F-4D97-AF65-F5344CB8AC3E}">
        <p14:creationId xmlns:p14="http://schemas.microsoft.com/office/powerpoint/2010/main" val="2729178346"/>
      </p:ext>
    </p:extLst>
  </p:cSld>
  <p:clrMapOvr>
    <a:masterClrMapping/>
  </p:clrMapOvr>
  <p:transition spd="slow">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27168" cy="828010"/>
          </a:xfrm>
        </p:spPr>
        <p:txBody>
          <a:bodyPr>
            <a:normAutofit/>
          </a:bodyPr>
          <a:lstStyle/>
          <a:p>
            <a:r>
              <a:rPr lang="en-US" altLang="zh-HK" b="1" dirty="0" smtClean="0">
                <a:solidFill>
                  <a:srgbClr val="FFC000"/>
                </a:solidFill>
                <a:effectLst>
                  <a:outerShdw blurRad="38100" dist="38100" dir="2700000" algn="tl">
                    <a:srgbClr val="000000">
                      <a:alpha val="43137"/>
                    </a:srgbClr>
                  </a:outerShdw>
                </a:effectLst>
              </a:rPr>
              <a:t>Final Information</a:t>
            </a:r>
            <a:endParaRPr lang="zh-HK" altLang="en-US"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772816"/>
            <a:ext cx="7620000" cy="4857403"/>
          </a:xfrm>
        </p:spPr>
        <p:txBody>
          <a:bodyPr>
            <a:normAutofit/>
          </a:bodyPr>
          <a:lstStyle/>
          <a:p>
            <a:pPr marL="274320" lvl="1">
              <a:buSzPct val="100000"/>
              <a:buFont typeface="Wingdings" panose="05000000000000000000" pitchFamily="2" charset="2"/>
              <a:buChar char="§"/>
            </a:pPr>
            <a:r>
              <a:rPr lang="en-US" altLang="zh-HK" b="1" dirty="0" smtClean="0">
                <a:solidFill>
                  <a:schemeClr val="tx1"/>
                </a:solidFill>
              </a:rPr>
              <a:t>Failed in Chinese / English, any special consideration?</a:t>
            </a:r>
            <a:r>
              <a:rPr lang="en-US" altLang="zh-HK" b="1" dirty="0">
                <a:solidFill>
                  <a:schemeClr val="tx1"/>
                </a:solidFill>
              </a:rPr>
              <a:t> </a:t>
            </a:r>
            <a:endParaRPr lang="en-US" altLang="zh-HK" b="1" dirty="0" smtClean="0">
              <a:solidFill>
                <a:schemeClr val="tx1"/>
              </a:solidFill>
            </a:endParaRPr>
          </a:p>
          <a:p>
            <a:pPr lvl="1"/>
            <a:r>
              <a:rPr lang="en-US" altLang="zh-HK" dirty="0">
                <a:solidFill>
                  <a:schemeClr val="tx1"/>
                </a:solidFill>
              </a:rPr>
              <a:t>NO, 332233 is the minimum University entrance </a:t>
            </a:r>
            <a:r>
              <a:rPr lang="en-US" altLang="zh-HK" dirty="0" smtClean="0">
                <a:solidFill>
                  <a:schemeClr val="tx1"/>
                </a:solidFill>
              </a:rPr>
              <a:t>requirements</a:t>
            </a:r>
          </a:p>
          <a:p>
            <a:pPr marL="457200" lvl="1" indent="0">
              <a:buNone/>
            </a:pPr>
            <a:endParaRPr lang="en-US" altLang="zh-HK" dirty="0">
              <a:solidFill>
                <a:schemeClr val="tx1"/>
              </a:solidFill>
            </a:endParaRPr>
          </a:p>
          <a:p>
            <a:pPr marL="274320" lvl="1">
              <a:buSzPct val="100000"/>
              <a:buFont typeface="Wingdings" panose="05000000000000000000" pitchFamily="2" charset="2"/>
              <a:buChar char="§"/>
            </a:pPr>
            <a:r>
              <a:rPr lang="en-US" altLang="zh-HK" b="1" dirty="0" smtClean="0">
                <a:solidFill>
                  <a:schemeClr val="tx1"/>
                </a:solidFill>
              </a:rPr>
              <a:t>Accept </a:t>
            </a:r>
            <a:r>
              <a:rPr lang="en-US" altLang="zh-HK" b="1" dirty="0">
                <a:solidFill>
                  <a:schemeClr val="tx1"/>
                </a:solidFill>
              </a:rPr>
              <a:t>combined certificates or not?  </a:t>
            </a:r>
          </a:p>
          <a:p>
            <a:pPr lvl="1"/>
            <a:r>
              <a:rPr lang="en-US" altLang="zh-HK" dirty="0">
                <a:solidFill>
                  <a:schemeClr val="tx1"/>
                </a:solidFill>
              </a:rPr>
              <a:t>Accept and without any </a:t>
            </a:r>
            <a:r>
              <a:rPr lang="en-US" altLang="zh-HK" dirty="0" smtClean="0">
                <a:solidFill>
                  <a:schemeClr val="tx1"/>
                </a:solidFill>
              </a:rPr>
              <a:t>penalty</a:t>
            </a:r>
          </a:p>
          <a:p>
            <a:pPr marL="457200" lvl="1" indent="0">
              <a:buNone/>
            </a:pPr>
            <a:endParaRPr lang="en-US" altLang="zh-HK" dirty="0" smtClean="0">
              <a:solidFill>
                <a:schemeClr val="tx1"/>
              </a:solidFill>
            </a:endParaRPr>
          </a:p>
          <a:p>
            <a:r>
              <a:rPr lang="en-US" altLang="zh-HK" sz="2200" b="1" dirty="0" smtClean="0">
                <a:solidFill>
                  <a:schemeClr val="tx1"/>
                </a:solidFill>
              </a:rPr>
              <a:t>Any bonus for interview?</a:t>
            </a:r>
          </a:p>
          <a:p>
            <a:pPr lvl="1"/>
            <a:r>
              <a:rPr lang="en-US" altLang="zh-HK" dirty="0" smtClean="0">
                <a:solidFill>
                  <a:schemeClr val="tx1"/>
                </a:solidFill>
              </a:rPr>
              <a:t>Yes</a:t>
            </a:r>
            <a:r>
              <a:rPr lang="en-US" altLang="zh-HK" dirty="0">
                <a:solidFill>
                  <a:schemeClr val="tx1"/>
                </a:solidFill>
              </a:rPr>
              <a:t>, interview bonus will be given to applicants with good performance</a:t>
            </a:r>
          </a:p>
          <a:p>
            <a:pPr marL="274320" lvl="1" indent="0">
              <a:buNone/>
            </a:pPr>
            <a:endParaRPr lang="en-US" altLang="zh-HK" dirty="0" smtClean="0"/>
          </a:p>
        </p:txBody>
      </p:sp>
    </p:spTree>
    <p:extLst>
      <p:ext uri="{BB962C8B-B14F-4D97-AF65-F5344CB8AC3E}">
        <p14:creationId xmlns:p14="http://schemas.microsoft.com/office/powerpoint/2010/main" val="1092764563"/>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686945"/>
            <a:ext cx="4273550" cy="2060575"/>
          </a:xfrm>
        </p:spPr>
        <p:txBody>
          <a:bodyPr rtlCol="0">
            <a:normAutofit/>
          </a:bodyPr>
          <a:lstStyle/>
          <a:p>
            <a:pPr eaLnBrk="1" fontAlgn="auto" hangingPunct="1">
              <a:lnSpc>
                <a:spcPct val="100000"/>
              </a:lnSpc>
              <a:spcAft>
                <a:spcPts val="0"/>
              </a:spcAft>
              <a:defRPr/>
            </a:pPr>
            <a:r>
              <a:rPr lang="en-US" sz="2400" dirty="0" smtClean="0">
                <a:effectLst>
                  <a:outerShdw blurRad="38100" dist="38100" dir="2700000" algn="tl">
                    <a:srgbClr val="000000">
                      <a:alpha val="43137"/>
                    </a:srgbClr>
                  </a:outerShdw>
                </a:effectLst>
              </a:rPr>
              <a:t>Tel</a:t>
            </a:r>
            <a:r>
              <a:rPr lang="en-US" sz="2400" dirty="0">
                <a:effectLst>
                  <a:outerShdw blurRad="38100" dist="38100" dir="2700000" algn="tl">
                    <a:srgbClr val="000000">
                      <a:alpha val="43137"/>
                    </a:srgbClr>
                  </a:outerShdw>
                </a:effectLst>
              </a:rPr>
              <a:t>: (852) 2358 5065</a:t>
            </a:r>
          </a:p>
          <a:p>
            <a:pPr eaLnBrk="1" fontAlgn="auto" hangingPunct="1">
              <a:lnSpc>
                <a:spcPct val="100000"/>
              </a:lnSpc>
              <a:spcAft>
                <a:spcPts val="0"/>
              </a:spcAft>
              <a:defRPr/>
            </a:pPr>
            <a:r>
              <a:rPr lang="en-US" sz="2400" dirty="0">
                <a:effectLst>
                  <a:outerShdw blurRad="38100" dist="38100" dir="2700000" algn="tl">
                    <a:srgbClr val="000000">
                      <a:alpha val="43137"/>
                    </a:srgbClr>
                  </a:outerShdw>
                </a:effectLst>
              </a:rPr>
              <a:t>Fax: (</a:t>
            </a:r>
            <a:r>
              <a:rPr lang="en-US" sz="2400" dirty="0" smtClean="0">
                <a:effectLst>
                  <a:outerShdw blurRad="38100" dist="38100" dir="2700000" algn="tl">
                    <a:srgbClr val="000000">
                      <a:alpha val="43137"/>
                    </a:srgbClr>
                  </a:outerShdw>
                </a:effectLst>
              </a:rPr>
              <a:t>852) </a:t>
            </a:r>
            <a:r>
              <a:rPr lang="en-US" sz="2400" dirty="0">
                <a:effectLst>
                  <a:outerShdw blurRad="38100" dist="38100" dir="2700000" algn="tl">
                    <a:srgbClr val="000000">
                      <a:alpha val="43137"/>
                    </a:srgbClr>
                  </a:outerShdw>
                </a:effectLst>
              </a:rPr>
              <a:t>2358 1464</a:t>
            </a:r>
          </a:p>
          <a:p>
            <a:pPr eaLnBrk="1" fontAlgn="auto" hangingPunct="1">
              <a:lnSpc>
                <a:spcPct val="100000"/>
              </a:lnSpc>
              <a:spcAft>
                <a:spcPts val="0"/>
              </a:spcAft>
              <a:defRPr/>
            </a:pPr>
            <a:r>
              <a:rPr lang="en-US" sz="2400" dirty="0">
                <a:effectLst>
                  <a:outerShdw blurRad="38100" dist="38100" dir="2700000" algn="tl">
                    <a:srgbClr val="000000">
                      <a:alpha val="43137"/>
                    </a:srgbClr>
                  </a:outerShdw>
                </a:effectLst>
              </a:rPr>
              <a:t>Website: </a:t>
            </a:r>
            <a:r>
              <a:rPr lang="en-US" sz="2400" u="sng" dirty="0">
                <a:effectLst>
                  <a:outerShdw blurRad="38100" dist="38100" dir="2700000" algn="tl">
                    <a:srgbClr val="000000">
                      <a:alpha val="43137"/>
                    </a:srgbClr>
                  </a:outerShdw>
                </a:effectLst>
                <a:hlinkClick r:id="rId2"/>
              </a:rPr>
              <a:t>http://science.ust.hk</a:t>
            </a:r>
            <a:r>
              <a:rPr lang="en-US" sz="2400" dirty="0">
                <a:effectLst>
                  <a:outerShdw blurRad="38100" dist="38100" dir="2700000" algn="tl">
                    <a:srgbClr val="000000">
                      <a:alpha val="43137"/>
                    </a:srgbClr>
                  </a:outerShdw>
                </a:effectLst>
              </a:rPr>
              <a:t> </a:t>
            </a:r>
          </a:p>
          <a:p>
            <a:pPr eaLnBrk="1" fontAlgn="auto" hangingPunct="1">
              <a:lnSpc>
                <a:spcPct val="100000"/>
              </a:lnSpc>
              <a:spcAft>
                <a:spcPts val="0"/>
              </a:spcAft>
              <a:defRPr/>
            </a:pPr>
            <a:r>
              <a:rPr lang="en-US" sz="2400" dirty="0">
                <a:effectLst>
                  <a:outerShdw blurRad="38100" dist="38100" dir="2700000" algn="tl">
                    <a:srgbClr val="000000">
                      <a:alpha val="43137"/>
                    </a:srgbClr>
                  </a:outerShdw>
                </a:effectLst>
              </a:rPr>
              <a:t>Email: </a:t>
            </a:r>
            <a:r>
              <a:rPr lang="en-US" sz="2400" u="sng" dirty="0">
                <a:effectLst>
                  <a:outerShdw blurRad="38100" dist="38100" dir="2700000" algn="tl">
                    <a:srgbClr val="000000">
                      <a:alpha val="43137"/>
                    </a:srgbClr>
                  </a:outerShdw>
                </a:effectLst>
                <a:hlinkClick r:id="rId3"/>
              </a:rPr>
              <a:t>ugscience@ust.hk</a:t>
            </a:r>
            <a:r>
              <a:rPr lang="en-US" sz="2400" dirty="0">
                <a:effectLst>
                  <a:outerShdw blurRad="38100" dist="38100" dir="2700000" algn="tl">
                    <a:srgbClr val="000000">
                      <a:alpha val="43137"/>
                    </a:srgbClr>
                  </a:outerShdw>
                </a:effectLst>
              </a:rPr>
              <a:t> </a:t>
            </a:r>
          </a:p>
        </p:txBody>
      </p:sp>
      <p:grpSp>
        <p:nvGrpSpPr>
          <p:cNvPr id="67588" name="Group 5"/>
          <p:cNvGrpSpPr>
            <a:grpSpLocks/>
          </p:cNvGrpSpPr>
          <p:nvPr/>
        </p:nvGrpSpPr>
        <p:grpSpPr bwMode="auto">
          <a:xfrm>
            <a:off x="700088" y="476672"/>
            <a:ext cx="3871912" cy="1155700"/>
            <a:chOff x="741202" y="1158505"/>
            <a:chExt cx="3872352" cy="1156271"/>
          </a:xfrm>
        </p:grpSpPr>
        <p:pic>
          <p:nvPicPr>
            <p:cNvPr id="67590" name="Picture 2" descr="School of Science"/>
            <p:cNvPicPr>
              <a:picLocks noChangeAspect="1" noChangeArrowheads="1"/>
            </p:cNvPicPr>
            <p:nvPr/>
          </p:nvPicPr>
          <p:blipFill>
            <a:blip r:embed="rId4">
              <a:clrChange>
                <a:clrFrom>
                  <a:srgbClr val="F3F5F9"/>
                </a:clrFrom>
                <a:clrTo>
                  <a:srgbClr val="F3F5F9">
                    <a:alpha val="0"/>
                  </a:srgbClr>
                </a:clrTo>
              </a:clrChange>
              <a:extLst>
                <a:ext uri="{28A0092B-C50C-407E-A947-70E740481C1C}">
                  <a14:useLocalDpi xmlns:a14="http://schemas.microsoft.com/office/drawing/2010/main" val="0"/>
                </a:ext>
              </a:extLst>
            </a:blip>
            <a:srcRect/>
            <a:stretch>
              <a:fillRect/>
            </a:stretch>
          </p:blipFill>
          <p:spPr bwMode="auto">
            <a:xfrm>
              <a:off x="1984832" y="1158505"/>
              <a:ext cx="2628722"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4" descr="HKUST"/>
            <p:cNvPicPr>
              <a:picLocks noChangeAspect="1" noChangeArrowheads="1"/>
            </p:cNvPicPr>
            <p:nvPr/>
          </p:nvPicPr>
          <p:blipFill>
            <a:blip r:embed="rId5">
              <a:clrChange>
                <a:clrFrom>
                  <a:srgbClr val="F3F4F8"/>
                </a:clrFrom>
                <a:clrTo>
                  <a:srgbClr val="F3F4F8">
                    <a:alpha val="0"/>
                  </a:srgbClr>
                </a:clrTo>
              </a:clrChange>
              <a:extLst>
                <a:ext uri="{28A0092B-C50C-407E-A947-70E740481C1C}">
                  <a14:useLocalDpi xmlns:a14="http://schemas.microsoft.com/office/drawing/2010/main" val="0"/>
                </a:ext>
              </a:extLst>
            </a:blip>
            <a:srcRect/>
            <a:stretch>
              <a:fillRect/>
            </a:stretch>
          </p:blipFill>
          <p:spPr bwMode="auto">
            <a:xfrm>
              <a:off x="741202" y="1209875"/>
              <a:ext cx="1266825" cy="11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9" name="Picture 5" descr="Hong_Kong_Skyline_-_Dec_2007.jpg"/>
          <p:cNvPicPr>
            <a:picLocks noChangeAspect="1"/>
          </p:cNvPicPr>
          <p:nvPr/>
        </p:nvPicPr>
        <p:blipFill>
          <a:blip r:embed="rId6">
            <a:extLst>
              <a:ext uri="{28A0092B-C50C-407E-A947-70E740481C1C}">
                <a14:useLocalDpi xmlns:a14="http://schemas.microsoft.com/office/drawing/2010/main" val="0"/>
              </a:ext>
            </a:extLst>
          </a:blip>
          <a:srcRect b="13004"/>
          <a:stretch>
            <a:fillRect/>
          </a:stretch>
        </p:blipFill>
        <p:spPr bwMode="auto">
          <a:xfrm>
            <a:off x="0" y="3716338"/>
            <a:ext cx="9144000" cy="3171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57950" y="4293096"/>
            <a:ext cx="2700844" cy="2101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x</a:t>
            </a:r>
            <a:endParaRPr lang="en-US" dirty="0"/>
          </a:p>
        </p:txBody>
      </p:sp>
      <p:sp>
        <p:nvSpPr>
          <p:cNvPr id="13314" name="Rectangle 3"/>
          <p:cNvSpPr>
            <a:spLocks noGrp="1" noChangeArrowheads="1"/>
          </p:cNvSpPr>
          <p:nvPr>
            <p:ph idx="1"/>
          </p:nvPr>
        </p:nvSpPr>
        <p:spPr>
          <a:xfrm>
            <a:off x="457522" y="1093217"/>
            <a:ext cx="8362950" cy="823615"/>
          </a:xfrm>
        </p:spPr>
        <p:txBody>
          <a:bodyPr/>
          <a:lstStyle/>
          <a:p>
            <a:r>
              <a:rPr lang="en-US" altLang="en-US" sz="2400" b="1" dirty="0" smtClean="0"/>
              <a:t>21</a:t>
            </a:r>
            <a:r>
              <a:rPr lang="en-US" altLang="en-US" sz="2400" dirty="0" smtClean="0"/>
              <a:t> out of 45 Laureates awarded in the last 25 years have degree(s) in </a:t>
            </a:r>
            <a:r>
              <a:rPr lang="en-US" altLang="en-US" sz="2400" b="1" dirty="0" smtClean="0">
                <a:solidFill>
                  <a:srgbClr val="00B050"/>
                </a:solidFill>
              </a:rPr>
              <a:t>Mathematics</a:t>
            </a:r>
            <a:endParaRPr lang="en-US" altLang="en-US" dirty="0" smtClean="0"/>
          </a:p>
        </p:txBody>
      </p:sp>
      <p:sp>
        <p:nvSpPr>
          <p:cNvPr id="133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5CD7F788-BDB8-4EDE-AF13-7DC2AFB29AC7}" type="slidenum">
              <a:rPr kumimoji="0" lang="en-US" altLang="zh-TW" sz="1200" smtClean="0">
                <a:ea typeface="新細明體" panose="02020500000000000000" pitchFamily="18" charset="-120"/>
              </a:rPr>
              <a:pPr eaLnBrk="1" hangingPunct="1">
                <a:lnSpc>
                  <a:spcPct val="100000"/>
                </a:lnSpc>
                <a:spcBef>
                  <a:spcPct val="0"/>
                </a:spcBef>
                <a:buFontTx/>
                <a:buNone/>
              </a:pPr>
              <a:t>5</a:t>
            </a:fld>
            <a:endParaRPr kumimoji="0" lang="en-US" altLang="zh-TW" sz="1200" smtClean="0">
              <a:ea typeface="新細明體" panose="02020500000000000000" pitchFamily="18" charset="-120"/>
            </a:endParaRPr>
          </a:p>
        </p:txBody>
      </p:sp>
      <p:sp>
        <p:nvSpPr>
          <p:cNvPr id="26628" name="Rectangle 6"/>
          <p:cNvSpPr>
            <a:spLocks noChangeArrowheads="1"/>
          </p:cNvSpPr>
          <p:nvPr/>
        </p:nvSpPr>
        <p:spPr bwMode="auto">
          <a:xfrm>
            <a:off x="395288" y="326672"/>
            <a:ext cx="672491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defRPr/>
            </a:pPr>
            <a:r>
              <a:rPr lang="en-US" altLang="zh-TW" sz="3500" b="1" dirty="0">
                <a:solidFill>
                  <a:srgbClr val="FFC000"/>
                </a:solidFill>
                <a:effectLst>
                  <a:outerShdw blurRad="38100" dist="38100" dir="2700000" algn="tl">
                    <a:srgbClr val="000000">
                      <a:alpha val="43137"/>
                    </a:srgbClr>
                  </a:outerShdw>
                </a:effectLst>
                <a:latin typeface="+mj-lt"/>
                <a:ea typeface="新細明體" panose="02020500000000000000" pitchFamily="18" charset="-120"/>
                <a:cs typeface="Times New Roman" panose="02020603050405020304" pitchFamily="18" charset="0"/>
              </a:rPr>
              <a:t>Nobel </a:t>
            </a:r>
            <a:r>
              <a:rPr lang="en-US" altLang="zh-TW" sz="3500" b="1" dirty="0" smtClean="0">
                <a:solidFill>
                  <a:srgbClr val="FFC000"/>
                </a:solidFill>
                <a:effectLst>
                  <a:outerShdw blurRad="38100" dist="38100" dir="2700000" algn="tl">
                    <a:srgbClr val="000000">
                      <a:alpha val="43137"/>
                    </a:srgbClr>
                  </a:outerShdw>
                </a:effectLst>
                <a:latin typeface="+mj-lt"/>
                <a:ea typeface="新細明體" panose="02020500000000000000" pitchFamily="18" charset="-120"/>
                <a:cs typeface="Times New Roman" panose="02020603050405020304" pitchFamily="18" charset="0"/>
              </a:rPr>
              <a:t>Laureates in Economics</a:t>
            </a:r>
          </a:p>
        </p:txBody>
      </p:sp>
      <p:graphicFrame>
        <p:nvGraphicFramePr>
          <p:cNvPr id="4" name="Table 3"/>
          <p:cNvGraphicFramePr>
            <a:graphicFrameLocks noGrp="1"/>
          </p:cNvGraphicFramePr>
          <p:nvPr>
            <p:extLst>
              <p:ext uri="{D42A27DB-BD31-4B8C-83A1-F6EECF244321}">
                <p14:modId xmlns:p14="http://schemas.microsoft.com/office/powerpoint/2010/main" val="4148263423"/>
              </p:ext>
            </p:extLst>
          </p:nvPr>
        </p:nvGraphicFramePr>
        <p:xfrm>
          <a:off x="1691680" y="1852756"/>
          <a:ext cx="6472481" cy="4960620"/>
        </p:xfrm>
        <a:graphic>
          <a:graphicData uri="http://schemas.openxmlformats.org/drawingml/2006/table">
            <a:tbl>
              <a:tblPr>
                <a:tableStyleId>{FABFCF23-3B69-468F-B69F-88F6DE6A72F2}</a:tableStyleId>
              </a:tblPr>
              <a:tblGrid>
                <a:gridCol w="792088">
                  <a:extLst>
                    <a:ext uri="{9D8B030D-6E8A-4147-A177-3AD203B41FA5}">
                      <a16:colId xmlns:a16="http://schemas.microsoft.com/office/drawing/2014/main" xmlns="" val="20000"/>
                    </a:ext>
                  </a:extLst>
                </a:gridCol>
                <a:gridCol w="1863969">
                  <a:extLst>
                    <a:ext uri="{9D8B030D-6E8A-4147-A177-3AD203B41FA5}">
                      <a16:colId xmlns:a16="http://schemas.microsoft.com/office/drawing/2014/main" xmlns="" val="20001"/>
                    </a:ext>
                  </a:extLst>
                </a:gridCol>
                <a:gridCol w="3816424">
                  <a:extLst>
                    <a:ext uri="{9D8B030D-6E8A-4147-A177-3AD203B41FA5}">
                      <a16:colId xmlns:a16="http://schemas.microsoft.com/office/drawing/2014/main" xmlns="" val="20002"/>
                    </a:ext>
                  </a:extLst>
                </a:gridCol>
              </a:tblGrid>
              <a:tr h="235819">
                <a:tc>
                  <a:txBody>
                    <a:bodyPr/>
                    <a:lstStyle/>
                    <a:p>
                      <a:pPr algn="ctr" fontAlgn="b"/>
                      <a:r>
                        <a:rPr lang="en-US" sz="1500" u="none" strike="noStrike" dirty="0" smtClean="0">
                          <a:effectLst/>
                        </a:rPr>
                        <a:t>2016</a:t>
                      </a:r>
                      <a:endParaRPr lang="en-US" sz="15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smtClean="0">
                          <a:effectLst/>
                        </a:rPr>
                        <a:t>Oliver Hart</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dirty="0" smtClean="0">
                          <a:effectLst/>
                        </a:rPr>
                        <a:t>B.A. Math</a:t>
                      </a:r>
                      <a:endParaRPr lang="en-US" sz="1500" b="0" i="0" u="none" strike="noStrike" dirty="0" smtClean="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2086388539"/>
                  </a:ext>
                </a:extLst>
              </a:tr>
              <a:tr h="2358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smtClean="0">
                          <a:effectLst/>
                        </a:rPr>
                        <a:t>2016</a:t>
                      </a:r>
                      <a:endParaRPr lang="en-US" sz="1500" b="0" i="0" u="none" strike="noStrike" dirty="0" smtClean="0">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b="1" u="none" strike="noStrike" dirty="0" smtClean="0">
                          <a:effectLst/>
                        </a:rPr>
                        <a:t>Bengt </a:t>
                      </a:r>
                      <a:r>
                        <a:rPr lang="en-US" sz="1500" b="1" u="none" strike="noStrike" dirty="0" err="1" smtClean="0">
                          <a:effectLst/>
                        </a:rPr>
                        <a:t>Holmström</a:t>
                      </a:r>
                      <a:endParaRPr lang="en-US" sz="1500" b="1" i="0" u="none" strike="noStrike" dirty="0" smtClean="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smtClean="0">
                          <a:effectLst/>
                        </a:rPr>
                        <a:t>B.S. Math, M.Sc. Operations Research</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3876179223"/>
                  </a:ext>
                </a:extLst>
              </a:tr>
              <a:tr h="235819">
                <a:tc>
                  <a:txBody>
                    <a:bodyPr/>
                    <a:lstStyle/>
                    <a:p>
                      <a:pPr algn="ctr" fontAlgn="b"/>
                      <a:r>
                        <a:rPr lang="en-US" sz="1500" u="none" strike="noStrike" dirty="0">
                          <a:effectLst/>
                        </a:rPr>
                        <a:t>2013</a:t>
                      </a:r>
                      <a:endParaRPr lang="en-US" sz="15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Lars Hansen</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a:effectLst/>
                        </a:rPr>
                        <a:t>B.S. Math, Political Science</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35819">
                <a:tc>
                  <a:txBody>
                    <a:bodyPr/>
                    <a:lstStyle/>
                    <a:p>
                      <a:pPr algn="ctr" fontAlgn="b"/>
                      <a:r>
                        <a:rPr lang="en-US" sz="1500" u="none" strike="noStrike">
                          <a:effectLst/>
                        </a:rPr>
                        <a:t>2012</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Alvin Roth</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a:effectLst/>
                        </a:rPr>
                        <a:t>B.S., M.S., Ph.D. Operations </a:t>
                      </a:r>
                      <a:r>
                        <a:rPr lang="en-US" sz="1500" u="none" strike="noStrike" dirty="0" smtClean="0">
                          <a:effectLst/>
                        </a:rPr>
                        <a:t>Research</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1"/>
                  </a:ext>
                </a:extLst>
              </a:tr>
              <a:tr h="235819">
                <a:tc>
                  <a:txBody>
                    <a:bodyPr/>
                    <a:lstStyle/>
                    <a:p>
                      <a:pPr algn="ctr" fontAlgn="b"/>
                      <a:r>
                        <a:rPr lang="en-US" sz="1500" u="none" strike="noStrike">
                          <a:effectLst/>
                        </a:rPr>
                        <a:t>2012</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Lloyd Shapley</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a:effectLst/>
                        </a:rPr>
                        <a:t>A.B. </a:t>
                      </a:r>
                      <a:r>
                        <a:rPr lang="en-US" sz="1500" u="none" strike="noStrike" dirty="0" smtClean="0">
                          <a:effectLst/>
                        </a:rPr>
                        <a:t>Math, Ph.D. in Mathematics</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2"/>
                  </a:ext>
                </a:extLst>
              </a:tr>
              <a:tr h="235819">
                <a:tc>
                  <a:txBody>
                    <a:bodyPr/>
                    <a:lstStyle/>
                    <a:p>
                      <a:pPr algn="ctr" fontAlgn="b"/>
                      <a:r>
                        <a:rPr lang="en-US" sz="1500" u="none" strike="noStrike">
                          <a:effectLst/>
                        </a:rPr>
                        <a:t>2011</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Christopher Sims</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a:effectLst/>
                        </a:rPr>
                        <a:t>A.B. Math</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3"/>
                  </a:ext>
                </a:extLst>
              </a:tr>
              <a:tr h="235819">
                <a:tc>
                  <a:txBody>
                    <a:bodyPr/>
                    <a:lstStyle/>
                    <a:p>
                      <a:pPr algn="ctr" fontAlgn="b"/>
                      <a:r>
                        <a:rPr lang="en-US" sz="1500" u="none" strike="noStrike">
                          <a:effectLst/>
                        </a:rPr>
                        <a:t>2010</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Peter Diamond</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a:effectLst/>
                        </a:rPr>
                        <a:t>B.A. Math</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4"/>
                  </a:ext>
                </a:extLst>
              </a:tr>
              <a:tr h="235819">
                <a:tc>
                  <a:txBody>
                    <a:bodyPr/>
                    <a:lstStyle/>
                    <a:p>
                      <a:pPr algn="ctr" fontAlgn="b"/>
                      <a:r>
                        <a:rPr lang="en-US" sz="1500" u="none" strike="noStrike">
                          <a:effectLst/>
                        </a:rPr>
                        <a:t>2007</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Eric </a:t>
                      </a:r>
                      <a:r>
                        <a:rPr lang="en-US" sz="1500" b="1" u="none" strike="noStrike" dirty="0" err="1">
                          <a:effectLst/>
                        </a:rPr>
                        <a:t>Maskin</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a:effectLst/>
                        </a:rPr>
                        <a:t>A.B. Math, Ph.D. Applied Math</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5"/>
                  </a:ext>
                </a:extLst>
              </a:tr>
              <a:tr h="235819">
                <a:tc>
                  <a:txBody>
                    <a:bodyPr/>
                    <a:lstStyle/>
                    <a:p>
                      <a:pPr algn="ctr" fontAlgn="b"/>
                      <a:r>
                        <a:rPr lang="en-US" sz="1500" u="none" strike="noStrike">
                          <a:effectLst/>
                        </a:rPr>
                        <a:t>2005</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Robert </a:t>
                      </a:r>
                      <a:r>
                        <a:rPr lang="en-US" sz="1500" b="1" u="none" strike="noStrike" dirty="0" err="1">
                          <a:effectLst/>
                        </a:rPr>
                        <a:t>Aumann</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B.S., M.S., Ph.D.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6"/>
                  </a:ext>
                </a:extLst>
              </a:tr>
              <a:tr h="235819">
                <a:tc>
                  <a:txBody>
                    <a:bodyPr/>
                    <a:lstStyle/>
                    <a:p>
                      <a:pPr algn="ctr" fontAlgn="b"/>
                      <a:r>
                        <a:rPr lang="en-US" sz="1500" u="none" strike="noStrike">
                          <a:effectLst/>
                        </a:rPr>
                        <a:t>2004</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Edward Prescott</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B.A. Math, M.S. Operations Research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7"/>
                  </a:ext>
                </a:extLst>
              </a:tr>
              <a:tr h="235819">
                <a:tc>
                  <a:txBody>
                    <a:bodyPr/>
                    <a:lstStyle/>
                    <a:p>
                      <a:pPr algn="ctr" fontAlgn="b"/>
                      <a:r>
                        <a:rPr lang="en-US" sz="1500" u="none" strike="noStrike">
                          <a:effectLst/>
                        </a:rPr>
                        <a:t>2003</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Clive Granger</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B.A. Math, Ph.D. Statistics</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8"/>
                  </a:ext>
                </a:extLst>
              </a:tr>
              <a:tr h="235819">
                <a:tc>
                  <a:txBody>
                    <a:bodyPr/>
                    <a:lstStyle/>
                    <a:p>
                      <a:pPr algn="ctr" fontAlgn="b"/>
                      <a:r>
                        <a:rPr lang="en-US" sz="1500" u="none" strike="noStrike">
                          <a:effectLst/>
                        </a:rPr>
                        <a:t>2002</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Daniel </a:t>
                      </a:r>
                      <a:r>
                        <a:rPr lang="en-US" sz="1500" b="1" u="none" strike="noStrike" dirty="0" err="1">
                          <a:effectLst/>
                        </a:rPr>
                        <a:t>Kahneman</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B.A. Math, Psychology</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9"/>
                  </a:ext>
                </a:extLst>
              </a:tr>
              <a:tr h="235819">
                <a:tc>
                  <a:txBody>
                    <a:bodyPr/>
                    <a:lstStyle/>
                    <a:p>
                      <a:pPr algn="ctr" fontAlgn="b"/>
                      <a:r>
                        <a:rPr lang="en-US" sz="1500" u="none" strike="noStrike">
                          <a:effectLst/>
                        </a:rPr>
                        <a:t>2001</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Michael Spence</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B.A., M.A.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0"/>
                  </a:ext>
                </a:extLst>
              </a:tr>
              <a:tr h="235819">
                <a:tc>
                  <a:txBody>
                    <a:bodyPr/>
                    <a:lstStyle/>
                    <a:p>
                      <a:pPr algn="ctr" fontAlgn="b"/>
                      <a:r>
                        <a:rPr lang="en-US" sz="1500" u="none" strike="noStrike">
                          <a:effectLst/>
                        </a:rPr>
                        <a:t>2001</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Joseph Stiglitz</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B.A. Math, Economics</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1"/>
                  </a:ext>
                </a:extLst>
              </a:tr>
              <a:tr h="235819">
                <a:tc>
                  <a:txBody>
                    <a:bodyPr/>
                    <a:lstStyle/>
                    <a:p>
                      <a:pPr algn="ctr" fontAlgn="b"/>
                      <a:r>
                        <a:rPr lang="en-US" sz="1500" u="none" strike="noStrike">
                          <a:effectLst/>
                        </a:rPr>
                        <a:t>2000</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James Heckman</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B.A.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2"/>
                  </a:ext>
                </a:extLst>
              </a:tr>
              <a:tr h="235819">
                <a:tc>
                  <a:txBody>
                    <a:bodyPr/>
                    <a:lstStyle/>
                    <a:p>
                      <a:pPr algn="ctr" fontAlgn="b"/>
                      <a:r>
                        <a:rPr lang="en-US" sz="1500" u="none" strike="noStrike">
                          <a:effectLst/>
                        </a:rPr>
                        <a:t>1997</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Robert Merton</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B.S. Engineering Math, M.S. Applied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3"/>
                  </a:ext>
                </a:extLst>
              </a:tr>
              <a:tr h="235819">
                <a:tc>
                  <a:txBody>
                    <a:bodyPr/>
                    <a:lstStyle/>
                    <a:p>
                      <a:pPr algn="ctr" fontAlgn="b"/>
                      <a:r>
                        <a:rPr lang="en-US" sz="1500" u="none" strike="noStrike">
                          <a:effectLst/>
                        </a:rPr>
                        <a:t>1996</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William </a:t>
                      </a:r>
                      <a:r>
                        <a:rPr lang="en-US" sz="1500" b="1" u="none" strike="noStrike" dirty="0" err="1">
                          <a:effectLst/>
                        </a:rPr>
                        <a:t>Vickrey</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B.S.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4"/>
                  </a:ext>
                </a:extLst>
              </a:tr>
              <a:tr h="235819">
                <a:tc>
                  <a:txBody>
                    <a:bodyPr/>
                    <a:lstStyle/>
                    <a:p>
                      <a:pPr algn="ctr" fontAlgn="b"/>
                      <a:r>
                        <a:rPr lang="en-US" sz="1500" u="none" strike="noStrike">
                          <a:effectLst/>
                        </a:rPr>
                        <a:t>1996</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James </a:t>
                      </a:r>
                      <a:r>
                        <a:rPr lang="en-US" sz="1500" b="1" u="none" strike="noStrike" dirty="0" err="1">
                          <a:effectLst/>
                        </a:rPr>
                        <a:t>Mirrlees</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M.A.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5"/>
                  </a:ext>
                </a:extLst>
              </a:tr>
              <a:tr h="235819">
                <a:tc>
                  <a:txBody>
                    <a:bodyPr/>
                    <a:lstStyle/>
                    <a:p>
                      <a:pPr algn="ctr" fontAlgn="b"/>
                      <a:r>
                        <a:rPr lang="en-US" sz="1500" u="none" strike="noStrike">
                          <a:effectLst/>
                        </a:rPr>
                        <a:t>1994</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John Nash</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B.S., M.S., Ph.D.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6"/>
                  </a:ext>
                </a:extLst>
              </a:tr>
              <a:tr h="235819">
                <a:tc>
                  <a:txBody>
                    <a:bodyPr/>
                    <a:lstStyle/>
                    <a:p>
                      <a:pPr algn="ctr" fontAlgn="b"/>
                      <a:r>
                        <a:rPr lang="en-US" sz="1500" u="none" strike="noStrike">
                          <a:effectLst/>
                        </a:rPr>
                        <a:t>1994</a:t>
                      </a:r>
                      <a:endParaRPr lang="en-US" sz="15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err="1">
                          <a:effectLst/>
                        </a:rPr>
                        <a:t>Reinhard</a:t>
                      </a:r>
                      <a:r>
                        <a:rPr lang="en-US" sz="1500" b="1" u="none" strike="noStrike" dirty="0">
                          <a:effectLst/>
                        </a:rPr>
                        <a:t> </a:t>
                      </a:r>
                      <a:r>
                        <a:rPr lang="en-US" sz="1500" b="1" u="none" strike="noStrike" dirty="0" err="1">
                          <a:effectLst/>
                        </a:rPr>
                        <a:t>Selten</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a:effectLst/>
                        </a:rPr>
                        <a:t>M.S., Ph.D. Math</a:t>
                      </a:r>
                      <a:endParaRPr lang="en-US" sz="1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7"/>
                  </a:ext>
                </a:extLst>
              </a:tr>
              <a:tr h="235819">
                <a:tc>
                  <a:txBody>
                    <a:bodyPr/>
                    <a:lstStyle/>
                    <a:p>
                      <a:pPr algn="ctr" fontAlgn="b"/>
                      <a:r>
                        <a:rPr lang="en-US" sz="1500" u="none" strike="noStrike" dirty="0">
                          <a:effectLst/>
                        </a:rPr>
                        <a:t>1992</a:t>
                      </a:r>
                      <a:endParaRPr lang="en-US" sz="15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b="1" u="none" strike="noStrike" dirty="0">
                          <a:effectLst/>
                        </a:rPr>
                        <a:t>Gary Becker</a:t>
                      </a:r>
                      <a:endParaRPr lang="en-US" sz="15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en-US" sz="1500" u="none" strike="noStrike" dirty="0">
                          <a:effectLst/>
                        </a:rPr>
                        <a:t>B.A. Math</a:t>
                      </a:r>
                      <a:endParaRPr lang="en-US" sz="1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18"/>
                  </a:ext>
                </a:extLst>
              </a:tr>
            </a:tbl>
          </a:graphicData>
        </a:graphic>
      </p:graphicFrame>
      <p:pic>
        <p:nvPicPr>
          <p:cNvPr id="1028" name="Picture 4" descr="The Medal for The Sveriges Riksbank Prize in Economic Sciences in Memory of Alfred Nobel. Registered trademark of the Nobel Foundation. © ® The Nobel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521894"/>
            <a:ext cx="1336105" cy="133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69119"/>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9512" y="1844824"/>
            <a:ext cx="8715375" cy="2951411"/>
          </a:xfrm>
          <a:extLst/>
        </p:spPr>
        <p:txBody>
          <a:bodyPr rtlCol="0">
            <a:normAutofit/>
          </a:bodyPr>
          <a:lstStyle/>
          <a:p>
            <a:pPr algn="ctr" eaLnBrk="1" fontAlgn="auto" hangingPunct="1">
              <a:lnSpc>
                <a:spcPts val="120"/>
              </a:lnSpc>
              <a:spcAft>
                <a:spcPts val="0"/>
              </a:spcAft>
              <a:defRPr/>
            </a:pPr>
            <a:r>
              <a:rPr lang="en-US" altLang="en-US" sz="5400" b="1" dirty="0" smtClean="0">
                <a:solidFill>
                  <a:srgbClr val="FFC000"/>
                </a:solidFill>
                <a:effectLst>
                  <a:outerShdw blurRad="38100" dist="38100" dir="2700000" algn="tl">
                    <a:srgbClr val="000000">
                      <a:alpha val="43137"/>
                    </a:srgbClr>
                  </a:outerShdw>
                </a:effectLst>
              </a:rPr>
              <a:t>Q</a:t>
            </a:r>
            <a:r>
              <a:rPr lang="en-US" altLang="en-US" sz="6000" b="1" dirty="0" smtClean="0">
                <a:solidFill>
                  <a:srgbClr val="FFC000"/>
                </a:solidFill>
                <a:effectLst>
                  <a:outerShdw blurRad="38100" dist="38100" dir="2700000" algn="tl">
                    <a:srgbClr val="000000">
                      <a:alpha val="43137"/>
                    </a:srgbClr>
                  </a:outerShdw>
                </a:effectLst>
              </a:rPr>
              <a:t>uestions &amp; Answers</a:t>
            </a:r>
            <a:br>
              <a:rPr lang="en-US" altLang="en-US" sz="6000" b="1" dirty="0" smtClean="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2000" b="1" dirty="0" smtClean="0">
                <a:solidFill>
                  <a:srgbClr val="FFC000"/>
                </a:solidFill>
                <a:effectLst>
                  <a:outerShdw blurRad="38100" dist="38100" dir="2700000" algn="tl">
                    <a:srgbClr val="000000">
                      <a:alpha val="43137"/>
                    </a:srgbClr>
                  </a:outerShdw>
                </a:effectLst>
              </a:rPr>
              <a:t/>
            </a:r>
            <a:br>
              <a:rPr lang="en-US" altLang="en-US" sz="2000" b="1" dirty="0" smtClean="0">
                <a:solidFill>
                  <a:srgbClr val="FFC000"/>
                </a:solidFill>
                <a:effectLst>
                  <a:outerShdw blurRad="38100" dist="38100" dir="2700000" algn="tl">
                    <a:srgbClr val="000000">
                      <a:alpha val="43137"/>
                    </a:srgbClr>
                  </a:outerShdw>
                </a:effectLst>
              </a:rPr>
            </a:br>
            <a:r>
              <a:rPr lang="en-US" altLang="en-US" sz="2000" b="1" dirty="0">
                <a:solidFill>
                  <a:srgbClr val="FFC000"/>
                </a:solidFill>
                <a:effectLst>
                  <a:outerShdw blurRad="38100" dist="38100" dir="2700000" algn="tl">
                    <a:srgbClr val="000000">
                      <a:alpha val="43137"/>
                    </a:srgbClr>
                  </a:outerShdw>
                </a:effectLst>
              </a:rPr>
              <a:t/>
            </a:r>
            <a:br>
              <a:rPr lang="en-US" altLang="en-US" sz="2000" b="1" dirty="0">
                <a:solidFill>
                  <a:srgbClr val="FFC000"/>
                </a:solidFill>
                <a:effectLst>
                  <a:outerShdw blurRad="38100" dist="38100" dir="2700000" algn="tl">
                    <a:srgbClr val="000000">
                      <a:alpha val="43137"/>
                    </a:srgbClr>
                  </a:outerShdw>
                </a:effectLst>
              </a:rPr>
            </a:br>
            <a:r>
              <a:rPr lang="en-US" altLang="en-US" sz="5400" b="1" dirty="0" smtClean="0">
                <a:solidFill>
                  <a:srgbClr val="FFC000"/>
                </a:solidFill>
                <a:effectLst>
                  <a:outerShdw blurRad="38100" dist="38100" dir="2700000" algn="tl">
                    <a:srgbClr val="000000">
                      <a:alpha val="43137"/>
                    </a:srgbClr>
                  </a:outerShdw>
                </a:effectLst>
              </a:rPr>
              <a:t/>
            </a:r>
            <a:br>
              <a:rPr lang="en-US" altLang="en-US" sz="5400" b="1" dirty="0" smtClean="0">
                <a:solidFill>
                  <a:srgbClr val="FFC000"/>
                </a:solidFill>
                <a:effectLst>
                  <a:outerShdw blurRad="38100" dist="38100" dir="2700000" algn="tl">
                    <a:srgbClr val="000000">
                      <a:alpha val="43137"/>
                    </a:srgbClr>
                  </a:outerShdw>
                </a:effectLst>
              </a:rPr>
            </a:br>
            <a:r>
              <a:rPr lang="en-US" altLang="en-US" sz="5400" b="1" i="1" dirty="0" smtClean="0">
                <a:solidFill>
                  <a:srgbClr val="FFC000"/>
                </a:solidFill>
                <a:effectLst>
                  <a:outerShdw blurRad="38100" dist="38100" dir="2700000" algn="tl">
                    <a:srgbClr val="000000">
                      <a:alpha val="43137"/>
                    </a:srgbClr>
                  </a:outerShdw>
                </a:effectLst>
              </a:rPr>
              <a:t>Thank </a:t>
            </a:r>
            <a:r>
              <a:rPr lang="en-US" altLang="en-US" sz="5400" b="1" i="1" dirty="0">
                <a:solidFill>
                  <a:srgbClr val="FFC000"/>
                </a:solidFill>
                <a:effectLst>
                  <a:outerShdw blurRad="38100" dist="38100" dir="2700000" algn="tl">
                    <a:srgbClr val="000000">
                      <a:alpha val="43137"/>
                    </a:srgbClr>
                  </a:outerShdw>
                </a:effectLst>
              </a:rPr>
              <a:t>you</a:t>
            </a:r>
            <a:r>
              <a:rPr lang="en-US" altLang="en-US" sz="5400" b="1" i="1" dirty="0" smtClean="0">
                <a:solidFill>
                  <a:srgbClr val="FFC000"/>
                </a:solidFill>
                <a:effectLst>
                  <a:outerShdw blurRad="38100" dist="38100" dir="2700000" algn="tl">
                    <a:srgbClr val="000000">
                      <a:alpha val="43137"/>
                    </a:srgbClr>
                  </a:outerShdw>
                </a:effectLst>
              </a:rPr>
              <a:t>!</a:t>
            </a: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76FBE1F-A9E4-46B6-8782-6A93AF686C68}" type="slidenum">
              <a:rPr lang="en-US" altLang="zh-TW" smtClean="0"/>
              <a:pPr>
                <a:defRPr/>
              </a:pPr>
              <a:t>6</a:t>
            </a:fld>
            <a:endParaRPr lang="en-US" altLang="zh-TW"/>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2325" y="2050257"/>
            <a:ext cx="7543800" cy="36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25211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30213" y="15875"/>
            <a:ext cx="7886700" cy="1325563"/>
          </a:xfrm>
        </p:spPr>
        <p:txBody>
          <a:bodyPr rtlCol="0">
            <a:normAutofit/>
          </a:bodyPr>
          <a:lstStyle/>
          <a:p>
            <a:pPr eaLnBrk="1" fontAlgn="auto" hangingPunct="1">
              <a:spcAft>
                <a:spcPts val="0"/>
              </a:spcAft>
              <a:defRPr/>
            </a:pPr>
            <a:r>
              <a:rPr lang="en-US" altLang="zh-TW" sz="3700" b="1" dirty="0" smtClean="0">
                <a:solidFill>
                  <a:srgbClr val="FFC000"/>
                </a:solidFill>
                <a:effectLst>
                  <a:outerShdw blurRad="38100" dist="38100" dir="2700000" algn="tl">
                    <a:srgbClr val="000000">
                      <a:alpha val="43137"/>
                    </a:srgbClr>
                  </a:outerShdw>
                </a:effectLst>
              </a:rPr>
              <a:t>Paul Krugman - Nobel Laureate</a:t>
            </a:r>
            <a:r>
              <a:rPr lang="en-US" altLang="zh-TW" sz="3700" b="1" dirty="0" smtClean="0">
                <a:effectLst>
                  <a:outerShdw blurRad="38100" dist="38100" dir="2700000" algn="tl">
                    <a:srgbClr val="000000">
                      <a:alpha val="43137"/>
                    </a:srgbClr>
                  </a:outerShdw>
                </a:effectLst>
              </a:rPr>
              <a:t/>
            </a:r>
            <a:br>
              <a:rPr lang="en-US" altLang="zh-TW" sz="3700" b="1" dirty="0" smtClean="0">
                <a:effectLst>
                  <a:outerShdw blurRad="38100" dist="38100" dir="2700000" algn="tl">
                    <a:srgbClr val="000000">
                      <a:alpha val="43137"/>
                    </a:srgbClr>
                  </a:outerShdw>
                </a:effectLst>
              </a:rPr>
            </a:br>
            <a:endParaRPr lang="en-US" sz="3000" dirty="0" smtClean="0">
              <a:solidFill>
                <a:srgbClr val="00B050"/>
              </a:solidFill>
              <a:effectLst>
                <a:outerShdw blurRad="38100" dist="38100" dir="2700000" algn="tl">
                  <a:srgbClr val="000000">
                    <a:alpha val="43137"/>
                  </a:srgbClr>
                </a:outerShdw>
              </a:effectLst>
            </a:endParaRPr>
          </a:p>
        </p:txBody>
      </p:sp>
      <p:sp>
        <p:nvSpPr>
          <p:cNvPr id="216067" name="Rectangle 3"/>
          <p:cNvSpPr>
            <a:spLocks noGrp="1" noChangeArrowheads="1"/>
          </p:cNvSpPr>
          <p:nvPr>
            <p:ph idx="1"/>
          </p:nvPr>
        </p:nvSpPr>
        <p:spPr>
          <a:xfrm>
            <a:off x="773113" y="1412875"/>
            <a:ext cx="5743575" cy="4872038"/>
          </a:xfrm>
        </p:spPr>
        <p:txBody>
          <a:bodyPr rtlCol="0">
            <a:normAutofit/>
          </a:bodyPr>
          <a:lstStyle/>
          <a:p>
            <a:pPr marL="0" indent="0" eaLnBrk="1" fontAlgn="auto" hangingPunct="1">
              <a:spcAft>
                <a:spcPts val="0"/>
              </a:spcAft>
              <a:buNone/>
              <a:defRPr/>
            </a:pPr>
            <a:endParaRPr lang="en-US" altLang="zh-TW" dirty="0" smtClean="0">
              <a:effectLst>
                <a:outerShdw blurRad="38100" dist="38100" dir="2700000" algn="tl">
                  <a:srgbClr val="000000">
                    <a:alpha val="43137"/>
                  </a:srgbClr>
                </a:outerShdw>
              </a:effectLst>
            </a:endParaRPr>
          </a:p>
          <a:p>
            <a:pPr eaLnBrk="1" fontAlgn="auto" hangingPunct="1">
              <a:spcAft>
                <a:spcPts val="0"/>
              </a:spcAft>
              <a:defRPr/>
            </a:pPr>
            <a:r>
              <a:rPr lang="en-US" altLang="zh-TW" sz="2400" dirty="0" smtClean="0">
                <a:effectLst>
                  <a:outerShdw blurRad="38100" dist="38100" dir="2700000" algn="tl">
                    <a:srgbClr val="000000">
                      <a:alpha val="43137"/>
                    </a:srgbClr>
                  </a:outerShdw>
                </a:effectLst>
              </a:rPr>
              <a:t>“The </a:t>
            </a:r>
            <a:r>
              <a:rPr lang="en-US" altLang="zh-TW" sz="2400" b="1" dirty="0" smtClean="0">
                <a:solidFill>
                  <a:srgbClr val="C00000"/>
                </a:solidFill>
                <a:effectLst>
                  <a:outerShdw blurRad="38100" dist="38100" dir="2700000" algn="tl">
                    <a:srgbClr val="000000">
                      <a:alpha val="43137"/>
                    </a:srgbClr>
                  </a:outerShdw>
                </a:effectLst>
              </a:rPr>
              <a:t>mathematical</a:t>
            </a:r>
            <a:r>
              <a:rPr lang="en-US" altLang="zh-TW" sz="2400" dirty="0" smtClean="0">
                <a:effectLst>
                  <a:outerShdw blurRad="38100" dist="38100" dir="2700000" algn="tl">
                    <a:srgbClr val="000000">
                      <a:alpha val="43137"/>
                    </a:srgbClr>
                  </a:outerShdw>
                </a:effectLst>
              </a:rPr>
              <a:t> grinding serves an essential function — that of clarifying thought.”</a:t>
            </a:r>
          </a:p>
          <a:p>
            <a:pPr eaLnBrk="1" fontAlgn="auto" hangingPunct="1">
              <a:spcAft>
                <a:spcPts val="0"/>
              </a:spcAft>
              <a:defRPr/>
            </a:pPr>
            <a:endParaRPr lang="en-US" altLang="zh-TW" sz="2400" dirty="0" smtClean="0">
              <a:effectLst>
                <a:outerShdw blurRad="38100" dist="38100" dir="2700000" algn="tl">
                  <a:srgbClr val="000000">
                    <a:alpha val="43137"/>
                  </a:srgbClr>
                </a:outerShdw>
              </a:effectLst>
            </a:endParaRPr>
          </a:p>
          <a:p>
            <a:pPr eaLnBrk="1" fontAlgn="auto" hangingPunct="1">
              <a:spcAft>
                <a:spcPts val="0"/>
              </a:spcAft>
              <a:defRPr/>
            </a:pPr>
            <a:r>
              <a:rPr lang="en-US" altLang="zh-TW" sz="2400" i="1" dirty="0" smtClean="0">
                <a:effectLst>
                  <a:outerShdw blurRad="38100" dist="38100" dir="2700000" algn="tl">
                    <a:srgbClr val="000000">
                      <a:alpha val="43137"/>
                    </a:srgbClr>
                  </a:outerShdw>
                </a:effectLst>
              </a:rPr>
              <a:t>“After</a:t>
            </a:r>
            <a:r>
              <a:rPr lang="en-US" altLang="zh-TW" sz="2400" dirty="0" smtClean="0">
                <a:effectLst>
                  <a:outerShdw blurRad="38100" dist="38100" dir="2700000" algn="tl">
                    <a:srgbClr val="000000">
                      <a:alpha val="43137"/>
                    </a:srgbClr>
                  </a:outerShdw>
                </a:effectLst>
              </a:rPr>
              <a:t> the </a:t>
            </a:r>
            <a:r>
              <a:rPr lang="en-US" altLang="zh-TW" sz="2400" b="1" dirty="0" smtClean="0">
                <a:solidFill>
                  <a:srgbClr val="C00000"/>
                </a:solidFill>
                <a:effectLst>
                  <a:outerShdw blurRad="38100" dist="38100" dir="2700000" algn="tl">
                    <a:srgbClr val="000000">
                      <a:alpha val="43137"/>
                    </a:srgbClr>
                  </a:outerShdw>
                </a:effectLst>
              </a:rPr>
              <a:t>mathematics</a:t>
            </a:r>
            <a:r>
              <a:rPr lang="en-US" altLang="zh-TW" sz="2400" dirty="0" smtClean="0">
                <a:effectLst>
                  <a:outerShdw blurRad="38100" dist="38100" dir="2700000" algn="tl">
                    <a:srgbClr val="000000">
                      <a:alpha val="43137"/>
                    </a:srgbClr>
                  </a:outerShdw>
                </a:effectLst>
              </a:rPr>
              <a:t>, I was able to express most of those ideas in plain English. It really took the </a:t>
            </a:r>
            <a:r>
              <a:rPr lang="en-US" altLang="zh-TW" sz="2400" b="1" dirty="0" smtClean="0">
                <a:solidFill>
                  <a:srgbClr val="C00000"/>
                </a:solidFill>
                <a:effectLst>
                  <a:outerShdw blurRad="38100" dist="38100" dir="2700000" algn="tl">
                    <a:srgbClr val="000000">
                      <a:alpha val="43137"/>
                    </a:srgbClr>
                  </a:outerShdw>
                </a:effectLst>
              </a:rPr>
              <a:t>mathematics</a:t>
            </a:r>
            <a:r>
              <a:rPr lang="en-US" altLang="zh-TW" sz="2400" dirty="0" smtClean="0">
                <a:effectLst>
                  <a:outerShdw blurRad="38100" dist="38100" dir="2700000" algn="tl">
                    <a:srgbClr val="000000">
                      <a:alpha val="43137"/>
                    </a:srgbClr>
                  </a:outerShdw>
                </a:effectLst>
              </a:rPr>
              <a:t> to get there, and you still cannot quite get it all without the equations.”</a:t>
            </a:r>
          </a:p>
          <a:p>
            <a:pPr eaLnBrk="1" fontAlgn="auto" hangingPunct="1">
              <a:spcAft>
                <a:spcPts val="0"/>
              </a:spcAft>
              <a:buFont typeface="Wingdings" panose="05000000000000000000" pitchFamily="2" charset="2"/>
              <a:buNone/>
              <a:defRPr/>
            </a:pPr>
            <a:endParaRPr lang="en-US" dirty="0" smtClean="0">
              <a:effectLst>
                <a:outerShdw blurRad="38100" dist="38100" dir="2700000" algn="tl">
                  <a:srgbClr val="000000">
                    <a:alpha val="43137"/>
                  </a:srgbClr>
                </a:outerShdw>
              </a:effectLst>
            </a:endParaRPr>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eaLnBrk="1" hangingPunct="1">
              <a:lnSpc>
                <a:spcPct val="100000"/>
              </a:lnSpc>
              <a:spcBef>
                <a:spcPct val="0"/>
              </a:spcBef>
              <a:buFontTx/>
              <a:buNone/>
            </a:pPr>
            <a:fld id="{B4EE2C72-658F-4C5F-90FB-4EE6D2B260BC}" type="slidenum">
              <a:rPr kumimoji="0" lang="en-US" altLang="zh-TW" sz="1200" smtClean="0">
                <a:ea typeface="新細明體" panose="02020500000000000000" pitchFamily="18" charset="-120"/>
              </a:rPr>
              <a:pPr eaLnBrk="1" hangingPunct="1">
                <a:lnSpc>
                  <a:spcPct val="100000"/>
                </a:lnSpc>
                <a:spcBef>
                  <a:spcPct val="0"/>
                </a:spcBef>
                <a:buFontTx/>
                <a:buNone/>
              </a:pPr>
              <a:t>7</a:t>
            </a:fld>
            <a:endParaRPr kumimoji="0" lang="en-US" altLang="zh-TW" sz="1200" smtClean="0">
              <a:ea typeface="新細明體" panose="02020500000000000000" pitchFamily="18" charset="-120"/>
            </a:endParaRPr>
          </a:p>
        </p:txBody>
      </p:sp>
      <p:pic>
        <p:nvPicPr>
          <p:cNvPr id="14341" name="Picture 6" descr="Paul Krugman-press conference Dec 07th, 200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1352550"/>
            <a:ext cx="20955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Dipl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076700"/>
            <a:ext cx="245745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
          <p:cNvSpPr txBox="1">
            <a:spLocks noChangeArrowheads="1"/>
          </p:cNvSpPr>
          <p:nvPr/>
        </p:nvSpPr>
        <p:spPr bwMode="auto">
          <a:xfrm>
            <a:off x="6659563" y="5949950"/>
            <a:ext cx="246538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icrosoft JhengHei" panose="020B0604030504040204" pitchFamily="34" charset="-12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Microsoft JhengHei" panose="020B0604030504040204" pitchFamily="34"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Microsoft JhengHei" panose="020B0604030504040204" pitchFamily="34" charset="-12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Microsoft JhengHei" panose="020B0604030504040204" pitchFamily="34" charset="-120"/>
              </a:defRPr>
            </a:lvl9pPr>
          </a:lstStyle>
          <a:p>
            <a:pPr>
              <a:lnSpc>
                <a:spcPct val="100000"/>
              </a:lnSpc>
              <a:spcBef>
                <a:spcPct val="0"/>
              </a:spcBef>
              <a:buFontTx/>
              <a:buNone/>
            </a:pPr>
            <a:r>
              <a:rPr lang="en-US" altLang="en-US" sz="1400" b="1">
                <a:ea typeface="新細明體" panose="02020500000000000000" pitchFamily="18" charset="-120"/>
              </a:rPr>
              <a:t>Nobel Prize in Economic Sciences 2008</a:t>
            </a:r>
          </a:p>
        </p:txBody>
      </p:sp>
    </p:spTree>
    <p:extLst>
      <p:ext uri="{BB962C8B-B14F-4D97-AF65-F5344CB8AC3E}">
        <p14:creationId xmlns:p14="http://schemas.microsoft.com/office/powerpoint/2010/main" val="255291256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An </a:t>
            </a:r>
            <a:r>
              <a:rPr lang="en-US" sz="2400" dirty="0"/>
              <a:t>average published paper in the field includes </a:t>
            </a:r>
            <a:r>
              <a:rPr lang="en-US" sz="2400" b="1" dirty="0"/>
              <a:t>more than 50 equations</a:t>
            </a:r>
            <a:r>
              <a:rPr lang="en-US" sz="2400" dirty="0"/>
              <a:t> (like GDP = C + I + G + X – M) and about </a:t>
            </a:r>
            <a:r>
              <a:rPr lang="en-US" sz="2400" b="1" dirty="0"/>
              <a:t>2 pieces of data </a:t>
            </a:r>
            <a:r>
              <a:rPr lang="en-US" sz="2400" b="1" dirty="0" smtClean="0"/>
              <a:t>analysis</a:t>
            </a:r>
            <a:r>
              <a:rPr lang="en-US" sz="2400" dirty="0"/>
              <a:t>.</a:t>
            </a:r>
          </a:p>
        </p:txBody>
      </p:sp>
      <p:sp>
        <p:nvSpPr>
          <p:cNvPr id="4" name="Slide Number Placeholder 3"/>
          <p:cNvSpPr>
            <a:spLocks noGrp="1"/>
          </p:cNvSpPr>
          <p:nvPr>
            <p:ph type="sldNum" sz="quarter" idx="12"/>
          </p:nvPr>
        </p:nvSpPr>
        <p:spPr/>
        <p:txBody>
          <a:bodyPr/>
          <a:lstStyle/>
          <a:p>
            <a:pPr>
              <a:defRPr/>
            </a:pPr>
            <a:fld id="{A76FBE1F-A9E4-46B6-8782-6A93AF686C68}" type="slidenum">
              <a:rPr lang="en-US" altLang="zh-TW" smtClean="0"/>
              <a:pPr>
                <a:defRPr/>
              </a:pPr>
              <a:t>8</a:t>
            </a:fld>
            <a:endParaRPr lang="en-US" altLang="zh-TW"/>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4654" y="1846263"/>
            <a:ext cx="5679141"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45641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543800" cy="756633"/>
          </a:xfrm>
        </p:spPr>
        <p:txBody>
          <a:bodyPr>
            <a:normAutofit/>
          </a:bodyPr>
          <a:lstStyle/>
          <a:p>
            <a:r>
              <a:rPr lang="en-US" sz="3800" b="1" dirty="0">
                <a:solidFill>
                  <a:srgbClr val="FFC000"/>
                </a:solidFill>
              </a:rPr>
              <a:t>Nobel Awards on Matching Schemes</a:t>
            </a:r>
          </a:p>
        </p:txBody>
      </p:sp>
      <p:sp>
        <p:nvSpPr>
          <p:cNvPr id="3" name="內容版面配置區 2"/>
          <p:cNvSpPr>
            <a:spLocks noGrp="1"/>
          </p:cNvSpPr>
          <p:nvPr>
            <p:ph idx="1"/>
          </p:nvPr>
        </p:nvSpPr>
        <p:spPr/>
        <p:txBody>
          <a:bodyPr/>
          <a:lstStyle/>
          <a:p>
            <a:r>
              <a:rPr lang="en-US" dirty="0"/>
              <a:t>2012 Nobel Awards in Economics go to Shapley and Roth on their works on </a:t>
            </a:r>
            <a:r>
              <a:rPr lang="en-US" dirty="0" smtClean="0"/>
              <a:t>matching schemes</a:t>
            </a:r>
            <a:endParaRPr lang="en-US" dirty="0"/>
          </a:p>
        </p:txBody>
      </p:sp>
      <p:sp>
        <p:nvSpPr>
          <p:cNvPr id="4" name="投影片編號版面配置區 3"/>
          <p:cNvSpPr>
            <a:spLocks noGrp="1"/>
          </p:cNvSpPr>
          <p:nvPr>
            <p:ph type="sldNum" sz="quarter" idx="12"/>
          </p:nvPr>
        </p:nvSpPr>
        <p:spPr/>
        <p:txBody>
          <a:bodyPr/>
          <a:lstStyle/>
          <a:p>
            <a:pPr>
              <a:defRPr/>
            </a:pPr>
            <a:fld id="{A76FBE1F-A9E4-46B6-8782-6A93AF686C68}" type="slidenum">
              <a:rPr lang="en-US" altLang="zh-TW" smtClean="0"/>
              <a:pPr>
                <a:defRPr/>
              </a:pPr>
              <a:t>9</a:t>
            </a:fld>
            <a:endParaRPr lang="en-US" altLang="zh-TW"/>
          </a:p>
        </p:txBody>
      </p:sp>
      <p:pic>
        <p:nvPicPr>
          <p:cNvPr id="5" name="圖片 4"/>
          <p:cNvPicPr>
            <a:picLocks noChangeAspect="1"/>
          </p:cNvPicPr>
          <p:nvPr/>
        </p:nvPicPr>
        <p:blipFill rotWithShape="1">
          <a:blip r:embed="rId2"/>
          <a:srcRect l="35825" t="38800" r="34250" b="19200"/>
          <a:stretch/>
        </p:blipFill>
        <p:spPr>
          <a:xfrm>
            <a:off x="2290603" y="2526142"/>
            <a:ext cx="4608512" cy="3638298"/>
          </a:xfrm>
          <a:prstGeom prst="rect">
            <a:avLst/>
          </a:prstGeom>
        </p:spPr>
      </p:pic>
    </p:spTree>
    <p:extLst>
      <p:ext uri="{BB962C8B-B14F-4D97-AF65-F5344CB8AC3E}">
        <p14:creationId xmlns:p14="http://schemas.microsoft.com/office/powerpoint/2010/main" val="803359671"/>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3123</Words>
  <Application>Microsoft Office PowerPoint</Application>
  <PresentationFormat>On-screen Show (4:3)</PresentationFormat>
  <Paragraphs>586</Paragraphs>
  <Slides>50</Slides>
  <Notes>19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Retrospect</vt:lpstr>
      <vt:lpstr>PowerPoint Presentation</vt:lpstr>
      <vt:lpstr>PowerPoint Presentation</vt:lpstr>
      <vt:lpstr>PowerPoint Presentation</vt:lpstr>
      <vt:lpstr>PowerPoint Presentation</vt:lpstr>
      <vt:lpstr>PowerPoint Presentation</vt:lpstr>
      <vt:lpstr>PowerPoint Presentation</vt:lpstr>
      <vt:lpstr>Paul Krugman - Nobel Laureate </vt:lpstr>
      <vt:lpstr>An average published paper in the field includes more than 50 equations (like GDP = C + I + G + X – M) and about 2 pieces of data analysis.</vt:lpstr>
      <vt:lpstr>Nobel Awards on Matching Schemes</vt:lpstr>
      <vt:lpstr>PowerPoint Presentation</vt:lpstr>
      <vt:lpstr>PowerPoint Presentation</vt:lpstr>
      <vt:lpstr>Example</vt:lpstr>
      <vt:lpstr>PowerPoint Presentation</vt:lpstr>
      <vt:lpstr>College admission: Student optimal</vt:lpstr>
      <vt:lpstr>Candidates optimal:  Deferred acceptance by programs</vt:lpstr>
      <vt:lpstr>Desirable properties</vt:lpstr>
      <vt:lpstr>College admission: Program optimal</vt:lpstr>
      <vt:lpstr>Programs optimal:  Deferred acceptance by candidates</vt:lpstr>
      <vt:lpstr>PowerPoint Presentation</vt:lpstr>
      <vt:lpstr>Highlights</vt:lpstr>
      <vt:lpstr>Learning Goals</vt:lpstr>
      <vt:lpstr>Curriculum Design</vt:lpstr>
      <vt:lpstr>PowerPoint Presentation</vt:lpstr>
      <vt:lpstr>In-depth MATH Electives in Financial Mathematics</vt:lpstr>
      <vt:lpstr>In-depth ECON Electives in Banking, Investment &amp; Financial Systems</vt:lpstr>
      <vt:lpstr>What Our Students Say</vt:lpstr>
      <vt:lpstr>What Our Students Say</vt:lpstr>
      <vt:lpstr>What Our Students Say</vt:lpstr>
      <vt:lpstr>PowerPoint Presentation</vt:lpstr>
      <vt:lpstr>Broad-based Education  versus  Professional Training</vt:lpstr>
      <vt:lpstr>MAEC Graduates – Career Prospects</vt:lpstr>
      <vt:lpstr>MAEC Graduates – Career Prospects</vt:lpstr>
      <vt:lpstr>MAEC Graduates – Career Prospects</vt:lpstr>
      <vt:lpstr>MAEC Graduates – Career Prospects</vt:lpstr>
      <vt:lpstr>Recent MAEC Graduates – Further Study</vt:lpstr>
      <vt:lpstr>Recent MAEC Graduates – Further Study</vt:lpstr>
      <vt:lpstr>Fixed Income Analyst BOCHK Asset Management</vt:lpstr>
      <vt:lpstr>Typical interview questions for  quants jobs in banks</vt:lpstr>
      <vt:lpstr>What Our Graduates Say</vt:lpstr>
      <vt:lpstr>What Our Graduates Say</vt:lpstr>
      <vt:lpstr>What Our Graduates Say</vt:lpstr>
      <vt:lpstr>PowerPoint Presentation</vt:lpstr>
      <vt:lpstr>Admission Routes</vt:lpstr>
      <vt:lpstr>Admission Requirements    for JUPAS-HKDSE Applicants</vt:lpstr>
      <vt:lpstr>Admission Requirements    for JUPAS-HKDSE Applicants</vt:lpstr>
      <vt:lpstr>Admission Scores (JUPAS)  </vt:lpstr>
      <vt:lpstr>Admission Requirements    for Applicants holding International Qualifications </vt:lpstr>
      <vt:lpstr>Final Information</vt:lpstr>
      <vt:lpstr>PowerPoint Presentation</vt:lpstr>
      <vt:lpstr>Questions &amp; Answers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KWOK, Yue Kuen</dc:creator>
  <cp:lastModifiedBy>KWOK, Yue Kuen</cp:lastModifiedBy>
  <cp:revision>4</cp:revision>
  <dcterms:modified xsi:type="dcterms:W3CDTF">2018-09-29T01:52:37Z</dcterms:modified>
</cp:coreProperties>
</file>