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93458" r:id="rId4"/>
    <p:sldMasterId id="2147493461" r:id="rId5"/>
  </p:sldMasterIdLst>
  <p:notesMasterIdLst>
    <p:notesMasterId r:id="rId18"/>
  </p:notesMasterIdLst>
  <p:sldIdLst>
    <p:sldId id="300" r:id="rId6"/>
    <p:sldId id="301" r:id="rId7"/>
    <p:sldId id="306" r:id="rId8"/>
    <p:sldId id="314" r:id="rId9"/>
    <p:sldId id="315" r:id="rId10"/>
    <p:sldId id="316" r:id="rId11"/>
    <p:sldId id="317" r:id="rId12"/>
    <p:sldId id="311" r:id="rId13"/>
    <p:sldId id="319" r:id="rId14"/>
    <p:sldId id="312" r:id="rId15"/>
    <p:sldId id="318" r:id="rId16"/>
    <p:sldId id="313" r:id="rId17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57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son, Kirsten (Stoller)" initials="CK(" lastIdx="8" clrIdx="0">
    <p:extLst/>
  </p:cmAuthor>
  <p:cmAuthor id="2" name="Grzybala, Kimberly M" initials="GKM" lastIdx="2" clrIdx="1">
    <p:extLst/>
  </p:cmAuthor>
  <p:cmAuthor id="3" name="Reinard, Nicole M" initials="RNM" lastIdx="6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9B2"/>
    <a:srgbClr val="90B03E"/>
    <a:srgbClr val="FE2500"/>
    <a:srgbClr val="9EC83C"/>
    <a:srgbClr val="84BF41"/>
    <a:srgbClr val="93B900"/>
    <a:srgbClr val="FC4C02"/>
    <a:srgbClr val="FFC72C"/>
    <a:srgbClr val="E0004D"/>
    <a:srgbClr val="00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 varScale="1">
        <p:scale>
          <a:sx n="27" d="100"/>
          <a:sy n="27" d="100"/>
        </p:scale>
        <p:origin x="4500" y="48"/>
      </p:cViewPr>
      <p:guideLst>
        <p:guide orient="horz"/>
        <p:guide pos="57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2F5E1-0D2C-8F4A-8374-7D18CE8C8E96}" type="datetimeFigureOut">
              <a:rPr lang="en-US" smtClean="0"/>
              <a:t>9/1/2017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FAB3A-534D-F742-ADA1-203B89F0AD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9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91998" cy="685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2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507" y="274639"/>
            <a:ext cx="11277600" cy="814727"/>
          </a:xfrm>
        </p:spPr>
        <p:txBody>
          <a:bodyPr lIns="0" tIns="0" bIns="0">
            <a:normAutofit/>
          </a:bodyPr>
          <a:lstStyle>
            <a:lvl1pPr algn="l">
              <a:defRPr sz="2667">
                <a:solidFill>
                  <a:srgbClr val="0D69B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733" y="1434201"/>
            <a:ext cx="6821373" cy="4267201"/>
          </a:xfrm>
        </p:spPr>
        <p:txBody>
          <a:bodyPr lIns="0" tIns="0" bIns="0"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437507" y="1434201"/>
            <a:ext cx="3846627" cy="4267201"/>
          </a:xfrm>
        </p:spPr>
        <p:txBody>
          <a:bodyPr lIns="0" tIns="0" rIns="0" bIns="0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999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507" y="274639"/>
            <a:ext cx="8717837" cy="814727"/>
          </a:xfrm>
        </p:spPr>
        <p:txBody>
          <a:bodyPr lIns="0" tIns="0" bIns="0" anchor="t" anchorCtr="0">
            <a:normAutofit/>
          </a:bodyPr>
          <a:lstStyle>
            <a:lvl1pPr algn="l">
              <a:defRPr sz="3200" b="0" i="0">
                <a:solidFill>
                  <a:srgbClr val="0D69B2"/>
                </a:solidFill>
                <a:latin typeface="+mn-lt"/>
                <a:ea typeface="Summer Font" charset="0"/>
                <a:cs typeface="Summer Fon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733" y="1434201"/>
            <a:ext cx="6821373" cy="4267201"/>
          </a:xfrm>
        </p:spPr>
        <p:txBody>
          <a:bodyPr lIns="0" tIns="0" bIns="0"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437507" y="1434201"/>
            <a:ext cx="3846627" cy="4267201"/>
          </a:xfrm>
        </p:spPr>
        <p:txBody>
          <a:bodyPr lIns="0" tIns="0" rIns="0" bIns="0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613676" y="6163763"/>
            <a:ext cx="0" cy="479944"/>
          </a:xfrm>
          <a:prstGeom prst="line">
            <a:avLst/>
          </a:prstGeom>
          <a:ln w="1587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22030"/>
            <a:ext cx="12192000" cy="9359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155344" y="274639"/>
            <a:ext cx="2645664" cy="526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22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4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9" r:id="rId1"/>
    <p:sldLayoutId id="2147493460" r:id="rId2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0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3" r:id="rId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webassign.net/login.html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gage.com/support" TargetMode="External"/><Relationship Id="rId2" Type="http://schemas.openxmlformats.org/officeDocument/2006/relationships/hyperlink" Target="http://techcheck.cengage.com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hyperlink" Target="mailto:asia.techsupport@cengage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ebassign.net/login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3835" y="4275117"/>
            <a:ext cx="5909674" cy="117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89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You’re All Set!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3"/>
          </p:nvPr>
        </p:nvSpPr>
        <p:spPr>
          <a:xfrm>
            <a:off x="437507" y="1434201"/>
            <a:ext cx="3846627" cy="426720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600"/>
              </a:spcAft>
            </a:pPr>
            <a:r>
              <a:rPr lang="en-US" sz="2400" dirty="0">
                <a:solidFill>
                  <a:srgbClr val="000000"/>
                </a:solidFill>
              </a:rPr>
              <a:t>Your course(s) are shown on your WebAssign personalized home page. </a:t>
            </a:r>
          </a:p>
          <a:p>
            <a:pPr>
              <a:lnSpc>
                <a:spcPct val="110000"/>
              </a:lnSpc>
              <a:spcAft>
                <a:spcPts val="1600"/>
              </a:spcAft>
            </a:pPr>
            <a:r>
              <a:rPr lang="en-US" sz="2400" dirty="0">
                <a:solidFill>
                  <a:srgbClr val="000000"/>
                </a:solidFill>
              </a:rPr>
              <a:t>If you are enrolled in more than one course, select the course you want to work with from the drop-down menu.</a:t>
            </a:r>
          </a:p>
          <a:p>
            <a:endParaRPr lang="en-US" sz="2400" dirty="0"/>
          </a:p>
        </p:txBody>
      </p:sp>
      <p:pic>
        <p:nvPicPr>
          <p:cNvPr id="8" name="Content Placeholder 4" descr="Screenshot of EWA page" title="Screenshot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76392" y="1420330"/>
            <a:ext cx="7715608" cy="4281072"/>
          </a:xfrm>
          <a:prstGeom prst="rect">
            <a:avLst/>
          </a:prstGeom>
          <a:ln w="25400"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547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Sign In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3"/>
          </p:nvPr>
        </p:nvSpPr>
        <p:spPr>
          <a:xfrm>
            <a:off x="437507" y="1434201"/>
            <a:ext cx="4176696" cy="426720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600"/>
              </a:spcAft>
            </a:pPr>
            <a:r>
              <a:rPr lang="en-US" sz="2670" dirty="0">
                <a:solidFill>
                  <a:srgbClr val="000000"/>
                </a:solidFill>
              </a:rPr>
              <a:t>For future </a:t>
            </a:r>
            <a:r>
              <a:rPr lang="en-US" sz="2670" dirty="0" smtClean="0">
                <a:solidFill>
                  <a:srgbClr val="000000"/>
                </a:solidFill>
              </a:rPr>
              <a:t>access</a:t>
            </a:r>
          </a:p>
          <a:p>
            <a:pPr>
              <a:lnSpc>
                <a:spcPct val="110000"/>
              </a:lnSpc>
              <a:spcAft>
                <a:spcPts val="1600"/>
              </a:spcAft>
            </a:pPr>
            <a:r>
              <a:rPr lang="en-US" sz="2670" dirty="0">
                <a:solidFill>
                  <a:srgbClr val="000000"/>
                </a:solidFill>
              </a:rPr>
              <a:t>1. Go to </a:t>
            </a:r>
            <a:r>
              <a:rPr lang="en-US" sz="2670" dirty="0">
                <a:solidFill>
                  <a:srgbClr val="000000"/>
                </a:solidFill>
                <a:hlinkClick r:id="rId2"/>
              </a:rPr>
              <a:t>https://</a:t>
            </a:r>
            <a:r>
              <a:rPr lang="en-US" sz="2670" dirty="0" smtClean="0">
                <a:solidFill>
                  <a:srgbClr val="000000"/>
                </a:solidFill>
                <a:hlinkClick r:id="rId2"/>
              </a:rPr>
              <a:t>webassign.net/login.html</a:t>
            </a:r>
            <a:r>
              <a:rPr lang="en-US" sz="2670" dirty="0" smtClean="0">
                <a:solidFill>
                  <a:srgbClr val="000000"/>
                </a:solidFill>
              </a:rPr>
              <a:t> </a:t>
            </a:r>
            <a:endParaRPr lang="en-US" sz="2670" dirty="0">
              <a:solidFill>
                <a:srgbClr val="000000"/>
              </a:solidFill>
            </a:endParaRPr>
          </a:p>
          <a:p>
            <a:pPr>
              <a:lnSpc>
                <a:spcPct val="110000"/>
              </a:lnSpc>
              <a:spcAft>
                <a:spcPts val="1600"/>
              </a:spcAft>
            </a:pPr>
            <a:r>
              <a:rPr lang="en-US" sz="2670" dirty="0">
                <a:solidFill>
                  <a:srgbClr val="000000"/>
                </a:solidFill>
              </a:rPr>
              <a:t>2. Type your Cengage username and password.</a:t>
            </a:r>
          </a:p>
          <a:p>
            <a:pPr>
              <a:lnSpc>
                <a:spcPct val="110000"/>
              </a:lnSpc>
              <a:spcAft>
                <a:spcPts val="1600"/>
              </a:spcAft>
            </a:pPr>
            <a:r>
              <a:rPr lang="en-US" sz="2670" dirty="0">
                <a:solidFill>
                  <a:srgbClr val="000000"/>
                </a:solidFill>
              </a:rPr>
              <a:t>3. Click Sign </a:t>
            </a:r>
            <a:r>
              <a:rPr lang="en-US" sz="2670" dirty="0" smtClean="0">
                <a:solidFill>
                  <a:srgbClr val="000000"/>
                </a:solidFill>
              </a:rPr>
              <a:t>In</a:t>
            </a:r>
            <a:endParaRPr lang="en-US" sz="267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040" y="1089366"/>
            <a:ext cx="5946238" cy="490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29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7"/>
          <p:cNvSpPr txBox="1">
            <a:spLocks/>
          </p:cNvSpPr>
          <p:nvPr/>
        </p:nvSpPr>
        <p:spPr>
          <a:xfrm>
            <a:off x="3280410" y="1611490"/>
            <a:ext cx="8517127" cy="4227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67" b="1" dirty="0">
                <a:solidFill>
                  <a:srgbClr val="93B9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Get Real-Time System Status with </a:t>
            </a:r>
            <a:r>
              <a:rPr lang="en-US" sz="2667" b="1" dirty="0" err="1">
                <a:solidFill>
                  <a:srgbClr val="93B9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Techcheck</a:t>
            </a:r>
            <a:r>
              <a:rPr lang="en-US" sz="2667" b="1" dirty="0">
                <a:solidFill>
                  <a:srgbClr val="93B9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!</a:t>
            </a:r>
          </a:p>
          <a:p>
            <a:pPr algn="l">
              <a:spcAft>
                <a:spcPts val="1333"/>
              </a:spcAft>
            </a:pPr>
            <a:r>
              <a:rPr lang="en-US" sz="2200" dirty="0">
                <a:solidFill>
                  <a:srgbClr val="0D69B2"/>
                </a:solidFill>
                <a:ea typeface="Open Sans" charset="0"/>
                <a:cs typeface="Open Sans" charset="0"/>
                <a:hlinkClick r:id="rId2"/>
              </a:rPr>
              <a:t>Techcheck.cengage.com</a:t>
            </a:r>
            <a:r>
              <a:rPr lang="en-US" sz="2200" dirty="0">
                <a:solidFill>
                  <a:srgbClr val="0089CF"/>
                </a:solidFill>
                <a:ea typeface="Open Sans" charset="0"/>
                <a:cs typeface="Open Sans" charset="0"/>
              </a:rPr>
              <a:t> </a:t>
            </a:r>
            <a:r>
              <a:rPr lang="en-US" sz="2200" dirty="0">
                <a:solidFill>
                  <a:prstClr val="black"/>
                </a:solidFill>
              </a:rPr>
              <a:t>provides immediate insight into system performance, so you can quickly see if Cengage is experiencing technical difficulties. </a:t>
            </a:r>
            <a:br>
              <a:rPr lang="en-US" sz="22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Online:</a:t>
            </a:r>
            <a:r>
              <a:rPr lang="en-US" sz="2000" b="1" dirty="0">
                <a:solidFill>
                  <a:schemeClr val="tx1"/>
                </a:solidFill>
              </a:rPr>
              <a:t/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200" dirty="0">
                <a:hlinkClick r:id="rId3"/>
              </a:rPr>
              <a:t>www.cengage.com/support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400" b="1" dirty="0">
                <a:solidFill>
                  <a:schemeClr val="tx1"/>
                </a:solidFill>
              </a:rPr>
              <a:t>Email:</a:t>
            </a:r>
            <a:r>
              <a:rPr lang="en-US" sz="2000" b="1" dirty="0">
                <a:solidFill>
                  <a:schemeClr val="tx1"/>
                </a:solidFill>
              </a:rPr>
              <a:t/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200" dirty="0">
                <a:hlinkClick r:id="rId4"/>
              </a:rPr>
              <a:t>asia.techsupport@cengage.com</a:t>
            </a:r>
            <a:endParaRPr lang="en-US" sz="2200" dirty="0">
              <a:solidFill>
                <a:prstClr val="black"/>
              </a:solidFill>
            </a:endParaRPr>
          </a:p>
          <a:p>
            <a:pPr algn="l"/>
            <a:endParaRPr lang="en-US" sz="2400" dirty="0">
              <a:solidFill>
                <a:prstClr val="black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7" name="Content Placeholder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080" y="1649511"/>
            <a:ext cx="2026946" cy="16651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094" b="-3"/>
          <a:stretch/>
        </p:blipFill>
        <p:spPr>
          <a:xfrm rot="16200000">
            <a:off x="821284" y="3522750"/>
            <a:ext cx="3994145" cy="24766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Questions? We’re Here to Help!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06640" y="3941474"/>
            <a:ext cx="4308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>
              <a:ea typeface="Calibri" panose="020F0502020204030204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597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Strong: WebAssign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8956542" y="5474967"/>
            <a:ext cx="2955099" cy="1143003"/>
            <a:chOff x="6767099" y="3941418"/>
            <a:chExt cx="2216324" cy="85725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07694" y="3941418"/>
              <a:ext cx="2031199" cy="857252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6767099" y="4134082"/>
              <a:ext cx="2216324" cy="5770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3000"/>
                </a:lnSpc>
              </a:pPr>
              <a:r>
                <a:rPr lang="en-US" sz="2800" b="1" dirty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Let’s Get </a:t>
              </a:r>
            </a:p>
            <a:p>
              <a:pPr algn="ctr">
                <a:lnSpc>
                  <a:spcPts val="3000"/>
                </a:lnSpc>
              </a:pPr>
              <a:r>
                <a:rPr lang="en-US" sz="2800" b="1" dirty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Started</a:t>
              </a:r>
            </a:p>
          </p:txBody>
        </p:sp>
      </p:grpSp>
      <p:sp>
        <p:nvSpPr>
          <p:cNvPr id="12" name="Subtitle 7"/>
          <p:cNvSpPr txBox="1">
            <a:spLocks/>
          </p:cNvSpPr>
          <p:nvPr/>
        </p:nvSpPr>
        <p:spPr>
          <a:xfrm>
            <a:off x="437507" y="1460767"/>
            <a:ext cx="5777027" cy="3354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The Hong Kong University of Science and Technology</a:t>
            </a:r>
            <a:endParaRPr lang="en-US" sz="2400" dirty="0">
              <a:solidFill>
                <a:schemeClr val="tx1"/>
              </a:solidFill>
            </a:endParaRPr>
          </a:p>
          <a:p>
            <a:pPr algn="l">
              <a:spcAft>
                <a:spcPts val="1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MATH 1012, 1013, 1014 &amp; 2011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094" b="-3"/>
          <a:stretch/>
        </p:blipFill>
        <p:spPr>
          <a:xfrm rot="16200000" flipV="1">
            <a:off x="4324504" y="3488056"/>
            <a:ext cx="4558586" cy="169621"/>
          </a:xfrm>
          <a:prstGeom prst="rect">
            <a:avLst/>
          </a:prstGeom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6993060" y="1308533"/>
            <a:ext cx="4528379" cy="404892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533"/>
              </a:spcAft>
            </a:pPr>
            <a:r>
              <a:rPr lang="en-US" sz="2667" dirty="0">
                <a:solidFill>
                  <a:srgbClr val="90B03E"/>
                </a:solidFill>
                <a:latin typeface="Open Sans" charset="0"/>
                <a:ea typeface="Open Sans" charset="0"/>
                <a:cs typeface="Open Sans" charset="0"/>
              </a:rPr>
              <a:t>What you’ll get:</a:t>
            </a:r>
          </a:p>
          <a:p>
            <a:pPr marL="380990" indent="-380990" algn="l">
              <a:spcAft>
                <a:spcPts val="533"/>
              </a:spcAft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Instructive videos to walk you through challenging problems  </a:t>
            </a:r>
          </a:p>
          <a:p>
            <a:pPr marL="380990" indent="-380990" algn="l">
              <a:spcAft>
                <a:spcPts val="533"/>
              </a:spcAft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Learning tools and real-time feedback to help you track your understanding </a:t>
            </a:r>
          </a:p>
          <a:p>
            <a:pPr marL="380990" indent="-380990" algn="l">
              <a:spcAft>
                <a:spcPts val="533"/>
              </a:spcAft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An answer evaluator that knows when your work is correct and gives you credit</a:t>
            </a:r>
          </a:p>
        </p:txBody>
      </p:sp>
    </p:spTree>
    <p:extLst>
      <p:ext uri="{BB962C8B-B14F-4D97-AF65-F5344CB8AC3E}">
        <p14:creationId xmlns:p14="http://schemas.microsoft.com/office/powerpoint/2010/main" val="28510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Access (New Students)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37507" y="1434201"/>
            <a:ext cx="3519282" cy="4417959"/>
          </a:xfrm>
        </p:spPr>
        <p:txBody>
          <a:bodyPr>
            <a:normAutofit/>
          </a:bodyPr>
          <a:lstStyle/>
          <a:p>
            <a:r>
              <a:rPr lang="en-US" altLang="zh-HK" sz="2000" dirty="0"/>
              <a:t>1. </a:t>
            </a:r>
            <a:r>
              <a:rPr lang="en-US" altLang="zh-HK" sz="2400" dirty="0"/>
              <a:t>Go to </a:t>
            </a:r>
            <a:r>
              <a:rPr lang="en-US" altLang="zh-HK" sz="2400" dirty="0">
                <a:hlinkClick r:id="rId2"/>
              </a:rPr>
              <a:t>https://</a:t>
            </a:r>
            <a:r>
              <a:rPr lang="en-US" altLang="zh-HK" sz="2400" dirty="0" smtClean="0">
                <a:hlinkClick r:id="rId2"/>
              </a:rPr>
              <a:t>webassign.net/login.html</a:t>
            </a:r>
            <a:r>
              <a:rPr lang="en-US" altLang="zh-HK" sz="2400" dirty="0" smtClean="0"/>
              <a:t>  and click </a:t>
            </a:r>
            <a:r>
              <a:rPr lang="en-US" altLang="zh-HK" sz="2000" dirty="0" smtClean="0"/>
              <a:t>“</a:t>
            </a:r>
            <a:r>
              <a:rPr lang="en-US" altLang="zh-HK" sz="2400" b="1" dirty="0" smtClean="0"/>
              <a:t>Enroll </a:t>
            </a:r>
            <a:r>
              <a:rPr lang="en-US" altLang="zh-HK" sz="2400" b="1" dirty="0"/>
              <a:t>with Class </a:t>
            </a:r>
            <a:r>
              <a:rPr lang="en-US" altLang="zh-HK" sz="2400" b="1" dirty="0" smtClean="0"/>
              <a:t>Key</a:t>
            </a:r>
            <a:r>
              <a:rPr lang="en-US" altLang="zh-HK" sz="2000" dirty="0" smtClean="0"/>
              <a:t>”.</a:t>
            </a: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 smtClean="0"/>
          </a:p>
          <a:p>
            <a:pPr>
              <a:spcBef>
                <a:spcPts val="1200"/>
              </a:spcBef>
            </a:pPr>
            <a:r>
              <a:rPr lang="en-US" sz="2000" dirty="0" smtClean="0"/>
              <a:t>Following is your class key: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4000" b="1" dirty="0">
                <a:solidFill>
                  <a:srgbClr val="FF0000"/>
                </a:solidFill>
              </a:rPr>
              <a:t>ust.hk 4381 5397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094" b="-3"/>
          <a:stretch/>
        </p:blipFill>
        <p:spPr>
          <a:xfrm rot="16200000" flipV="1">
            <a:off x="1970702" y="3488056"/>
            <a:ext cx="4558586" cy="169621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0713" y="1842868"/>
            <a:ext cx="7661698" cy="35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8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Access (New Students)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3733" y="1434200"/>
            <a:ext cx="7229011" cy="4267201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37507" y="1434201"/>
            <a:ext cx="3421974" cy="4267201"/>
          </a:xfrm>
        </p:spPr>
        <p:txBody>
          <a:bodyPr>
            <a:normAutofit/>
          </a:bodyPr>
          <a:lstStyle/>
          <a:p>
            <a:r>
              <a:rPr lang="en-US" altLang="zh-HK" dirty="0" smtClean="0"/>
              <a:t>2</a:t>
            </a:r>
            <a:r>
              <a:rPr lang="en-US" altLang="zh-HK" dirty="0"/>
              <a:t>. Enter your class key and click </a:t>
            </a:r>
            <a:r>
              <a:rPr lang="en-US" altLang="zh-HK" dirty="0" smtClean="0"/>
              <a:t>Enroll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094" b="-3"/>
          <a:stretch/>
        </p:blipFill>
        <p:spPr>
          <a:xfrm rot="16200000" flipV="1">
            <a:off x="2097314" y="3488056"/>
            <a:ext cx="4558586" cy="16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04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Access (New Students)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37507" y="1434201"/>
            <a:ext cx="3421974" cy="4267201"/>
          </a:xfrm>
        </p:spPr>
        <p:txBody>
          <a:bodyPr>
            <a:normAutofit/>
          </a:bodyPr>
          <a:lstStyle/>
          <a:p>
            <a:r>
              <a:rPr lang="en-US" altLang="zh-HK" dirty="0" smtClean="0"/>
              <a:t>3</a:t>
            </a:r>
            <a:r>
              <a:rPr lang="en-US" altLang="zh-HK" dirty="0"/>
              <a:t>. If the correct class and section is listed, click</a:t>
            </a:r>
          </a:p>
          <a:p>
            <a:r>
              <a:rPr lang="en-US" altLang="zh-HK" b="1" dirty="0"/>
              <a:t>Yes, this is my class.</a:t>
            </a: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094" b="-3"/>
          <a:stretch/>
        </p:blipFill>
        <p:spPr>
          <a:xfrm rot="16200000" flipV="1">
            <a:off x="2097314" y="3488056"/>
            <a:ext cx="4558586" cy="169621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37758" y="1171315"/>
            <a:ext cx="6822833" cy="4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Access (New Students)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37507" y="1434201"/>
            <a:ext cx="3421974" cy="4267201"/>
          </a:xfrm>
        </p:spPr>
        <p:txBody>
          <a:bodyPr>
            <a:normAutofit/>
          </a:bodyPr>
          <a:lstStyle/>
          <a:p>
            <a:r>
              <a:rPr lang="en-US" altLang="zh-HK" dirty="0"/>
              <a:t>4. C</a:t>
            </a:r>
            <a:r>
              <a:rPr lang="en-US" altLang="zh-HK" dirty="0" smtClean="0"/>
              <a:t>reate </a:t>
            </a:r>
            <a:r>
              <a:rPr lang="en-US" altLang="zh-HK" dirty="0"/>
              <a:t>your </a:t>
            </a:r>
            <a:r>
              <a:rPr lang="en-US" altLang="zh-HK" dirty="0" smtClean="0"/>
              <a:t>account if you are first time user. </a:t>
            </a:r>
          </a:p>
          <a:p>
            <a:endParaRPr lang="en-US" altLang="zh-HK" dirty="0" smtClean="0"/>
          </a:p>
          <a:p>
            <a:r>
              <a:rPr lang="en-US" altLang="zh-HK" dirty="0" smtClean="0"/>
              <a:t>Sign in if you already have an account.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094" b="-3"/>
          <a:stretch/>
        </p:blipFill>
        <p:spPr>
          <a:xfrm rot="16200000" flipV="1">
            <a:off x="2097314" y="3488056"/>
            <a:ext cx="4558586" cy="169621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07861" y="1433513"/>
            <a:ext cx="6794291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2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Access (New Students)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37507" y="1434201"/>
            <a:ext cx="3421974" cy="4267201"/>
          </a:xfrm>
        </p:spPr>
        <p:txBody>
          <a:bodyPr>
            <a:normAutofit/>
          </a:bodyPr>
          <a:lstStyle/>
          <a:p>
            <a:r>
              <a:rPr lang="en-US" altLang="zh-HK" dirty="0" smtClean="0"/>
              <a:t>5</a:t>
            </a:r>
            <a:r>
              <a:rPr lang="en-US" altLang="zh-HK" dirty="0"/>
              <a:t>. Type the details for your new Cengage</a:t>
            </a:r>
          </a:p>
          <a:p>
            <a:r>
              <a:rPr lang="en-US" altLang="zh-HK" dirty="0"/>
              <a:t>account</a:t>
            </a:r>
            <a:r>
              <a:rPr lang="en-US" altLang="zh-HK" dirty="0" smtClean="0"/>
              <a:t>. Please use an institutional email address. </a:t>
            </a:r>
            <a:endParaRPr lang="en-US" altLang="zh-HK" sz="2000" dirty="0" smtClean="0"/>
          </a:p>
          <a:p>
            <a:r>
              <a:rPr lang="en-US" altLang="zh-HK" dirty="0" smtClean="0"/>
              <a:t>6. Read </a:t>
            </a:r>
            <a:r>
              <a:rPr lang="en-US" altLang="zh-HK" dirty="0"/>
              <a:t>and acknowledge your acceptance of</a:t>
            </a:r>
          </a:p>
          <a:p>
            <a:r>
              <a:rPr lang="en-US" altLang="zh-HK" dirty="0"/>
              <a:t>the Cengage service agreement</a:t>
            </a:r>
            <a:r>
              <a:rPr lang="en-US" altLang="zh-HK" dirty="0" smtClean="0"/>
              <a:t>.</a:t>
            </a:r>
          </a:p>
          <a:p>
            <a:r>
              <a:rPr lang="en-US" altLang="zh-HK" dirty="0" smtClean="0"/>
              <a:t>7. Click </a:t>
            </a:r>
            <a:r>
              <a:rPr lang="en-US" altLang="zh-HK" b="1" dirty="0" smtClean="0"/>
              <a:t>Create Account </a:t>
            </a:r>
          </a:p>
          <a:p>
            <a:endParaRPr lang="en-US" altLang="zh-HK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094" b="-3"/>
          <a:stretch/>
        </p:blipFill>
        <p:spPr>
          <a:xfrm rot="16200000" flipV="1">
            <a:off x="2097314" y="3488056"/>
            <a:ext cx="4558586" cy="169621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90978" y="962756"/>
            <a:ext cx="6049108" cy="526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2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Access Code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idx="13"/>
          </p:nvPr>
        </p:nvSpPr>
        <p:spPr>
          <a:xfrm>
            <a:off x="437507" y="1434201"/>
            <a:ext cx="3846627" cy="4417959"/>
          </a:xfrm>
        </p:spPr>
        <p:txBody>
          <a:bodyPr>
            <a:normAutofit/>
          </a:bodyPr>
          <a:lstStyle/>
          <a:p>
            <a:r>
              <a:rPr lang="en-US" sz="2670" dirty="0" smtClean="0"/>
              <a:t>8. You </a:t>
            </a:r>
            <a:r>
              <a:rPr lang="en-US" sz="2670" dirty="0"/>
              <a:t>are signed in to </a:t>
            </a:r>
            <a:r>
              <a:rPr lang="en-US" sz="2670" dirty="0" err="1"/>
              <a:t>WebAssign</a:t>
            </a:r>
            <a:r>
              <a:rPr lang="en-US" sz="2670" dirty="0"/>
              <a:t> with your new</a:t>
            </a:r>
          </a:p>
          <a:p>
            <a:r>
              <a:rPr lang="en-US" sz="2670" dirty="0"/>
              <a:t>account and enrolled in your </a:t>
            </a:r>
            <a:r>
              <a:rPr lang="en-US" sz="2670" dirty="0" smtClean="0"/>
              <a:t>class</a:t>
            </a:r>
            <a:endParaRPr lang="en-US" sz="2670" dirty="0"/>
          </a:p>
          <a:p>
            <a:endParaRPr lang="en-US" sz="2400" dirty="0"/>
          </a:p>
          <a:p>
            <a:r>
              <a:rPr lang="en-US" sz="2400" dirty="0" smtClean="0"/>
              <a:t>9. </a:t>
            </a:r>
            <a:r>
              <a:rPr lang="en-US" sz="2670" dirty="0" smtClean="0"/>
              <a:t>Click v</a:t>
            </a:r>
            <a:r>
              <a:rPr lang="en-US" altLang="zh-HK" sz="2670" dirty="0" smtClean="0"/>
              <a:t>erify </a:t>
            </a:r>
            <a:r>
              <a:rPr lang="en-US" sz="2670" dirty="0" smtClean="0"/>
              <a:t>payment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094" b="-3"/>
          <a:stretch/>
        </p:blipFill>
        <p:spPr>
          <a:xfrm rot="16200000" flipV="1">
            <a:off x="2216219" y="3488056"/>
            <a:ext cx="4558586" cy="1696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6891" y="2468003"/>
            <a:ext cx="7159420" cy="197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81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Access Code 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894899" y="3588421"/>
            <a:ext cx="6821373" cy="2731959"/>
          </a:xfrm>
        </p:spPr>
        <p:txBody>
          <a:bodyPr>
            <a:noAutofit/>
          </a:bodyPr>
          <a:lstStyle/>
          <a:p>
            <a:pPr marL="1066773" lvl="2" indent="0">
              <a:buNone/>
            </a:pP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10" name="Content Placeholder 3"/>
          <p:cNvSpPr>
            <a:spLocks noGrp="1"/>
          </p:cNvSpPr>
          <p:nvPr>
            <p:ph idx="13"/>
          </p:nvPr>
        </p:nvSpPr>
        <p:spPr>
          <a:xfrm>
            <a:off x="437507" y="1434201"/>
            <a:ext cx="3846627" cy="4417959"/>
          </a:xfrm>
        </p:spPr>
        <p:txBody>
          <a:bodyPr>
            <a:normAutofit/>
          </a:bodyPr>
          <a:lstStyle/>
          <a:p>
            <a:r>
              <a:rPr lang="en-US" sz="2670" dirty="0" smtClean="0"/>
              <a:t>10. Enter </a:t>
            </a:r>
            <a:r>
              <a:rPr lang="en-US" altLang="zh-HK" sz="2400" dirty="0" err="1" smtClean="0"/>
              <a:t>WebAssign</a:t>
            </a:r>
            <a:r>
              <a:rPr lang="en-US" altLang="zh-HK" sz="2400" dirty="0" smtClean="0"/>
              <a:t> </a:t>
            </a:r>
            <a:r>
              <a:rPr lang="en-US" altLang="zh-HK" sz="2400" dirty="0"/>
              <a:t>access code from your </a:t>
            </a:r>
            <a:r>
              <a:rPr lang="en-US" altLang="zh-HK" sz="2400" dirty="0" smtClean="0"/>
              <a:t>textbook and click redeem</a:t>
            </a:r>
            <a:endParaRPr lang="en-US" altLang="zh-HK" sz="2000" dirty="0"/>
          </a:p>
          <a:p>
            <a:endParaRPr lang="en-US" sz="2400" dirty="0"/>
          </a:p>
          <a:p>
            <a:r>
              <a:rPr lang="en-US" sz="2400" dirty="0" smtClean="0"/>
              <a:t>( you shall obtain one access code when you purchase print book from campus bookshop)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094" b="-3"/>
          <a:stretch/>
        </p:blipFill>
        <p:spPr>
          <a:xfrm rot="16200000" flipV="1">
            <a:off x="2216219" y="3488056"/>
            <a:ext cx="4558586" cy="1696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088" y="1557556"/>
            <a:ext cx="6020863" cy="400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72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L Colors">
      <a:dk1>
        <a:sysClr val="windowText" lastClr="000000"/>
      </a:dk1>
      <a:lt1>
        <a:sysClr val="window" lastClr="FFFFFF"/>
      </a:lt1>
      <a:dk2>
        <a:srgbClr val="006AAC"/>
      </a:dk2>
      <a:lt2>
        <a:srgbClr val="EEEDDC"/>
      </a:lt2>
      <a:accent1>
        <a:srgbClr val="002038"/>
      </a:accent1>
      <a:accent2>
        <a:srgbClr val="90151F"/>
      </a:accent2>
      <a:accent3>
        <a:srgbClr val="58A735"/>
      </a:accent3>
      <a:accent4>
        <a:srgbClr val="E2952A"/>
      </a:accent4>
      <a:accent5>
        <a:srgbClr val="FAC945"/>
      </a:accent5>
      <a:accent6>
        <a:srgbClr val="B8CE27"/>
      </a:accent6>
      <a:hlink>
        <a:srgbClr val="0000FF"/>
      </a:hlink>
      <a:folHlink>
        <a:srgbClr val="800080"/>
      </a:folHlink>
    </a:clrScheme>
    <a:fontScheme name="Office 2">
      <a:majorFont>
        <a:latin typeface="OpenSans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OpenSans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CL Colors">
      <a:dk1>
        <a:sysClr val="windowText" lastClr="000000"/>
      </a:dk1>
      <a:lt1>
        <a:sysClr val="window" lastClr="FFFFFF"/>
      </a:lt1>
      <a:dk2>
        <a:srgbClr val="006AAC"/>
      </a:dk2>
      <a:lt2>
        <a:srgbClr val="EEEDDC"/>
      </a:lt2>
      <a:accent1>
        <a:srgbClr val="002038"/>
      </a:accent1>
      <a:accent2>
        <a:srgbClr val="90151F"/>
      </a:accent2>
      <a:accent3>
        <a:srgbClr val="58A735"/>
      </a:accent3>
      <a:accent4>
        <a:srgbClr val="E2952A"/>
      </a:accent4>
      <a:accent5>
        <a:srgbClr val="FAC945"/>
      </a:accent5>
      <a:accent6>
        <a:srgbClr val="B8CE27"/>
      </a:accent6>
      <a:hlink>
        <a:srgbClr val="0000FF"/>
      </a:hlink>
      <a:folHlink>
        <a:srgbClr val="800080"/>
      </a:folHlink>
    </a:clrScheme>
    <a:fontScheme name="Office 2">
      <a:majorFont>
        <a:latin typeface="OpenSans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OpenSans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8D436388EFC84BB526A64361F0BF38" ma:contentTypeVersion="5" ma:contentTypeDescription="Create a new document." ma:contentTypeScope="" ma:versionID="182169b0e22e4828ebdd9a94c53b2b9c">
  <xsd:schema xmlns:xsd="http://www.w3.org/2001/XMLSchema" xmlns:xs="http://www.w3.org/2001/XMLSchema" xmlns:p="http://schemas.microsoft.com/office/2006/metadata/properties" xmlns:ns2="dc273aa1-cd6e-4716-880f-f6573d8765ee" targetNamespace="http://schemas.microsoft.com/office/2006/metadata/properties" ma:root="true" ma:fieldsID="751e49a6c4ffe94196b6e4717942bed8" ns2:_="">
    <xsd:import namespace="dc273aa1-cd6e-4716-880f-f6573d8765e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73aa1-cd6e-4716-880f-f6573d8765e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0B37EB-C965-4947-B5D1-266F71B4F5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273aa1-cd6e-4716-880f-f6573d8765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dc273aa1-cd6e-4716-880f-f6573d8765ee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12492</TotalTime>
  <Words>357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Open Sans</vt:lpstr>
      <vt:lpstr>Open Sans Semibold</vt:lpstr>
      <vt:lpstr>OpenSans</vt:lpstr>
      <vt:lpstr>新細明體</vt:lpstr>
      <vt:lpstr>Summer Font</vt:lpstr>
      <vt:lpstr>Arial</vt:lpstr>
      <vt:lpstr>Calibri</vt:lpstr>
      <vt:lpstr>1_Office Theme</vt:lpstr>
      <vt:lpstr>2_Office Theme</vt:lpstr>
      <vt:lpstr>PowerPoint Presentation</vt:lpstr>
      <vt:lpstr>Start Strong: WebAssign</vt:lpstr>
      <vt:lpstr>Get Access (New Students)</vt:lpstr>
      <vt:lpstr>Get Access (New Students)</vt:lpstr>
      <vt:lpstr>Get Access (New Students)</vt:lpstr>
      <vt:lpstr>Get Access (New Students)</vt:lpstr>
      <vt:lpstr>Get Access (New Students)</vt:lpstr>
      <vt:lpstr>Enter Access Code</vt:lpstr>
      <vt:lpstr>Enter Access Code </vt:lpstr>
      <vt:lpstr>You’re All Set!</vt:lpstr>
      <vt:lpstr>Future Sign In</vt:lpstr>
      <vt:lpstr>Have Questions? We’re Here to Help!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LAM, Tsz Kin</cp:lastModifiedBy>
  <cp:revision>279</cp:revision>
  <dcterms:created xsi:type="dcterms:W3CDTF">2010-04-12T23:12:02Z</dcterms:created>
  <dcterms:modified xsi:type="dcterms:W3CDTF">2017-09-01T03:46:36Z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0x010100C98D436388EFC84BB526A64361F0BF38</vt:lpwstr>
  </property>
  <property fmtid="{D5CDD505-2E9C-101B-9397-08002B2CF9AE}" pid="3" name="_NewReviewCycle">
    <vt:lpwstr/>
  </property>
</Properties>
</file>